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8" r:id="rId5"/>
    <p:sldMasterId id="2147483721" r:id="rId6"/>
  </p:sldMasterIdLst>
  <p:notesMasterIdLst>
    <p:notesMasterId r:id="rId51"/>
  </p:notesMasterIdLst>
  <p:sldIdLst>
    <p:sldId id="296" r:id="rId7"/>
    <p:sldId id="406" r:id="rId8"/>
    <p:sldId id="407" r:id="rId9"/>
    <p:sldId id="302" r:id="rId10"/>
    <p:sldId id="303" r:id="rId11"/>
    <p:sldId id="334" r:id="rId12"/>
    <p:sldId id="306" r:id="rId13"/>
    <p:sldId id="378" r:id="rId14"/>
    <p:sldId id="381" r:id="rId15"/>
    <p:sldId id="307" r:id="rId16"/>
    <p:sldId id="312" r:id="rId17"/>
    <p:sldId id="377" r:id="rId18"/>
    <p:sldId id="321" r:id="rId19"/>
    <p:sldId id="322" r:id="rId20"/>
    <p:sldId id="382" r:id="rId21"/>
    <p:sldId id="385" r:id="rId22"/>
    <p:sldId id="384" r:id="rId23"/>
    <p:sldId id="373" r:id="rId24"/>
    <p:sldId id="387" r:id="rId25"/>
    <p:sldId id="380" r:id="rId26"/>
    <p:sldId id="379" r:id="rId27"/>
    <p:sldId id="408" r:id="rId28"/>
    <p:sldId id="409" r:id="rId29"/>
    <p:sldId id="410" r:id="rId30"/>
    <p:sldId id="411" r:id="rId31"/>
    <p:sldId id="375" r:id="rId32"/>
    <p:sldId id="374" r:id="rId33"/>
    <p:sldId id="405" r:id="rId34"/>
    <p:sldId id="389" r:id="rId35"/>
    <p:sldId id="390" r:id="rId36"/>
    <p:sldId id="391" r:id="rId37"/>
    <p:sldId id="392" r:id="rId38"/>
    <p:sldId id="393" r:id="rId39"/>
    <p:sldId id="395" r:id="rId40"/>
    <p:sldId id="396" r:id="rId41"/>
    <p:sldId id="413" r:id="rId42"/>
    <p:sldId id="398" r:id="rId43"/>
    <p:sldId id="399" r:id="rId44"/>
    <p:sldId id="400" r:id="rId45"/>
    <p:sldId id="401" r:id="rId46"/>
    <p:sldId id="402" r:id="rId47"/>
    <p:sldId id="412" r:id="rId48"/>
    <p:sldId id="403" r:id="rId49"/>
    <p:sldId id="301" r:id="rId50"/>
  </p:sldIdLst>
  <p:sldSz cx="6858000" cy="5143500"/>
  <p:notesSz cx="6858000" cy="9144000"/>
  <p:custDataLst>
    <p:tags r:id="rId5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31" userDrawn="1">
          <p15:clr>
            <a:srgbClr val="A4A3A4"/>
          </p15:clr>
        </p15:guide>
        <p15:guide id="2" orient="horz" pos="282" userDrawn="1">
          <p15:clr>
            <a:srgbClr val="A4A3A4"/>
          </p15:clr>
        </p15:guide>
        <p15:guide id="3" orient="horz" pos="2981" userDrawn="1">
          <p15:clr>
            <a:srgbClr val="A4A3A4"/>
          </p15:clr>
        </p15:guide>
        <p15:guide id="4" orient="horz" pos="758" userDrawn="1">
          <p15:clr>
            <a:srgbClr val="A4A3A4"/>
          </p15:clr>
        </p15:guide>
        <p15:guide id="5" orient="horz" pos="1620" userDrawn="1">
          <p15:clr>
            <a:srgbClr val="A4A3A4"/>
          </p15:clr>
        </p15:guide>
        <p15:guide id="6" orient="horz" pos="2867" userDrawn="1">
          <p15:clr>
            <a:srgbClr val="A4A3A4"/>
          </p15:clr>
        </p15:guide>
        <p15:guide id="7" orient="horz" pos="2459" userDrawn="1">
          <p15:clr>
            <a:srgbClr val="A4A3A4"/>
          </p15:clr>
        </p15:guide>
        <p15:guide id="8" pos="289" userDrawn="1">
          <p15:clr>
            <a:srgbClr val="A4A3A4"/>
          </p15:clr>
        </p15:guide>
        <p15:guide id="9" pos="4156" userDrawn="1">
          <p15:clr>
            <a:srgbClr val="A4A3A4"/>
          </p15:clr>
        </p15:guide>
        <p15:guide id="10" pos="3606" userDrawn="1">
          <p15:clr>
            <a:srgbClr val="A4A3A4"/>
          </p15:clr>
        </p15:guide>
        <p15:guide id="11" pos="4020" userDrawn="1">
          <p15:clr>
            <a:srgbClr val="A4A3A4"/>
          </p15:clr>
        </p15:guide>
        <p15:guide id="12" pos="2183" userDrawn="1">
          <p15:clr>
            <a:srgbClr val="A4A3A4"/>
          </p15:clr>
        </p15:guide>
        <p15:guide id="13" pos="3487" userDrawn="1">
          <p15:clr>
            <a:srgbClr val="A4A3A4"/>
          </p15:clr>
        </p15:guide>
        <p15:guide id="14" pos="18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79322"/>
    <a:srgbClr val="C2C9FE"/>
    <a:srgbClr val="A71F7B"/>
    <a:srgbClr val="00B0F0"/>
    <a:srgbClr val="B7F9F7"/>
    <a:srgbClr val="CAD0FE"/>
    <a:srgbClr val="DD9723"/>
    <a:srgbClr val="8C34E2"/>
    <a:srgbClr val="92D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2938" autoAdjust="0"/>
  </p:normalViewPr>
  <p:slideViewPr>
    <p:cSldViewPr snapToObjects="1">
      <p:cViewPr varScale="1">
        <p:scale>
          <a:sx n="123" d="100"/>
          <a:sy n="123" d="100"/>
        </p:scale>
        <p:origin x="354" y="102"/>
      </p:cViewPr>
      <p:guideLst>
        <p:guide orient="horz" pos="531"/>
        <p:guide orient="horz" pos="282"/>
        <p:guide orient="horz" pos="2981"/>
        <p:guide orient="horz" pos="758"/>
        <p:guide orient="horz" pos="1620"/>
        <p:guide orient="horz" pos="2867"/>
        <p:guide orient="horz" pos="2459"/>
        <p:guide pos="289"/>
        <p:guide pos="4156"/>
        <p:guide pos="3606"/>
        <p:guide pos="4020"/>
        <p:guide pos="2183"/>
        <p:guide pos="3487"/>
        <p:guide pos="1820"/>
      </p:guideLst>
    </p:cSldViewPr>
  </p:slideViewPr>
  <p:notesTextViewPr>
    <p:cViewPr>
      <p:scale>
        <a:sx n="1" d="1"/>
        <a:sy n="1" d="1"/>
      </p:scale>
      <p:origin x="0" y="0"/>
    </p:cViewPr>
  </p:notesTextViewPr>
  <p:sorterViewPr>
    <p:cViewPr>
      <p:scale>
        <a:sx n="54" d="100"/>
        <a:sy n="5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notesMaster" Target="notesMasters/notesMaster1.xml"/><Relationship Id="rId3"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6E90EE-1700-47E1-9BCA-F96C3929C895}" type="datetimeFigureOut">
              <a:rPr lang="en-GB" smtClean="0"/>
              <a:t>22/09/2016</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68F23D-307D-436B-836C-51AB2A334457}" type="slidenum">
              <a:rPr lang="en-GB" smtClean="0"/>
              <a:t>‹#›</a:t>
            </a:fld>
            <a:endParaRPr lang="en-GB"/>
          </a:p>
        </p:txBody>
      </p:sp>
    </p:spTree>
    <p:extLst>
      <p:ext uri="{BB962C8B-B14F-4D97-AF65-F5344CB8AC3E}">
        <p14:creationId xmlns:p14="http://schemas.microsoft.com/office/powerpoint/2010/main" val="6888769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2D20942-D6F2-004D-9DD1-B0E39CB83151}" type="slidenum">
              <a:rPr lang="en-GB" smtClean="0">
                <a:solidFill>
                  <a:srgbClr val="000000"/>
                </a:solidFill>
              </a:rPr>
              <a:pPr/>
              <a:t>1</a:t>
            </a:fld>
            <a:endParaRPr lang="en-GB">
              <a:solidFill>
                <a:srgbClr val="000000"/>
              </a:solidFill>
            </a:endParaRPr>
          </a:p>
        </p:txBody>
      </p:sp>
    </p:spTree>
    <p:extLst>
      <p:ext uri="{BB962C8B-B14F-4D97-AF65-F5344CB8AC3E}">
        <p14:creationId xmlns:p14="http://schemas.microsoft.com/office/powerpoint/2010/main" val="4136958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AC68F23D-307D-436B-836C-51AB2A334457}" type="slidenum">
              <a:rPr lang="en-GB" smtClean="0"/>
              <a:t>6</a:t>
            </a:fld>
            <a:endParaRPr lang="en-GB"/>
          </a:p>
        </p:txBody>
      </p:sp>
    </p:spTree>
    <p:extLst>
      <p:ext uri="{BB962C8B-B14F-4D97-AF65-F5344CB8AC3E}">
        <p14:creationId xmlns:p14="http://schemas.microsoft.com/office/powerpoint/2010/main" val="5415307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8F23D-307D-436B-836C-51AB2A334457}" type="slidenum">
              <a:rPr lang="en-GB" smtClean="0"/>
              <a:t>10</a:t>
            </a:fld>
            <a:endParaRPr lang="en-GB"/>
          </a:p>
        </p:txBody>
      </p:sp>
    </p:spTree>
    <p:extLst>
      <p:ext uri="{BB962C8B-B14F-4D97-AF65-F5344CB8AC3E}">
        <p14:creationId xmlns:p14="http://schemas.microsoft.com/office/powerpoint/2010/main" val="4280373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C68F23D-307D-436B-836C-51AB2A334457}" type="slidenum">
              <a:rPr lang="en-GB" smtClean="0"/>
              <a:t>12</a:t>
            </a:fld>
            <a:endParaRPr lang="en-GB"/>
          </a:p>
        </p:txBody>
      </p:sp>
    </p:spTree>
    <p:extLst>
      <p:ext uri="{BB962C8B-B14F-4D97-AF65-F5344CB8AC3E}">
        <p14:creationId xmlns:p14="http://schemas.microsoft.com/office/powerpoint/2010/main" val="31390887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B24358C-D4F6-4534-ADF6-F050013DC25A}" type="slidenum">
              <a:rPr lang="en-GB"/>
              <a:pPr/>
              <a:t>35</a:t>
            </a:fld>
            <a:endParaRPr lang="en-GB"/>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6803860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ILIaD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endParaRPr lang="en-GB" dirty="0"/>
          </a:p>
        </p:txBody>
      </p:sp>
      <p:sp>
        <p:nvSpPr>
          <p:cNvPr id="3" name="Content Placeholder 2"/>
          <p:cNvSpPr>
            <a:spLocks noGrp="1"/>
          </p:cNvSpPr>
          <p:nvPr>
            <p:ph idx="1"/>
          </p:nvPr>
        </p:nvSpPr>
        <p:spPr>
          <a:xfrm>
            <a:off x="458391" y="1166813"/>
            <a:ext cx="5076825" cy="3636962"/>
          </a:xfrm>
        </p:spPr>
        <p:txBody>
          <a:bodyPr>
            <a:normAutofit/>
          </a:bodyPr>
          <a:lstStyle>
            <a:lvl1pPr>
              <a:defRPr sz="1800">
                <a:latin typeface="+mn-lt"/>
              </a:defRPr>
            </a:lvl1pPr>
            <a:lvl2pPr marL="360363" indent="-184150">
              <a:defRPr sz="1800">
                <a:latin typeface="+mn-lt"/>
              </a:defRPr>
            </a:lvl2pPr>
            <a:lvl3pPr marL="536575" indent="-176213">
              <a:defRPr sz="1800">
                <a:latin typeface="+mn-lt"/>
              </a:defRPr>
            </a:lvl3pPr>
            <a:lvl4pPr marL="720725" indent="-184150">
              <a:defRPr sz="1800">
                <a:latin typeface="+mn-lt"/>
              </a:defRPr>
            </a:lvl4pPr>
            <a:lvl5pPr marL="720725" indent="-184150">
              <a:defRPr sz="180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0"/>
            <a:ext cx="6858000" cy="93600"/>
          </a:xfrm>
          <a:prstGeom prst="rect">
            <a:avLst/>
          </a:prstGeom>
          <a:gradFill>
            <a:gsLst>
              <a:gs pos="0">
                <a:srgbClr val="005C84"/>
              </a:gs>
              <a:gs pos="50800">
                <a:srgbClr val="007C92"/>
              </a:gs>
              <a:gs pos="100000">
                <a:srgbClr val="0098C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742162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6461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92391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p:cNvSpPr/>
          <p:nvPr userDrawn="1"/>
        </p:nvSpPr>
        <p:spPr>
          <a:xfrm>
            <a:off x="0" y="0"/>
            <a:ext cx="6858000" cy="93600"/>
          </a:xfrm>
          <a:prstGeom prst="rect">
            <a:avLst/>
          </a:prstGeom>
          <a:gradFill>
            <a:gsLst>
              <a:gs pos="0">
                <a:srgbClr val="005C84"/>
              </a:gs>
              <a:gs pos="50800">
                <a:srgbClr val="007C92"/>
              </a:gs>
              <a:gs pos="100000">
                <a:srgbClr val="0098C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067437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6" name="Rectangle 5"/>
          <p:cNvSpPr/>
          <p:nvPr userDrawn="1"/>
        </p:nvSpPr>
        <p:spPr>
          <a:xfrm>
            <a:off x="0" y="0"/>
            <a:ext cx="6858000" cy="93600"/>
          </a:xfrm>
          <a:prstGeom prst="rect">
            <a:avLst/>
          </a:prstGeom>
          <a:gradFill>
            <a:gsLst>
              <a:gs pos="0">
                <a:srgbClr val="005C84"/>
              </a:gs>
              <a:gs pos="50800">
                <a:srgbClr val="007C92"/>
              </a:gs>
              <a:gs pos="100000">
                <a:srgbClr val="0098C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97247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Text Placeholder 2"/>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2644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sp>
        <p:nvSpPr>
          <p:cNvPr id="5124" name="Rectangle 4"/>
          <p:cNvSpPr>
            <a:spLocks noGrp="1" noChangeArrowheads="1"/>
          </p:cNvSpPr>
          <p:nvPr>
            <p:ph type="ctrTitle"/>
          </p:nvPr>
        </p:nvSpPr>
        <p:spPr>
          <a:xfrm>
            <a:off x="269081" y="1275160"/>
            <a:ext cx="6319838" cy="1404938"/>
          </a:xfrm>
        </p:spPr>
        <p:txBody>
          <a:bodyPr anchor="t"/>
          <a:lstStyle>
            <a:lvl1pPr>
              <a:lnSpc>
                <a:spcPct val="90000"/>
              </a:lnSpc>
              <a:defRPr sz="4500" b="0">
                <a:solidFill>
                  <a:srgbClr val="F8F8F8"/>
                </a:solidFill>
              </a:defRPr>
            </a:lvl1pPr>
          </a:lstStyle>
          <a:p>
            <a:pPr lvl="0"/>
            <a:r>
              <a:rPr lang="en-GB" noProof="0"/>
              <a:t>Click to edit Master title style</a:t>
            </a:r>
          </a:p>
        </p:txBody>
      </p:sp>
      <p:sp>
        <p:nvSpPr>
          <p:cNvPr id="5125" name="Rectangle 5"/>
          <p:cNvSpPr>
            <a:spLocks noGrp="1" noChangeArrowheads="1"/>
          </p:cNvSpPr>
          <p:nvPr>
            <p:ph type="subTitle" idx="1"/>
          </p:nvPr>
        </p:nvSpPr>
        <p:spPr>
          <a:xfrm>
            <a:off x="269081" y="3381375"/>
            <a:ext cx="6319838" cy="1485900"/>
          </a:xfrm>
        </p:spPr>
        <p:txBody>
          <a:bodyPr/>
          <a:lstStyle>
            <a:lvl1pPr marL="0" indent="0">
              <a:lnSpc>
                <a:spcPct val="90000"/>
              </a:lnSpc>
              <a:spcBef>
                <a:spcPct val="0"/>
              </a:spcBef>
              <a:spcAft>
                <a:spcPct val="45000"/>
              </a:spcAft>
              <a:buFont typeface="Wingdings" pitchFamily="2" charset="2"/>
              <a:buNone/>
              <a:defRPr sz="2700">
                <a:solidFill>
                  <a:srgbClr val="CCE5E9"/>
                </a:solidFill>
              </a:defRPr>
            </a:lvl1pPr>
          </a:lstStyle>
          <a:p>
            <a:pPr lvl="0"/>
            <a:r>
              <a:rPr lang="en-GB" noProof="0"/>
              <a:t>Click to edit Master subtitle style</a:t>
            </a:r>
          </a:p>
        </p:txBody>
      </p:sp>
      <p:grpSp>
        <p:nvGrpSpPr>
          <p:cNvPr id="29378" name="Group 1730"/>
          <p:cNvGrpSpPr>
            <a:grpSpLocks/>
          </p:cNvGrpSpPr>
          <p:nvPr/>
        </p:nvGrpSpPr>
        <p:grpSpPr bwMode="auto">
          <a:xfrm>
            <a:off x="4538663" y="276225"/>
            <a:ext cx="2022872" cy="439341"/>
            <a:chOff x="1610" y="2863"/>
            <a:chExt cx="3221" cy="699"/>
          </a:xfrm>
        </p:grpSpPr>
        <p:sp>
          <p:nvSpPr>
            <p:cNvPr id="29379"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4" h="449">
                  <a:moveTo>
                    <a:pt x="142" y="179"/>
                  </a:moveTo>
                  <a:lnTo>
                    <a:pt x="142" y="179"/>
                  </a:lnTo>
                  <a:lnTo>
                    <a:pt x="210" y="216"/>
                  </a:lnTo>
                  <a:lnTo>
                    <a:pt x="210" y="216"/>
                  </a:lnTo>
                  <a:lnTo>
                    <a:pt x="230" y="233"/>
                  </a:lnTo>
                  <a:lnTo>
                    <a:pt x="247" y="253"/>
                  </a:lnTo>
                  <a:lnTo>
                    <a:pt x="247" y="253"/>
                  </a:lnTo>
                  <a:lnTo>
                    <a:pt x="256" y="267"/>
                  </a:lnTo>
                  <a:lnTo>
                    <a:pt x="261" y="281"/>
                  </a:lnTo>
                  <a:lnTo>
                    <a:pt x="264" y="298"/>
                  </a:lnTo>
                  <a:lnTo>
                    <a:pt x="264" y="318"/>
                  </a:lnTo>
                  <a:lnTo>
                    <a:pt x="264" y="318"/>
                  </a:lnTo>
                  <a:lnTo>
                    <a:pt x="261" y="347"/>
                  </a:lnTo>
                  <a:lnTo>
                    <a:pt x="253" y="369"/>
                  </a:lnTo>
                  <a:lnTo>
                    <a:pt x="239" y="392"/>
                  </a:lnTo>
                  <a:lnTo>
                    <a:pt x="222" y="412"/>
                  </a:lnTo>
                  <a:lnTo>
                    <a:pt x="222" y="412"/>
                  </a:lnTo>
                  <a:lnTo>
                    <a:pt x="199" y="429"/>
                  </a:lnTo>
                  <a:lnTo>
                    <a:pt x="173" y="440"/>
                  </a:lnTo>
                  <a:lnTo>
                    <a:pt x="148" y="446"/>
                  </a:lnTo>
                  <a:lnTo>
                    <a:pt x="122" y="449"/>
                  </a:lnTo>
                  <a:lnTo>
                    <a:pt x="122" y="449"/>
                  </a:lnTo>
                  <a:lnTo>
                    <a:pt x="88" y="446"/>
                  </a:lnTo>
                  <a:lnTo>
                    <a:pt x="60" y="440"/>
                  </a:lnTo>
                  <a:lnTo>
                    <a:pt x="60" y="440"/>
                  </a:lnTo>
                  <a:lnTo>
                    <a:pt x="34" y="429"/>
                  </a:lnTo>
                  <a:lnTo>
                    <a:pt x="3" y="415"/>
                  </a:lnTo>
                  <a:lnTo>
                    <a:pt x="0" y="318"/>
                  </a:lnTo>
                  <a:lnTo>
                    <a:pt x="0" y="318"/>
                  </a:lnTo>
                  <a:lnTo>
                    <a:pt x="9" y="338"/>
                  </a:lnTo>
                  <a:lnTo>
                    <a:pt x="17" y="358"/>
                  </a:lnTo>
                  <a:lnTo>
                    <a:pt x="28" y="375"/>
                  </a:lnTo>
                  <a:lnTo>
                    <a:pt x="43" y="392"/>
                  </a:lnTo>
                  <a:lnTo>
                    <a:pt x="43" y="392"/>
                  </a:lnTo>
                  <a:lnTo>
                    <a:pt x="57" y="406"/>
                  </a:lnTo>
                  <a:lnTo>
                    <a:pt x="74" y="415"/>
                  </a:lnTo>
                  <a:lnTo>
                    <a:pt x="94" y="421"/>
                  </a:lnTo>
                  <a:lnTo>
                    <a:pt x="116" y="423"/>
                  </a:lnTo>
                  <a:lnTo>
                    <a:pt x="116" y="423"/>
                  </a:lnTo>
                  <a:lnTo>
                    <a:pt x="139" y="421"/>
                  </a:lnTo>
                  <a:lnTo>
                    <a:pt x="156" y="415"/>
                  </a:lnTo>
                  <a:lnTo>
                    <a:pt x="173" y="406"/>
                  </a:lnTo>
                  <a:lnTo>
                    <a:pt x="185" y="395"/>
                  </a:lnTo>
                  <a:lnTo>
                    <a:pt x="185" y="395"/>
                  </a:lnTo>
                  <a:lnTo>
                    <a:pt x="193" y="381"/>
                  </a:lnTo>
                  <a:lnTo>
                    <a:pt x="199" y="367"/>
                  </a:lnTo>
                  <a:lnTo>
                    <a:pt x="205" y="352"/>
                  </a:lnTo>
                  <a:lnTo>
                    <a:pt x="205" y="335"/>
                  </a:lnTo>
                  <a:lnTo>
                    <a:pt x="205" y="335"/>
                  </a:lnTo>
                  <a:lnTo>
                    <a:pt x="205" y="318"/>
                  </a:lnTo>
                  <a:lnTo>
                    <a:pt x="199" y="301"/>
                  </a:lnTo>
                  <a:lnTo>
                    <a:pt x="193" y="290"/>
                  </a:lnTo>
                  <a:lnTo>
                    <a:pt x="185" y="278"/>
                  </a:lnTo>
                  <a:lnTo>
                    <a:pt x="185" y="278"/>
                  </a:lnTo>
                  <a:lnTo>
                    <a:pt x="153" y="259"/>
                  </a:lnTo>
                  <a:lnTo>
                    <a:pt x="97" y="230"/>
                  </a:lnTo>
                  <a:lnTo>
                    <a:pt x="97" y="230"/>
                  </a:lnTo>
                  <a:lnTo>
                    <a:pt x="74" y="219"/>
                  </a:lnTo>
                  <a:lnTo>
                    <a:pt x="54" y="205"/>
                  </a:lnTo>
                  <a:lnTo>
                    <a:pt x="37" y="193"/>
                  </a:lnTo>
                  <a:lnTo>
                    <a:pt x="26" y="179"/>
                  </a:lnTo>
                  <a:lnTo>
                    <a:pt x="26" y="179"/>
                  </a:lnTo>
                  <a:lnTo>
                    <a:pt x="14" y="165"/>
                  </a:lnTo>
                  <a:lnTo>
                    <a:pt x="9" y="148"/>
                  </a:lnTo>
                  <a:lnTo>
                    <a:pt x="3" y="131"/>
                  </a:lnTo>
                  <a:lnTo>
                    <a:pt x="3" y="114"/>
                  </a:lnTo>
                  <a:lnTo>
                    <a:pt x="3" y="114"/>
                  </a:lnTo>
                  <a:lnTo>
                    <a:pt x="6" y="88"/>
                  </a:lnTo>
                  <a:lnTo>
                    <a:pt x="11" y="65"/>
                  </a:lnTo>
                  <a:lnTo>
                    <a:pt x="26" y="45"/>
                  </a:lnTo>
                  <a:lnTo>
                    <a:pt x="43" y="28"/>
                  </a:lnTo>
                  <a:lnTo>
                    <a:pt x="43" y="28"/>
                  </a:lnTo>
                  <a:lnTo>
                    <a:pt x="65" y="17"/>
                  </a:lnTo>
                  <a:lnTo>
                    <a:pt x="85" y="6"/>
                  </a:lnTo>
                  <a:lnTo>
                    <a:pt x="111" y="0"/>
                  </a:lnTo>
                  <a:lnTo>
                    <a:pt x="136" y="0"/>
                  </a:lnTo>
                  <a:lnTo>
                    <a:pt x="136" y="0"/>
                  </a:lnTo>
                  <a:lnTo>
                    <a:pt x="162" y="0"/>
                  </a:lnTo>
                  <a:lnTo>
                    <a:pt x="185" y="6"/>
                  </a:lnTo>
                  <a:lnTo>
                    <a:pt x="207" y="14"/>
                  </a:lnTo>
                  <a:lnTo>
                    <a:pt x="227" y="23"/>
                  </a:lnTo>
                  <a:lnTo>
                    <a:pt x="230" y="108"/>
                  </a:lnTo>
                  <a:lnTo>
                    <a:pt x="230" y="108"/>
                  </a:lnTo>
                  <a:lnTo>
                    <a:pt x="227" y="94"/>
                  </a:lnTo>
                  <a:lnTo>
                    <a:pt x="219" y="80"/>
                  </a:lnTo>
                  <a:lnTo>
                    <a:pt x="207" y="65"/>
                  </a:lnTo>
                  <a:lnTo>
                    <a:pt x="196" y="51"/>
                  </a:lnTo>
                  <a:lnTo>
                    <a:pt x="196" y="51"/>
                  </a:lnTo>
                  <a:lnTo>
                    <a:pt x="182" y="40"/>
                  </a:lnTo>
                  <a:lnTo>
                    <a:pt x="165" y="31"/>
                  </a:lnTo>
                  <a:lnTo>
                    <a:pt x="148" y="28"/>
                  </a:lnTo>
                  <a:lnTo>
                    <a:pt x="128" y="26"/>
                  </a:lnTo>
                  <a:lnTo>
                    <a:pt x="128" y="26"/>
                  </a:lnTo>
                  <a:lnTo>
                    <a:pt x="108" y="26"/>
                  </a:lnTo>
                  <a:lnTo>
                    <a:pt x="94" y="31"/>
                  </a:lnTo>
                  <a:lnTo>
                    <a:pt x="82" y="37"/>
                  </a:lnTo>
                  <a:lnTo>
                    <a:pt x="71" y="48"/>
                  </a:lnTo>
                  <a:lnTo>
                    <a:pt x="71" y="48"/>
                  </a:lnTo>
                  <a:lnTo>
                    <a:pt x="65" y="57"/>
                  </a:lnTo>
                  <a:lnTo>
                    <a:pt x="60" y="68"/>
                  </a:lnTo>
                  <a:lnTo>
                    <a:pt x="57" y="82"/>
                  </a:lnTo>
                  <a:lnTo>
                    <a:pt x="54" y="94"/>
                  </a:lnTo>
                  <a:lnTo>
                    <a:pt x="54" y="94"/>
                  </a:lnTo>
                  <a:lnTo>
                    <a:pt x="57" y="108"/>
                  </a:lnTo>
                  <a:lnTo>
                    <a:pt x="60" y="119"/>
                  </a:lnTo>
                  <a:lnTo>
                    <a:pt x="65" y="128"/>
                  </a:lnTo>
                  <a:lnTo>
                    <a:pt x="71" y="139"/>
                  </a:lnTo>
                  <a:lnTo>
                    <a:pt x="71" y="139"/>
                  </a:lnTo>
                  <a:lnTo>
                    <a:pt x="99" y="156"/>
                  </a:lnTo>
                  <a:lnTo>
                    <a:pt x="142" y="179"/>
                  </a:lnTo>
                  <a:lnTo>
                    <a:pt x="142" y="1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0" name="Freeform 1732"/>
            <p:cNvSpPr>
              <a:spLocks noEditPoints="1"/>
            </p:cNvSpPr>
            <p:nvPr userDrawn="1"/>
          </p:nvSpPr>
          <p:spPr bwMode="auto">
            <a:xfrm>
              <a:off x="1900" y="3110"/>
              <a:ext cx="281" cy="310"/>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56 h 310"/>
                <a:gd name="T16" fmla="*/ 281 w 281"/>
                <a:gd name="T17" fmla="*/ 174 h 310"/>
                <a:gd name="T18" fmla="*/ 272 w 281"/>
                <a:gd name="T19" fmla="*/ 210 h 310"/>
                <a:gd name="T20" fmla="*/ 264 w 281"/>
                <a:gd name="T21" fmla="*/ 230 h 310"/>
                <a:gd name="T22" fmla="*/ 241 w 281"/>
                <a:gd name="T23" fmla="*/ 262 h 310"/>
                <a:gd name="T24" fmla="*/ 213 w 281"/>
                <a:gd name="T25" fmla="*/ 290 h 310"/>
                <a:gd name="T26" fmla="*/ 196 w 281"/>
                <a:gd name="T27" fmla="*/ 299 h 310"/>
                <a:gd name="T28" fmla="*/ 159 w 281"/>
                <a:gd name="T29" fmla="*/ 310 h 310"/>
                <a:gd name="T30" fmla="*/ 139 w 281"/>
                <a:gd name="T31" fmla="*/ 310 h 310"/>
                <a:gd name="T32" fmla="*/ 93 w 281"/>
                <a:gd name="T33" fmla="*/ 304 h 310"/>
                <a:gd name="T34" fmla="*/ 65 w 281"/>
                <a:gd name="T35" fmla="*/ 293 h 310"/>
                <a:gd name="T36" fmla="*/ 45 w 281"/>
                <a:gd name="T37" fmla="*/ 273 h 310"/>
                <a:gd name="T38" fmla="*/ 34 w 281"/>
                <a:gd name="T39" fmla="*/ 264 h 310"/>
                <a:gd name="T40" fmla="*/ 8 w 281"/>
                <a:gd name="T41" fmla="*/ 213 h 310"/>
                <a:gd name="T42" fmla="*/ 0 w 281"/>
                <a:gd name="T43" fmla="*/ 156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59 h 310"/>
                <a:gd name="T72" fmla="*/ 65 w 281"/>
                <a:gd name="T73" fmla="*/ 210 h 310"/>
                <a:gd name="T74" fmla="*/ 82 w 281"/>
                <a:gd name="T75" fmla="*/ 250 h 310"/>
                <a:gd name="T76" fmla="*/ 96 w 281"/>
                <a:gd name="T77" fmla="*/ 267 h 310"/>
                <a:gd name="T78" fmla="*/ 128 w 281"/>
                <a:gd name="T79" fmla="*/ 284 h 310"/>
                <a:gd name="T80" fmla="*/ 145 w 281"/>
                <a:gd name="T81" fmla="*/ 284 h 310"/>
                <a:gd name="T82" fmla="*/ 179 w 281"/>
                <a:gd name="T83" fmla="*/ 273 h 310"/>
                <a:gd name="T84" fmla="*/ 204 w 281"/>
                <a:gd name="T85" fmla="*/ 245 h 310"/>
                <a:gd name="T86" fmla="*/ 213 w 281"/>
                <a:gd name="T87" fmla="*/ 225 h 310"/>
                <a:gd name="T88" fmla="*/ 224 w 281"/>
                <a:gd name="T89" fmla="*/ 179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1" h="310">
                  <a:moveTo>
                    <a:pt x="142" y="0"/>
                  </a:moveTo>
                  <a:lnTo>
                    <a:pt x="142" y="0"/>
                  </a:lnTo>
                  <a:lnTo>
                    <a:pt x="164" y="0"/>
                  </a:lnTo>
                  <a:lnTo>
                    <a:pt x="184" y="6"/>
                  </a:lnTo>
                  <a:lnTo>
                    <a:pt x="201" y="12"/>
                  </a:lnTo>
                  <a:lnTo>
                    <a:pt x="218" y="23"/>
                  </a:lnTo>
                  <a:lnTo>
                    <a:pt x="218" y="23"/>
                  </a:lnTo>
                  <a:lnTo>
                    <a:pt x="235" y="34"/>
                  </a:lnTo>
                  <a:lnTo>
                    <a:pt x="247" y="49"/>
                  </a:lnTo>
                  <a:lnTo>
                    <a:pt x="258" y="63"/>
                  </a:lnTo>
                  <a:lnTo>
                    <a:pt x="267" y="80"/>
                  </a:lnTo>
                  <a:lnTo>
                    <a:pt x="267" y="80"/>
                  </a:lnTo>
                  <a:lnTo>
                    <a:pt x="272" y="100"/>
                  </a:lnTo>
                  <a:lnTo>
                    <a:pt x="278" y="117"/>
                  </a:lnTo>
                  <a:lnTo>
                    <a:pt x="281" y="137"/>
                  </a:lnTo>
                  <a:lnTo>
                    <a:pt x="281" y="156"/>
                  </a:lnTo>
                  <a:lnTo>
                    <a:pt x="281" y="156"/>
                  </a:lnTo>
                  <a:lnTo>
                    <a:pt x="281" y="174"/>
                  </a:lnTo>
                  <a:lnTo>
                    <a:pt x="278" y="193"/>
                  </a:lnTo>
                  <a:lnTo>
                    <a:pt x="272" y="210"/>
                  </a:lnTo>
                  <a:lnTo>
                    <a:pt x="264" y="230"/>
                  </a:lnTo>
                  <a:lnTo>
                    <a:pt x="264" y="230"/>
                  </a:lnTo>
                  <a:lnTo>
                    <a:pt x="253" y="247"/>
                  </a:lnTo>
                  <a:lnTo>
                    <a:pt x="241" y="262"/>
                  </a:lnTo>
                  <a:lnTo>
                    <a:pt x="230" y="276"/>
                  </a:lnTo>
                  <a:lnTo>
                    <a:pt x="213" y="290"/>
                  </a:lnTo>
                  <a:lnTo>
                    <a:pt x="213" y="290"/>
                  </a:lnTo>
                  <a:lnTo>
                    <a:pt x="196" y="299"/>
                  </a:lnTo>
                  <a:lnTo>
                    <a:pt x="179" y="304"/>
                  </a:lnTo>
                  <a:lnTo>
                    <a:pt x="159" y="310"/>
                  </a:lnTo>
                  <a:lnTo>
                    <a:pt x="139" y="310"/>
                  </a:lnTo>
                  <a:lnTo>
                    <a:pt x="139" y="310"/>
                  </a:lnTo>
                  <a:lnTo>
                    <a:pt x="108" y="307"/>
                  </a:lnTo>
                  <a:lnTo>
                    <a:pt x="93" y="304"/>
                  </a:lnTo>
                  <a:lnTo>
                    <a:pt x="79" y="299"/>
                  </a:lnTo>
                  <a:lnTo>
                    <a:pt x="65" y="293"/>
                  </a:lnTo>
                  <a:lnTo>
                    <a:pt x="54" y="284"/>
                  </a:lnTo>
                  <a:lnTo>
                    <a:pt x="45" y="273"/>
                  </a:lnTo>
                  <a:lnTo>
                    <a:pt x="34" y="264"/>
                  </a:lnTo>
                  <a:lnTo>
                    <a:pt x="34" y="264"/>
                  </a:lnTo>
                  <a:lnTo>
                    <a:pt x="20" y="239"/>
                  </a:lnTo>
                  <a:lnTo>
                    <a:pt x="8" y="213"/>
                  </a:lnTo>
                  <a:lnTo>
                    <a:pt x="0" y="185"/>
                  </a:lnTo>
                  <a:lnTo>
                    <a:pt x="0" y="156"/>
                  </a:lnTo>
                  <a:lnTo>
                    <a:pt x="0" y="156"/>
                  </a:lnTo>
                  <a:lnTo>
                    <a:pt x="0" y="137"/>
                  </a:lnTo>
                  <a:lnTo>
                    <a:pt x="3" y="117"/>
                  </a:lnTo>
                  <a:lnTo>
                    <a:pt x="8" y="100"/>
                  </a:lnTo>
                  <a:lnTo>
                    <a:pt x="17" y="80"/>
                  </a:lnTo>
                  <a:lnTo>
                    <a:pt x="17" y="80"/>
                  </a:lnTo>
                  <a:lnTo>
                    <a:pt x="25" y="63"/>
                  </a:lnTo>
                  <a:lnTo>
                    <a:pt x="37" y="49"/>
                  </a:lnTo>
                  <a:lnTo>
                    <a:pt x="51" y="34"/>
                  </a:lnTo>
                  <a:lnTo>
                    <a:pt x="68" y="23"/>
                  </a:lnTo>
                  <a:lnTo>
                    <a:pt x="68" y="23"/>
                  </a:lnTo>
                  <a:lnTo>
                    <a:pt x="82" y="12"/>
                  </a:lnTo>
                  <a:lnTo>
                    <a:pt x="102" y="6"/>
                  </a:lnTo>
                  <a:lnTo>
                    <a:pt x="122" y="0"/>
                  </a:lnTo>
                  <a:lnTo>
                    <a:pt x="142" y="0"/>
                  </a:lnTo>
                  <a:lnTo>
                    <a:pt x="142" y="0"/>
                  </a:lnTo>
                  <a:close/>
                  <a:moveTo>
                    <a:pt x="136" y="23"/>
                  </a:moveTo>
                  <a:lnTo>
                    <a:pt x="136" y="23"/>
                  </a:lnTo>
                  <a:lnTo>
                    <a:pt x="116" y="26"/>
                  </a:lnTo>
                  <a:lnTo>
                    <a:pt x="99" y="34"/>
                  </a:lnTo>
                  <a:lnTo>
                    <a:pt x="88" y="49"/>
                  </a:lnTo>
                  <a:lnTo>
                    <a:pt x="76" y="66"/>
                  </a:lnTo>
                  <a:lnTo>
                    <a:pt x="76" y="66"/>
                  </a:lnTo>
                  <a:lnTo>
                    <a:pt x="68" y="85"/>
                  </a:lnTo>
                  <a:lnTo>
                    <a:pt x="62" y="108"/>
                  </a:lnTo>
                  <a:lnTo>
                    <a:pt x="57" y="131"/>
                  </a:lnTo>
                  <a:lnTo>
                    <a:pt x="57" y="159"/>
                  </a:lnTo>
                  <a:lnTo>
                    <a:pt x="57" y="159"/>
                  </a:lnTo>
                  <a:lnTo>
                    <a:pt x="59" y="185"/>
                  </a:lnTo>
                  <a:lnTo>
                    <a:pt x="65" y="210"/>
                  </a:lnTo>
                  <a:lnTo>
                    <a:pt x="74" y="230"/>
                  </a:lnTo>
                  <a:lnTo>
                    <a:pt x="82" y="250"/>
                  </a:lnTo>
                  <a:lnTo>
                    <a:pt x="82" y="250"/>
                  </a:lnTo>
                  <a:lnTo>
                    <a:pt x="96" y="267"/>
                  </a:lnTo>
                  <a:lnTo>
                    <a:pt x="110" y="279"/>
                  </a:lnTo>
                  <a:lnTo>
                    <a:pt x="128" y="284"/>
                  </a:lnTo>
                  <a:lnTo>
                    <a:pt x="145" y="284"/>
                  </a:lnTo>
                  <a:lnTo>
                    <a:pt x="145" y="284"/>
                  </a:lnTo>
                  <a:lnTo>
                    <a:pt x="164" y="282"/>
                  </a:lnTo>
                  <a:lnTo>
                    <a:pt x="179" y="273"/>
                  </a:lnTo>
                  <a:lnTo>
                    <a:pt x="193" y="262"/>
                  </a:lnTo>
                  <a:lnTo>
                    <a:pt x="204" y="245"/>
                  </a:lnTo>
                  <a:lnTo>
                    <a:pt x="204" y="245"/>
                  </a:lnTo>
                  <a:lnTo>
                    <a:pt x="213" y="225"/>
                  </a:lnTo>
                  <a:lnTo>
                    <a:pt x="218" y="202"/>
                  </a:lnTo>
                  <a:lnTo>
                    <a:pt x="224" y="179"/>
                  </a:lnTo>
                  <a:lnTo>
                    <a:pt x="224" y="151"/>
                  </a:lnTo>
                  <a:lnTo>
                    <a:pt x="224" y="151"/>
                  </a:lnTo>
                  <a:lnTo>
                    <a:pt x="218" y="117"/>
                  </a:lnTo>
                  <a:lnTo>
                    <a:pt x="210" y="85"/>
                  </a:lnTo>
                  <a:lnTo>
                    <a:pt x="210" y="85"/>
                  </a:lnTo>
                  <a:lnTo>
                    <a:pt x="199" y="60"/>
                  </a:lnTo>
                  <a:lnTo>
                    <a:pt x="182" y="40"/>
                  </a:lnTo>
                  <a:lnTo>
                    <a:pt x="182" y="40"/>
                  </a:lnTo>
                  <a:lnTo>
                    <a:pt x="173" y="31"/>
                  </a:lnTo>
                  <a:lnTo>
                    <a:pt x="162" y="29"/>
                  </a:lnTo>
                  <a:lnTo>
                    <a:pt x="150" y="23"/>
                  </a:lnTo>
                  <a:lnTo>
                    <a:pt x="136" y="23"/>
                  </a:lnTo>
                  <a:lnTo>
                    <a:pt x="136"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1" name="Freeform 1733"/>
            <p:cNvSpPr>
              <a:spLocks/>
            </p:cNvSpPr>
            <p:nvPr userDrawn="1"/>
          </p:nvSpPr>
          <p:spPr bwMode="auto">
            <a:xfrm>
              <a:off x="2493" y="3059"/>
              <a:ext cx="182" cy="361"/>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67 h 361"/>
                <a:gd name="T12" fmla="*/ 83 w 182"/>
                <a:gd name="T13" fmla="*/ 267 h 361"/>
                <a:gd name="T14" fmla="*/ 83 w 182"/>
                <a:gd name="T15" fmla="*/ 284 h 361"/>
                <a:gd name="T16" fmla="*/ 86 w 182"/>
                <a:gd name="T17" fmla="*/ 296 h 361"/>
                <a:gd name="T18" fmla="*/ 91 w 182"/>
                <a:gd name="T19" fmla="*/ 307 h 361"/>
                <a:gd name="T20" fmla="*/ 97 w 182"/>
                <a:gd name="T21" fmla="*/ 318 h 361"/>
                <a:gd name="T22" fmla="*/ 105 w 182"/>
                <a:gd name="T23" fmla="*/ 324 h 361"/>
                <a:gd name="T24" fmla="*/ 117 w 182"/>
                <a:gd name="T25" fmla="*/ 330 h 361"/>
                <a:gd name="T26" fmla="*/ 128 w 182"/>
                <a:gd name="T27" fmla="*/ 333 h 361"/>
                <a:gd name="T28" fmla="*/ 142 w 182"/>
                <a:gd name="T29" fmla="*/ 335 h 361"/>
                <a:gd name="T30" fmla="*/ 142 w 182"/>
                <a:gd name="T31" fmla="*/ 335 h 361"/>
                <a:gd name="T32" fmla="*/ 157 w 182"/>
                <a:gd name="T33" fmla="*/ 333 h 361"/>
                <a:gd name="T34" fmla="*/ 165 w 182"/>
                <a:gd name="T35" fmla="*/ 330 h 361"/>
                <a:gd name="T36" fmla="*/ 165 w 182"/>
                <a:gd name="T37" fmla="*/ 330 h 361"/>
                <a:gd name="T38" fmla="*/ 182 w 182"/>
                <a:gd name="T39" fmla="*/ 318 h 361"/>
                <a:gd name="T40" fmla="*/ 182 w 182"/>
                <a:gd name="T41" fmla="*/ 318 h 361"/>
                <a:gd name="T42" fmla="*/ 182 w 182"/>
                <a:gd name="T43" fmla="*/ 324 h 361"/>
                <a:gd name="T44" fmla="*/ 179 w 182"/>
                <a:gd name="T45" fmla="*/ 333 h 361"/>
                <a:gd name="T46" fmla="*/ 162 w 182"/>
                <a:gd name="T47" fmla="*/ 347 h 361"/>
                <a:gd name="T48" fmla="*/ 162 w 182"/>
                <a:gd name="T49" fmla="*/ 347 h 361"/>
                <a:gd name="T50" fmla="*/ 154 w 182"/>
                <a:gd name="T51" fmla="*/ 352 h 361"/>
                <a:gd name="T52" fmla="*/ 142 w 182"/>
                <a:gd name="T53" fmla="*/ 358 h 361"/>
                <a:gd name="T54" fmla="*/ 131 w 182"/>
                <a:gd name="T55" fmla="*/ 361 h 361"/>
                <a:gd name="T56" fmla="*/ 117 w 182"/>
                <a:gd name="T57" fmla="*/ 361 h 361"/>
                <a:gd name="T58" fmla="*/ 117 w 182"/>
                <a:gd name="T59" fmla="*/ 361 h 361"/>
                <a:gd name="T60" fmla="*/ 100 w 182"/>
                <a:gd name="T61" fmla="*/ 361 h 361"/>
                <a:gd name="T62" fmla="*/ 83 w 182"/>
                <a:gd name="T63" fmla="*/ 355 h 361"/>
                <a:gd name="T64" fmla="*/ 66 w 182"/>
                <a:gd name="T65" fmla="*/ 347 h 361"/>
                <a:gd name="T66" fmla="*/ 54 w 182"/>
                <a:gd name="T67" fmla="*/ 335 h 361"/>
                <a:gd name="T68" fmla="*/ 54 w 182"/>
                <a:gd name="T69" fmla="*/ 335 h 361"/>
                <a:gd name="T70" fmla="*/ 43 w 182"/>
                <a:gd name="T71" fmla="*/ 324 h 361"/>
                <a:gd name="T72" fmla="*/ 34 w 182"/>
                <a:gd name="T73" fmla="*/ 307 h 361"/>
                <a:gd name="T74" fmla="*/ 29 w 182"/>
                <a:gd name="T75" fmla="*/ 290 h 361"/>
                <a:gd name="T76" fmla="*/ 29 w 182"/>
                <a:gd name="T77" fmla="*/ 267 h 361"/>
                <a:gd name="T78" fmla="*/ 29 w 182"/>
                <a:gd name="T79" fmla="*/ 85 h 361"/>
                <a:gd name="T80" fmla="*/ 0 w 182"/>
                <a:gd name="T81" fmla="*/ 85 h 361"/>
                <a:gd name="T82" fmla="*/ 86 w 182"/>
                <a:gd name="T83" fmla="*/ 0 h 361"/>
                <a:gd name="T84" fmla="*/ 86 w 182"/>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2" h="361">
                  <a:moveTo>
                    <a:pt x="86" y="0"/>
                  </a:moveTo>
                  <a:lnTo>
                    <a:pt x="86" y="60"/>
                  </a:lnTo>
                  <a:lnTo>
                    <a:pt x="174" y="60"/>
                  </a:lnTo>
                  <a:lnTo>
                    <a:pt x="151" y="85"/>
                  </a:lnTo>
                  <a:lnTo>
                    <a:pt x="83" y="85"/>
                  </a:lnTo>
                  <a:lnTo>
                    <a:pt x="83" y="267"/>
                  </a:lnTo>
                  <a:lnTo>
                    <a:pt x="83" y="267"/>
                  </a:lnTo>
                  <a:lnTo>
                    <a:pt x="83" y="284"/>
                  </a:lnTo>
                  <a:lnTo>
                    <a:pt x="86" y="296"/>
                  </a:lnTo>
                  <a:lnTo>
                    <a:pt x="91" y="307"/>
                  </a:lnTo>
                  <a:lnTo>
                    <a:pt x="97" y="318"/>
                  </a:lnTo>
                  <a:lnTo>
                    <a:pt x="105" y="324"/>
                  </a:lnTo>
                  <a:lnTo>
                    <a:pt x="117" y="330"/>
                  </a:lnTo>
                  <a:lnTo>
                    <a:pt x="128" y="333"/>
                  </a:lnTo>
                  <a:lnTo>
                    <a:pt x="142" y="335"/>
                  </a:lnTo>
                  <a:lnTo>
                    <a:pt x="142" y="335"/>
                  </a:lnTo>
                  <a:lnTo>
                    <a:pt x="157" y="333"/>
                  </a:lnTo>
                  <a:lnTo>
                    <a:pt x="165" y="330"/>
                  </a:lnTo>
                  <a:lnTo>
                    <a:pt x="165" y="330"/>
                  </a:lnTo>
                  <a:lnTo>
                    <a:pt x="182" y="318"/>
                  </a:lnTo>
                  <a:lnTo>
                    <a:pt x="182" y="318"/>
                  </a:lnTo>
                  <a:lnTo>
                    <a:pt x="182" y="324"/>
                  </a:lnTo>
                  <a:lnTo>
                    <a:pt x="179" y="333"/>
                  </a:lnTo>
                  <a:lnTo>
                    <a:pt x="162" y="347"/>
                  </a:lnTo>
                  <a:lnTo>
                    <a:pt x="162" y="347"/>
                  </a:lnTo>
                  <a:lnTo>
                    <a:pt x="154" y="352"/>
                  </a:lnTo>
                  <a:lnTo>
                    <a:pt x="142" y="358"/>
                  </a:lnTo>
                  <a:lnTo>
                    <a:pt x="131" y="361"/>
                  </a:lnTo>
                  <a:lnTo>
                    <a:pt x="117" y="361"/>
                  </a:lnTo>
                  <a:lnTo>
                    <a:pt x="117" y="361"/>
                  </a:lnTo>
                  <a:lnTo>
                    <a:pt x="100" y="361"/>
                  </a:lnTo>
                  <a:lnTo>
                    <a:pt x="83" y="355"/>
                  </a:lnTo>
                  <a:lnTo>
                    <a:pt x="66" y="347"/>
                  </a:lnTo>
                  <a:lnTo>
                    <a:pt x="54" y="335"/>
                  </a:lnTo>
                  <a:lnTo>
                    <a:pt x="54" y="335"/>
                  </a:lnTo>
                  <a:lnTo>
                    <a:pt x="43" y="324"/>
                  </a:lnTo>
                  <a:lnTo>
                    <a:pt x="34" y="307"/>
                  </a:lnTo>
                  <a:lnTo>
                    <a:pt x="29" y="290"/>
                  </a:lnTo>
                  <a:lnTo>
                    <a:pt x="29" y="267"/>
                  </a:lnTo>
                  <a:lnTo>
                    <a:pt x="29" y="85"/>
                  </a:lnTo>
                  <a:lnTo>
                    <a:pt x="0" y="85"/>
                  </a:lnTo>
                  <a:lnTo>
                    <a:pt x="86" y="0"/>
                  </a:lnTo>
                  <a:lnTo>
                    <a:pt x="86"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2" name="Freeform 1734"/>
            <p:cNvSpPr>
              <a:spLocks/>
            </p:cNvSpPr>
            <p:nvPr userDrawn="1"/>
          </p:nvSpPr>
          <p:spPr bwMode="auto">
            <a:xfrm>
              <a:off x="2695"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90" h="443">
                  <a:moveTo>
                    <a:pt x="176" y="139"/>
                  </a:moveTo>
                  <a:lnTo>
                    <a:pt x="176" y="139"/>
                  </a:lnTo>
                  <a:lnTo>
                    <a:pt x="193" y="139"/>
                  </a:lnTo>
                  <a:lnTo>
                    <a:pt x="213" y="145"/>
                  </a:lnTo>
                  <a:lnTo>
                    <a:pt x="230" y="153"/>
                  </a:lnTo>
                  <a:lnTo>
                    <a:pt x="244" y="162"/>
                  </a:lnTo>
                  <a:lnTo>
                    <a:pt x="244" y="162"/>
                  </a:lnTo>
                  <a:lnTo>
                    <a:pt x="256" y="176"/>
                  </a:lnTo>
                  <a:lnTo>
                    <a:pt x="264" y="190"/>
                  </a:lnTo>
                  <a:lnTo>
                    <a:pt x="270" y="207"/>
                  </a:lnTo>
                  <a:lnTo>
                    <a:pt x="273" y="227"/>
                  </a:lnTo>
                  <a:lnTo>
                    <a:pt x="273" y="421"/>
                  </a:lnTo>
                  <a:lnTo>
                    <a:pt x="273" y="421"/>
                  </a:lnTo>
                  <a:lnTo>
                    <a:pt x="273" y="429"/>
                  </a:lnTo>
                  <a:lnTo>
                    <a:pt x="276" y="435"/>
                  </a:lnTo>
                  <a:lnTo>
                    <a:pt x="276" y="435"/>
                  </a:lnTo>
                  <a:lnTo>
                    <a:pt x="290" y="443"/>
                  </a:lnTo>
                  <a:lnTo>
                    <a:pt x="199" y="443"/>
                  </a:lnTo>
                  <a:lnTo>
                    <a:pt x="199" y="443"/>
                  </a:lnTo>
                  <a:lnTo>
                    <a:pt x="207" y="438"/>
                  </a:lnTo>
                  <a:lnTo>
                    <a:pt x="213" y="432"/>
                  </a:lnTo>
                  <a:lnTo>
                    <a:pt x="216" y="426"/>
                  </a:lnTo>
                  <a:lnTo>
                    <a:pt x="216" y="421"/>
                  </a:lnTo>
                  <a:lnTo>
                    <a:pt x="216" y="250"/>
                  </a:lnTo>
                  <a:lnTo>
                    <a:pt x="216" y="250"/>
                  </a:lnTo>
                  <a:lnTo>
                    <a:pt x="216" y="233"/>
                  </a:lnTo>
                  <a:lnTo>
                    <a:pt x="213" y="219"/>
                  </a:lnTo>
                  <a:lnTo>
                    <a:pt x="207" y="207"/>
                  </a:lnTo>
                  <a:lnTo>
                    <a:pt x="202" y="196"/>
                  </a:lnTo>
                  <a:lnTo>
                    <a:pt x="202" y="196"/>
                  </a:lnTo>
                  <a:lnTo>
                    <a:pt x="190" y="188"/>
                  </a:lnTo>
                  <a:lnTo>
                    <a:pt x="179" y="182"/>
                  </a:lnTo>
                  <a:lnTo>
                    <a:pt x="165" y="179"/>
                  </a:lnTo>
                  <a:lnTo>
                    <a:pt x="148" y="176"/>
                  </a:lnTo>
                  <a:lnTo>
                    <a:pt x="148" y="176"/>
                  </a:lnTo>
                  <a:lnTo>
                    <a:pt x="128" y="179"/>
                  </a:lnTo>
                  <a:lnTo>
                    <a:pt x="108" y="188"/>
                  </a:lnTo>
                  <a:lnTo>
                    <a:pt x="108" y="188"/>
                  </a:lnTo>
                  <a:lnTo>
                    <a:pt x="91" y="196"/>
                  </a:lnTo>
                  <a:lnTo>
                    <a:pt x="77" y="210"/>
                  </a:lnTo>
                  <a:lnTo>
                    <a:pt x="77" y="421"/>
                  </a:lnTo>
                  <a:lnTo>
                    <a:pt x="77" y="421"/>
                  </a:lnTo>
                  <a:lnTo>
                    <a:pt x="80" y="426"/>
                  </a:lnTo>
                  <a:lnTo>
                    <a:pt x="82" y="432"/>
                  </a:lnTo>
                  <a:lnTo>
                    <a:pt x="82" y="432"/>
                  </a:lnTo>
                  <a:lnTo>
                    <a:pt x="88" y="438"/>
                  </a:lnTo>
                  <a:lnTo>
                    <a:pt x="97" y="443"/>
                  </a:lnTo>
                  <a:lnTo>
                    <a:pt x="6" y="443"/>
                  </a:lnTo>
                  <a:lnTo>
                    <a:pt x="6" y="443"/>
                  </a:lnTo>
                  <a:lnTo>
                    <a:pt x="11" y="438"/>
                  </a:lnTo>
                  <a:lnTo>
                    <a:pt x="17" y="432"/>
                  </a:lnTo>
                  <a:lnTo>
                    <a:pt x="20" y="426"/>
                  </a:lnTo>
                  <a:lnTo>
                    <a:pt x="20" y="421"/>
                  </a:lnTo>
                  <a:lnTo>
                    <a:pt x="20" y="40"/>
                  </a:lnTo>
                  <a:lnTo>
                    <a:pt x="20" y="40"/>
                  </a:lnTo>
                  <a:lnTo>
                    <a:pt x="20" y="31"/>
                  </a:lnTo>
                  <a:lnTo>
                    <a:pt x="17" y="23"/>
                  </a:lnTo>
                  <a:lnTo>
                    <a:pt x="17" y="23"/>
                  </a:lnTo>
                  <a:lnTo>
                    <a:pt x="0" y="14"/>
                  </a:lnTo>
                  <a:lnTo>
                    <a:pt x="77" y="0"/>
                  </a:lnTo>
                  <a:lnTo>
                    <a:pt x="77" y="185"/>
                  </a:lnTo>
                  <a:lnTo>
                    <a:pt x="77" y="185"/>
                  </a:lnTo>
                  <a:lnTo>
                    <a:pt x="102" y="165"/>
                  </a:lnTo>
                  <a:lnTo>
                    <a:pt x="128" y="151"/>
                  </a:lnTo>
                  <a:lnTo>
                    <a:pt x="153" y="142"/>
                  </a:lnTo>
                  <a:lnTo>
                    <a:pt x="176" y="139"/>
                  </a:lnTo>
                  <a:lnTo>
                    <a:pt x="176" y="13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3" name="Freeform 1735"/>
            <p:cNvSpPr>
              <a:spLocks/>
            </p:cNvSpPr>
            <p:nvPr userDrawn="1"/>
          </p:nvSpPr>
          <p:spPr bwMode="auto">
            <a:xfrm>
              <a:off x="3274" y="3110"/>
              <a:ext cx="475" cy="304"/>
            </a:xfrm>
            <a:custGeom>
              <a:avLst/>
              <a:gdLst>
                <a:gd name="T0" fmla="*/ 364 w 475"/>
                <a:gd name="T1" fmla="*/ 0 h 304"/>
                <a:gd name="T2" fmla="*/ 398 w 475"/>
                <a:gd name="T3" fmla="*/ 6 h 304"/>
                <a:gd name="T4" fmla="*/ 429 w 475"/>
                <a:gd name="T5" fmla="*/ 23 h 304"/>
                <a:gd name="T6" fmla="*/ 444 w 475"/>
                <a:gd name="T7" fmla="*/ 37 h 304"/>
                <a:gd name="T8" fmla="*/ 458 w 475"/>
                <a:gd name="T9" fmla="*/ 68 h 304"/>
                <a:gd name="T10" fmla="*/ 458 w 475"/>
                <a:gd name="T11" fmla="*/ 282 h 304"/>
                <a:gd name="T12" fmla="*/ 461 w 475"/>
                <a:gd name="T13" fmla="*/ 287 h 304"/>
                <a:gd name="T14" fmla="*/ 463 w 475"/>
                <a:gd name="T15" fmla="*/ 293 h 304"/>
                <a:gd name="T16" fmla="*/ 387 w 475"/>
                <a:gd name="T17" fmla="*/ 304 h 304"/>
                <a:gd name="T18" fmla="*/ 392 w 475"/>
                <a:gd name="T19" fmla="*/ 299 h 304"/>
                <a:gd name="T20" fmla="*/ 404 w 475"/>
                <a:gd name="T21" fmla="*/ 287 h 304"/>
                <a:gd name="T22" fmla="*/ 404 w 475"/>
                <a:gd name="T23" fmla="*/ 108 h 304"/>
                <a:gd name="T24" fmla="*/ 404 w 475"/>
                <a:gd name="T25" fmla="*/ 91 h 304"/>
                <a:gd name="T26" fmla="*/ 395 w 475"/>
                <a:gd name="T27" fmla="*/ 66 h 304"/>
                <a:gd name="T28" fmla="*/ 387 w 475"/>
                <a:gd name="T29" fmla="*/ 57 h 304"/>
                <a:gd name="T30" fmla="*/ 367 w 475"/>
                <a:gd name="T31" fmla="*/ 43 h 304"/>
                <a:gd name="T32" fmla="*/ 336 w 475"/>
                <a:gd name="T33" fmla="*/ 37 h 304"/>
                <a:gd name="T34" fmla="*/ 316 w 475"/>
                <a:gd name="T35" fmla="*/ 40 h 304"/>
                <a:gd name="T36" fmla="*/ 282 w 475"/>
                <a:gd name="T37" fmla="*/ 60 h 304"/>
                <a:gd name="T38" fmla="*/ 267 w 475"/>
                <a:gd name="T39" fmla="*/ 77 h 304"/>
                <a:gd name="T40" fmla="*/ 267 w 475"/>
                <a:gd name="T41" fmla="*/ 282 h 304"/>
                <a:gd name="T42" fmla="*/ 270 w 475"/>
                <a:gd name="T43" fmla="*/ 287 h 304"/>
                <a:gd name="T44" fmla="*/ 273 w 475"/>
                <a:gd name="T45" fmla="*/ 293 h 304"/>
                <a:gd name="T46" fmla="*/ 194 w 475"/>
                <a:gd name="T47" fmla="*/ 304 h 304"/>
                <a:gd name="T48" fmla="*/ 202 w 475"/>
                <a:gd name="T49" fmla="*/ 299 h 304"/>
                <a:gd name="T50" fmla="*/ 211 w 475"/>
                <a:gd name="T51" fmla="*/ 287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82 h 304"/>
                <a:gd name="T70" fmla="*/ 83 w 475"/>
                <a:gd name="T71" fmla="*/ 293 h 304"/>
                <a:gd name="T72" fmla="*/ 97 w 475"/>
                <a:gd name="T73" fmla="*/ 304 h 304"/>
                <a:gd name="T74" fmla="*/ 6 w 475"/>
                <a:gd name="T75" fmla="*/ 304 h 304"/>
                <a:gd name="T76" fmla="*/ 20 w 475"/>
                <a:gd name="T77" fmla="*/ 293 h 304"/>
                <a:gd name="T78" fmla="*/ 23 w 475"/>
                <a:gd name="T79" fmla="*/ 282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9 w 475"/>
                <a:gd name="T103" fmla="*/ 23 h 304"/>
                <a:gd name="T104" fmla="*/ 256 w 475"/>
                <a:gd name="T105" fmla="*/ 43 h 304"/>
                <a:gd name="T106" fmla="*/ 262 w 475"/>
                <a:gd name="T107" fmla="*/ 57 h 304"/>
                <a:gd name="T108" fmla="*/ 307 w 475"/>
                <a:gd name="T109" fmla="*/ 17 h 304"/>
                <a:gd name="T110" fmla="*/ 321 w 475"/>
                <a:gd name="T111" fmla="*/ 9 h 304"/>
                <a:gd name="T112" fmla="*/ 350 w 475"/>
                <a:gd name="T113" fmla="*/ 0 h 304"/>
                <a:gd name="T114" fmla="*/ 364 w 475"/>
                <a:gd name="T115"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75" h="304">
                  <a:moveTo>
                    <a:pt x="364" y="0"/>
                  </a:moveTo>
                  <a:lnTo>
                    <a:pt x="364" y="0"/>
                  </a:lnTo>
                  <a:lnTo>
                    <a:pt x="381" y="0"/>
                  </a:lnTo>
                  <a:lnTo>
                    <a:pt x="398" y="6"/>
                  </a:lnTo>
                  <a:lnTo>
                    <a:pt x="415" y="14"/>
                  </a:lnTo>
                  <a:lnTo>
                    <a:pt x="429" y="23"/>
                  </a:lnTo>
                  <a:lnTo>
                    <a:pt x="429" y="23"/>
                  </a:lnTo>
                  <a:lnTo>
                    <a:pt x="444" y="37"/>
                  </a:lnTo>
                  <a:lnTo>
                    <a:pt x="452" y="51"/>
                  </a:lnTo>
                  <a:lnTo>
                    <a:pt x="458" y="68"/>
                  </a:lnTo>
                  <a:lnTo>
                    <a:pt x="458" y="88"/>
                  </a:lnTo>
                  <a:lnTo>
                    <a:pt x="458" y="282"/>
                  </a:lnTo>
                  <a:lnTo>
                    <a:pt x="458" y="282"/>
                  </a:lnTo>
                  <a:lnTo>
                    <a:pt x="461" y="287"/>
                  </a:lnTo>
                  <a:lnTo>
                    <a:pt x="463" y="293"/>
                  </a:lnTo>
                  <a:lnTo>
                    <a:pt x="463" y="293"/>
                  </a:lnTo>
                  <a:lnTo>
                    <a:pt x="475" y="304"/>
                  </a:lnTo>
                  <a:lnTo>
                    <a:pt x="387" y="304"/>
                  </a:lnTo>
                  <a:lnTo>
                    <a:pt x="387" y="304"/>
                  </a:lnTo>
                  <a:lnTo>
                    <a:pt x="392" y="299"/>
                  </a:lnTo>
                  <a:lnTo>
                    <a:pt x="398" y="293"/>
                  </a:lnTo>
                  <a:lnTo>
                    <a:pt x="404" y="287"/>
                  </a:lnTo>
                  <a:lnTo>
                    <a:pt x="404" y="282"/>
                  </a:lnTo>
                  <a:lnTo>
                    <a:pt x="404" y="108"/>
                  </a:lnTo>
                  <a:lnTo>
                    <a:pt x="404" y="108"/>
                  </a:lnTo>
                  <a:lnTo>
                    <a:pt x="404" y="91"/>
                  </a:lnTo>
                  <a:lnTo>
                    <a:pt x="401" y="80"/>
                  </a:lnTo>
                  <a:lnTo>
                    <a:pt x="395" y="66"/>
                  </a:lnTo>
                  <a:lnTo>
                    <a:pt x="387" y="57"/>
                  </a:lnTo>
                  <a:lnTo>
                    <a:pt x="387" y="57"/>
                  </a:lnTo>
                  <a:lnTo>
                    <a:pt x="378" y="49"/>
                  </a:lnTo>
                  <a:lnTo>
                    <a:pt x="367" y="43"/>
                  </a:lnTo>
                  <a:lnTo>
                    <a:pt x="353" y="37"/>
                  </a:lnTo>
                  <a:lnTo>
                    <a:pt x="336" y="37"/>
                  </a:lnTo>
                  <a:lnTo>
                    <a:pt x="336" y="37"/>
                  </a:lnTo>
                  <a:lnTo>
                    <a:pt x="316" y="40"/>
                  </a:lnTo>
                  <a:lnTo>
                    <a:pt x="299" y="46"/>
                  </a:lnTo>
                  <a:lnTo>
                    <a:pt x="282" y="60"/>
                  </a:lnTo>
                  <a:lnTo>
                    <a:pt x="267" y="77"/>
                  </a:lnTo>
                  <a:lnTo>
                    <a:pt x="267" y="77"/>
                  </a:lnTo>
                  <a:lnTo>
                    <a:pt x="267" y="85"/>
                  </a:lnTo>
                  <a:lnTo>
                    <a:pt x="267" y="282"/>
                  </a:lnTo>
                  <a:lnTo>
                    <a:pt x="267" y="282"/>
                  </a:lnTo>
                  <a:lnTo>
                    <a:pt x="270" y="287"/>
                  </a:lnTo>
                  <a:lnTo>
                    <a:pt x="273" y="293"/>
                  </a:lnTo>
                  <a:lnTo>
                    <a:pt x="273" y="293"/>
                  </a:lnTo>
                  <a:lnTo>
                    <a:pt x="285" y="304"/>
                  </a:lnTo>
                  <a:lnTo>
                    <a:pt x="194" y="304"/>
                  </a:lnTo>
                  <a:lnTo>
                    <a:pt x="194" y="304"/>
                  </a:lnTo>
                  <a:lnTo>
                    <a:pt x="202" y="299"/>
                  </a:lnTo>
                  <a:lnTo>
                    <a:pt x="208" y="293"/>
                  </a:lnTo>
                  <a:lnTo>
                    <a:pt x="211" y="287"/>
                  </a:lnTo>
                  <a:lnTo>
                    <a:pt x="211" y="282"/>
                  </a:lnTo>
                  <a:lnTo>
                    <a:pt x="211" y="105"/>
                  </a:lnTo>
                  <a:lnTo>
                    <a:pt x="211" y="105"/>
                  </a:lnTo>
                  <a:lnTo>
                    <a:pt x="211" y="88"/>
                  </a:lnTo>
                  <a:lnTo>
                    <a:pt x="208" y="74"/>
                  </a:lnTo>
                  <a:lnTo>
                    <a:pt x="202" y="63"/>
                  </a:lnTo>
                  <a:lnTo>
                    <a:pt x="194" y="54"/>
                  </a:lnTo>
                  <a:lnTo>
                    <a:pt x="185" y="46"/>
                  </a:lnTo>
                  <a:lnTo>
                    <a:pt x="174" y="40"/>
                  </a:lnTo>
                  <a:lnTo>
                    <a:pt x="160" y="37"/>
                  </a:lnTo>
                  <a:lnTo>
                    <a:pt x="145" y="37"/>
                  </a:lnTo>
                  <a:lnTo>
                    <a:pt x="145" y="37"/>
                  </a:lnTo>
                  <a:lnTo>
                    <a:pt x="125" y="40"/>
                  </a:lnTo>
                  <a:lnTo>
                    <a:pt x="108" y="46"/>
                  </a:lnTo>
                  <a:lnTo>
                    <a:pt x="94" y="54"/>
                  </a:lnTo>
                  <a:lnTo>
                    <a:pt x="80" y="68"/>
                  </a:lnTo>
                  <a:lnTo>
                    <a:pt x="80" y="282"/>
                  </a:lnTo>
                  <a:lnTo>
                    <a:pt x="80" y="282"/>
                  </a:lnTo>
                  <a:lnTo>
                    <a:pt x="80" y="287"/>
                  </a:lnTo>
                  <a:lnTo>
                    <a:pt x="83" y="293"/>
                  </a:lnTo>
                  <a:lnTo>
                    <a:pt x="83" y="293"/>
                  </a:lnTo>
                  <a:lnTo>
                    <a:pt x="97" y="304"/>
                  </a:lnTo>
                  <a:lnTo>
                    <a:pt x="6" y="304"/>
                  </a:lnTo>
                  <a:lnTo>
                    <a:pt x="6" y="304"/>
                  </a:lnTo>
                  <a:lnTo>
                    <a:pt x="15" y="299"/>
                  </a:lnTo>
                  <a:lnTo>
                    <a:pt x="20" y="293"/>
                  </a:lnTo>
                  <a:lnTo>
                    <a:pt x="23" y="287"/>
                  </a:lnTo>
                  <a:lnTo>
                    <a:pt x="23" y="282"/>
                  </a:lnTo>
                  <a:lnTo>
                    <a:pt x="23" y="40"/>
                  </a:lnTo>
                  <a:lnTo>
                    <a:pt x="23" y="40"/>
                  </a:lnTo>
                  <a:lnTo>
                    <a:pt x="23" y="31"/>
                  </a:lnTo>
                  <a:lnTo>
                    <a:pt x="18" y="23"/>
                  </a:lnTo>
                  <a:lnTo>
                    <a:pt x="18" y="23"/>
                  </a:lnTo>
                  <a:lnTo>
                    <a:pt x="9" y="17"/>
                  </a:lnTo>
                  <a:lnTo>
                    <a:pt x="0" y="14"/>
                  </a:lnTo>
                  <a:lnTo>
                    <a:pt x="80" y="0"/>
                  </a:lnTo>
                  <a:lnTo>
                    <a:pt x="80" y="43"/>
                  </a:lnTo>
                  <a:lnTo>
                    <a:pt x="80" y="43"/>
                  </a:lnTo>
                  <a:lnTo>
                    <a:pt x="100" y="29"/>
                  </a:lnTo>
                  <a:lnTo>
                    <a:pt x="123" y="14"/>
                  </a:lnTo>
                  <a:lnTo>
                    <a:pt x="123" y="14"/>
                  </a:lnTo>
                  <a:lnTo>
                    <a:pt x="134" y="9"/>
                  </a:lnTo>
                  <a:lnTo>
                    <a:pt x="145" y="3"/>
                  </a:lnTo>
                  <a:lnTo>
                    <a:pt x="160" y="0"/>
                  </a:lnTo>
                  <a:lnTo>
                    <a:pt x="174" y="0"/>
                  </a:lnTo>
                  <a:lnTo>
                    <a:pt x="174" y="0"/>
                  </a:lnTo>
                  <a:lnTo>
                    <a:pt x="188" y="0"/>
                  </a:lnTo>
                  <a:lnTo>
                    <a:pt x="202" y="3"/>
                  </a:lnTo>
                  <a:lnTo>
                    <a:pt x="213" y="9"/>
                  </a:lnTo>
                  <a:lnTo>
                    <a:pt x="228" y="14"/>
                  </a:lnTo>
                  <a:lnTo>
                    <a:pt x="228" y="14"/>
                  </a:lnTo>
                  <a:lnTo>
                    <a:pt x="239" y="23"/>
                  </a:lnTo>
                  <a:lnTo>
                    <a:pt x="248" y="31"/>
                  </a:lnTo>
                  <a:lnTo>
                    <a:pt x="256" y="43"/>
                  </a:lnTo>
                  <a:lnTo>
                    <a:pt x="262" y="57"/>
                  </a:lnTo>
                  <a:lnTo>
                    <a:pt x="262" y="57"/>
                  </a:lnTo>
                  <a:lnTo>
                    <a:pt x="282" y="34"/>
                  </a:lnTo>
                  <a:lnTo>
                    <a:pt x="307" y="17"/>
                  </a:lnTo>
                  <a:lnTo>
                    <a:pt x="307" y="17"/>
                  </a:lnTo>
                  <a:lnTo>
                    <a:pt x="321" y="9"/>
                  </a:lnTo>
                  <a:lnTo>
                    <a:pt x="336" y="3"/>
                  </a:lnTo>
                  <a:lnTo>
                    <a:pt x="350" y="0"/>
                  </a:lnTo>
                  <a:lnTo>
                    <a:pt x="364" y="0"/>
                  </a:lnTo>
                  <a:lnTo>
                    <a:pt x="364"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4" name="Freeform 1736"/>
            <p:cNvSpPr>
              <a:spLocks/>
            </p:cNvSpPr>
            <p:nvPr userDrawn="1"/>
          </p:nvSpPr>
          <p:spPr bwMode="auto">
            <a:xfrm>
              <a:off x="4070" y="3059"/>
              <a:ext cx="184" cy="361"/>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67 h 361"/>
                <a:gd name="T12" fmla="*/ 82 w 184"/>
                <a:gd name="T13" fmla="*/ 267 h 361"/>
                <a:gd name="T14" fmla="*/ 85 w 184"/>
                <a:gd name="T15" fmla="*/ 284 h 361"/>
                <a:gd name="T16" fmla="*/ 88 w 184"/>
                <a:gd name="T17" fmla="*/ 296 h 361"/>
                <a:gd name="T18" fmla="*/ 91 w 184"/>
                <a:gd name="T19" fmla="*/ 307 h 361"/>
                <a:gd name="T20" fmla="*/ 99 w 184"/>
                <a:gd name="T21" fmla="*/ 318 h 361"/>
                <a:gd name="T22" fmla="*/ 105 w 184"/>
                <a:gd name="T23" fmla="*/ 324 h 361"/>
                <a:gd name="T24" fmla="*/ 116 w 184"/>
                <a:gd name="T25" fmla="*/ 330 h 361"/>
                <a:gd name="T26" fmla="*/ 128 w 184"/>
                <a:gd name="T27" fmla="*/ 333 h 361"/>
                <a:gd name="T28" fmla="*/ 142 w 184"/>
                <a:gd name="T29" fmla="*/ 335 h 361"/>
                <a:gd name="T30" fmla="*/ 142 w 184"/>
                <a:gd name="T31" fmla="*/ 335 h 361"/>
                <a:gd name="T32" fmla="*/ 156 w 184"/>
                <a:gd name="T33" fmla="*/ 333 h 361"/>
                <a:gd name="T34" fmla="*/ 165 w 184"/>
                <a:gd name="T35" fmla="*/ 330 h 361"/>
                <a:gd name="T36" fmla="*/ 165 w 184"/>
                <a:gd name="T37" fmla="*/ 330 h 361"/>
                <a:gd name="T38" fmla="*/ 184 w 184"/>
                <a:gd name="T39" fmla="*/ 318 h 361"/>
                <a:gd name="T40" fmla="*/ 184 w 184"/>
                <a:gd name="T41" fmla="*/ 318 h 361"/>
                <a:gd name="T42" fmla="*/ 182 w 184"/>
                <a:gd name="T43" fmla="*/ 324 h 361"/>
                <a:gd name="T44" fmla="*/ 179 w 184"/>
                <a:gd name="T45" fmla="*/ 333 h 361"/>
                <a:gd name="T46" fmla="*/ 162 w 184"/>
                <a:gd name="T47" fmla="*/ 347 h 361"/>
                <a:gd name="T48" fmla="*/ 162 w 184"/>
                <a:gd name="T49" fmla="*/ 347 h 361"/>
                <a:gd name="T50" fmla="*/ 153 w 184"/>
                <a:gd name="T51" fmla="*/ 352 h 361"/>
                <a:gd name="T52" fmla="*/ 142 w 184"/>
                <a:gd name="T53" fmla="*/ 358 h 361"/>
                <a:gd name="T54" fmla="*/ 130 w 184"/>
                <a:gd name="T55" fmla="*/ 361 h 361"/>
                <a:gd name="T56" fmla="*/ 119 w 184"/>
                <a:gd name="T57" fmla="*/ 361 h 361"/>
                <a:gd name="T58" fmla="*/ 119 w 184"/>
                <a:gd name="T59" fmla="*/ 361 h 361"/>
                <a:gd name="T60" fmla="*/ 99 w 184"/>
                <a:gd name="T61" fmla="*/ 361 h 361"/>
                <a:gd name="T62" fmla="*/ 82 w 184"/>
                <a:gd name="T63" fmla="*/ 355 h 361"/>
                <a:gd name="T64" fmla="*/ 65 w 184"/>
                <a:gd name="T65" fmla="*/ 347 h 361"/>
                <a:gd name="T66" fmla="*/ 54 w 184"/>
                <a:gd name="T67" fmla="*/ 335 h 361"/>
                <a:gd name="T68" fmla="*/ 54 w 184"/>
                <a:gd name="T69" fmla="*/ 335 h 361"/>
                <a:gd name="T70" fmla="*/ 42 w 184"/>
                <a:gd name="T71" fmla="*/ 324 h 361"/>
                <a:gd name="T72" fmla="*/ 34 w 184"/>
                <a:gd name="T73" fmla="*/ 307 h 361"/>
                <a:gd name="T74" fmla="*/ 31 w 184"/>
                <a:gd name="T75" fmla="*/ 290 h 361"/>
                <a:gd name="T76" fmla="*/ 28 w 184"/>
                <a:gd name="T77" fmla="*/ 267 h 361"/>
                <a:gd name="T78" fmla="*/ 28 w 184"/>
                <a:gd name="T79" fmla="*/ 85 h 361"/>
                <a:gd name="T80" fmla="*/ 0 w 184"/>
                <a:gd name="T81" fmla="*/ 85 h 361"/>
                <a:gd name="T82" fmla="*/ 85 w 184"/>
                <a:gd name="T83" fmla="*/ 0 h 361"/>
                <a:gd name="T84" fmla="*/ 85 w 184"/>
                <a:gd name="T85" fmla="*/ 0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84" h="361">
                  <a:moveTo>
                    <a:pt x="85" y="0"/>
                  </a:moveTo>
                  <a:lnTo>
                    <a:pt x="85" y="60"/>
                  </a:lnTo>
                  <a:lnTo>
                    <a:pt x="173" y="60"/>
                  </a:lnTo>
                  <a:lnTo>
                    <a:pt x="150" y="85"/>
                  </a:lnTo>
                  <a:lnTo>
                    <a:pt x="82" y="85"/>
                  </a:lnTo>
                  <a:lnTo>
                    <a:pt x="82" y="267"/>
                  </a:lnTo>
                  <a:lnTo>
                    <a:pt x="82" y="267"/>
                  </a:lnTo>
                  <a:lnTo>
                    <a:pt x="85" y="284"/>
                  </a:lnTo>
                  <a:lnTo>
                    <a:pt x="88" y="296"/>
                  </a:lnTo>
                  <a:lnTo>
                    <a:pt x="91" y="307"/>
                  </a:lnTo>
                  <a:lnTo>
                    <a:pt x="99" y="318"/>
                  </a:lnTo>
                  <a:lnTo>
                    <a:pt x="105" y="324"/>
                  </a:lnTo>
                  <a:lnTo>
                    <a:pt x="116" y="330"/>
                  </a:lnTo>
                  <a:lnTo>
                    <a:pt x="128" y="333"/>
                  </a:lnTo>
                  <a:lnTo>
                    <a:pt x="142" y="335"/>
                  </a:lnTo>
                  <a:lnTo>
                    <a:pt x="142" y="335"/>
                  </a:lnTo>
                  <a:lnTo>
                    <a:pt x="156" y="333"/>
                  </a:lnTo>
                  <a:lnTo>
                    <a:pt x="165" y="330"/>
                  </a:lnTo>
                  <a:lnTo>
                    <a:pt x="165" y="330"/>
                  </a:lnTo>
                  <a:lnTo>
                    <a:pt x="184" y="318"/>
                  </a:lnTo>
                  <a:lnTo>
                    <a:pt x="184" y="318"/>
                  </a:lnTo>
                  <a:lnTo>
                    <a:pt x="182" y="324"/>
                  </a:lnTo>
                  <a:lnTo>
                    <a:pt x="179" y="333"/>
                  </a:lnTo>
                  <a:lnTo>
                    <a:pt x="162" y="347"/>
                  </a:lnTo>
                  <a:lnTo>
                    <a:pt x="162" y="347"/>
                  </a:lnTo>
                  <a:lnTo>
                    <a:pt x="153" y="352"/>
                  </a:lnTo>
                  <a:lnTo>
                    <a:pt x="142" y="358"/>
                  </a:lnTo>
                  <a:lnTo>
                    <a:pt x="130" y="361"/>
                  </a:lnTo>
                  <a:lnTo>
                    <a:pt x="119" y="361"/>
                  </a:lnTo>
                  <a:lnTo>
                    <a:pt x="119" y="361"/>
                  </a:lnTo>
                  <a:lnTo>
                    <a:pt x="99" y="361"/>
                  </a:lnTo>
                  <a:lnTo>
                    <a:pt x="82" y="355"/>
                  </a:lnTo>
                  <a:lnTo>
                    <a:pt x="65" y="347"/>
                  </a:lnTo>
                  <a:lnTo>
                    <a:pt x="54" y="335"/>
                  </a:lnTo>
                  <a:lnTo>
                    <a:pt x="54" y="335"/>
                  </a:lnTo>
                  <a:lnTo>
                    <a:pt x="42" y="324"/>
                  </a:lnTo>
                  <a:lnTo>
                    <a:pt x="34" y="307"/>
                  </a:lnTo>
                  <a:lnTo>
                    <a:pt x="31" y="290"/>
                  </a:lnTo>
                  <a:lnTo>
                    <a:pt x="28" y="267"/>
                  </a:lnTo>
                  <a:lnTo>
                    <a:pt x="28" y="85"/>
                  </a:lnTo>
                  <a:lnTo>
                    <a:pt x="0" y="85"/>
                  </a:lnTo>
                  <a:lnTo>
                    <a:pt x="85" y="0"/>
                  </a:lnTo>
                  <a:lnTo>
                    <a:pt x="85"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5" name="Freeform 1737"/>
            <p:cNvSpPr>
              <a:spLocks noEditPoints="1"/>
            </p:cNvSpPr>
            <p:nvPr userDrawn="1"/>
          </p:nvSpPr>
          <p:spPr bwMode="auto">
            <a:xfrm>
              <a:off x="4252" y="3110"/>
              <a:ext cx="284" cy="310"/>
            </a:xfrm>
            <a:custGeom>
              <a:avLst/>
              <a:gdLst>
                <a:gd name="T0" fmla="*/ 144 w 284"/>
                <a:gd name="T1" fmla="*/ 0 h 310"/>
                <a:gd name="T2" fmla="*/ 184 w 284"/>
                <a:gd name="T3" fmla="*/ 6 h 310"/>
                <a:gd name="T4" fmla="*/ 221 w 284"/>
                <a:gd name="T5" fmla="*/ 23 h 310"/>
                <a:gd name="T6" fmla="*/ 235 w 284"/>
                <a:gd name="T7" fmla="*/ 34 h 310"/>
                <a:gd name="T8" fmla="*/ 261 w 284"/>
                <a:gd name="T9" fmla="*/ 63 h 310"/>
                <a:gd name="T10" fmla="*/ 269 w 284"/>
                <a:gd name="T11" fmla="*/ 80 h 310"/>
                <a:gd name="T12" fmla="*/ 281 w 284"/>
                <a:gd name="T13" fmla="*/ 117 h 310"/>
                <a:gd name="T14" fmla="*/ 284 w 284"/>
                <a:gd name="T15" fmla="*/ 156 h 310"/>
                <a:gd name="T16" fmla="*/ 284 w 284"/>
                <a:gd name="T17" fmla="*/ 174 h 310"/>
                <a:gd name="T18" fmla="*/ 272 w 284"/>
                <a:gd name="T19" fmla="*/ 210 h 310"/>
                <a:gd name="T20" fmla="*/ 267 w 284"/>
                <a:gd name="T21" fmla="*/ 230 h 310"/>
                <a:gd name="T22" fmla="*/ 244 w 284"/>
                <a:gd name="T23" fmla="*/ 262 h 310"/>
                <a:gd name="T24" fmla="*/ 215 w 284"/>
                <a:gd name="T25" fmla="*/ 290 h 310"/>
                <a:gd name="T26" fmla="*/ 198 w 284"/>
                <a:gd name="T27" fmla="*/ 299 h 310"/>
                <a:gd name="T28" fmla="*/ 161 w 284"/>
                <a:gd name="T29" fmla="*/ 310 h 310"/>
                <a:gd name="T30" fmla="*/ 142 w 284"/>
                <a:gd name="T31" fmla="*/ 310 h 310"/>
                <a:gd name="T32" fmla="*/ 93 w 284"/>
                <a:gd name="T33" fmla="*/ 304 h 310"/>
                <a:gd name="T34" fmla="*/ 68 w 284"/>
                <a:gd name="T35" fmla="*/ 293 h 310"/>
                <a:gd name="T36" fmla="*/ 45 w 284"/>
                <a:gd name="T37" fmla="*/ 273 h 310"/>
                <a:gd name="T38" fmla="*/ 36 w 284"/>
                <a:gd name="T39" fmla="*/ 264 h 310"/>
                <a:gd name="T40" fmla="*/ 11 w 284"/>
                <a:gd name="T41" fmla="*/ 213 h 310"/>
                <a:gd name="T42" fmla="*/ 0 w 284"/>
                <a:gd name="T43" fmla="*/ 156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85 w 284"/>
                <a:gd name="T55" fmla="*/ 12 h 310"/>
                <a:gd name="T56" fmla="*/ 122 w 284"/>
                <a:gd name="T57" fmla="*/ 0 h 310"/>
                <a:gd name="T58" fmla="*/ 144 w 284"/>
                <a:gd name="T59" fmla="*/ 0 h 310"/>
                <a:gd name="T60" fmla="*/ 139 w 284"/>
                <a:gd name="T61" fmla="*/ 23 h 310"/>
                <a:gd name="T62" fmla="*/ 102 w 284"/>
                <a:gd name="T63" fmla="*/ 34 h 310"/>
                <a:gd name="T64" fmla="*/ 76 w 284"/>
                <a:gd name="T65" fmla="*/ 66 h 310"/>
                <a:gd name="T66" fmla="*/ 68 w 284"/>
                <a:gd name="T67" fmla="*/ 85 h 310"/>
                <a:gd name="T68" fmla="*/ 59 w 284"/>
                <a:gd name="T69" fmla="*/ 131 h 310"/>
                <a:gd name="T70" fmla="*/ 59 w 284"/>
                <a:gd name="T71" fmla="*/ 159 h 310"/>
                <a:gd name="T72" fmla="*/ 68 w 284"/>
                <a:gd name="T73" fmla="*/ 210 h 310"/>
                <a:gd name="T74" fmla="*/ 85 w 284"/>
                <a:gd name="T75" fmla="*/ 250 h 310"/>
                <a:gd name="T76" fmla="*/ 96 w 284"/>
                <a:gd name="T77" fmla="*/ 267 h 310"/>
                <a:gd name="T78" fmla="*/ 127 w 284"/>
                <a:gd name="T79" fmla="*/ 284 h 310"/>
                <a:gd name="T80" fmla="*/ 147 w 284"/>
                <a:gd name="T81" fmla="*/ 284 h 310"/>
                <a:gd name="T82" fmla="*/ 181 w 284"/>
                <a:gd name="T83" fmla="*/ 273 h 310"/>
                <a:gd name="T84" fmla="*/ 207 w 284"/>
                <a:gd name="T85" fmla="*/ 245 h 310"/>
                <a:gd name="T86" fmla="*/ 215 w 284"/>
                <a:gd name="T87" fmla="*/ 225 h 310"/>
                <a:gd name="T88" fmla="*/ 224 w 284"/>
                <a:gd name="T89" fmla="*/ 179 h 310"/>
                <a:gd name="T90" fmla="*/ 224 w 284"/>
                <a:gd name="T91" fmla="*/ 151 h 310"/>
                <a:gd name="T92" fmla="*/ 213 w 284"/>
                <a:gd name="T93" fmla="*/ 85 h 310"/>
                <a:gd name="T94" fmla="*/ 201 w 284"/>
                <a:gd name="T95" fmla="*/ 60 h 310"/>
                <a:gd name="T96" fmla="*/ 184 w 284"/>
                <a:gd name="T97" fmla="*/ 40 h 310"/>
                <a:gd name="T98" fmla="*/ 164 w 284"/>
                <a:gd name="T99" fmla="*/ 29 h 310"/>
                <a:gd name="T100" fmla="*/ 139 w 284"/>
                <a:gd name="T101" fmla="*/ 2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4" h="310">
                  <a:moveTo>
                    <a:pt x="144" y="0"/>
                  </a:moveTo>
                  <a:lnTo>
                    <a:pt x="144" y="0"/>
                  </a:lnTo>
                  <a:lnTo>
                    <a:pt x="164" y="0"/>
                  </a:lnTo>
                  <a:lnTo>
                    <a:pt x="184" y="6"/>
                  </a:lnTo>
                  <a:lnTo>
                    <a:pt x="204" y="12"/>
                  </a:lnTo>
                  <a:lnTo>
                    <a:pt x="221" y="23"/>
                  </a:lnTo>
                  <a:lnTo>
                    <a:pt x="221" y="23"/>
                  </a:lnTo>
                  <a:lnTo>
                    <a:pt x="235" y="34"/>
                  </a:lnTo>
                  <a:lnTo>
                    <a:pt x="250" y="49"/>
                  </a:lnTo>
                  <a:lnTo>
                    <a:pt x="261" y="63"/>
                  </a:lnTo>
                  <a:lnTo>
                    <a:pt x="269" y="80"/>
                  </a:lnTo>
                  <a:lnTo>
                    <a:pt x="269" y="80"/>
                  </a:lnTo>
                  <a:lnTo>
                    <a:pt x="275" y="100"/>
                  </a:lnTo>
                  <a:lnTo>
                    <a:pt x="281" y="117"/>
                  </a:lnTo>
                  <a:lnTo>
                    <a:pt x="284" y="137"/>
                  </a:lnTo>
                  <a:lnTo>
                    <a:pt x="284" y="156"/>
                  </a:lnTo>
                  <a:lnTo>
                    <a:pt x="284" y="156"/>
                  </a:lnTo>
                  <a:lnTo>
                    <a:pt x="284" y="174"/>
                  </a:lnTo>
                  <a:lnTo>
                    <a:pt x="278" y="193"/>
                  </a:lnTo>
                  <a:lnTo>
                    <a:pt x="272" y="210"/>
                  </a:lnTo>
                  <a:lnTo>
                    <a:pt x="267" y="230"/>
                  </a:lnTo>
                  <a:lnTo>
                    <a:pt x="267" y="230"/>
                  </a:lnTo>
                  <a:lnTo>
                    <a:pt x="255" y="247"/>
                  </a:lnTo>
                  <a:lnTo>
                    <a:pt x="244" y="262"/>
                  </a:lnTo>
                  <a:lnTo>
                    <a:pt x="230" y="276"/>
                  </a:lnTo>
                  <a:lnTo>
                    <a:pt x="215" y="290"/>
                  </a:lnTo>
                  <a:lnTo>
                    <a:pt x="215" y="290"/>
                  </a:lnTo>
                  <a:lnTo>
                    <a:pt x="198" y="299"/>
                  </a:lnTo>
                  <a:lnTo>
                    <a:pt x="181" y="304"/>
                  </a:lnTo>
                  <a:lnTo>
                    <a:pt x="161" y="310"/>
                  </a:lnTo>
                  <a:lnTo>
                    <a:pt x="142" y="310"/>
                  </a:lnTo>
                  <a:lnTo>
                    <a:pt x="142" y="310"/>
                  </a:lnTo>
                  <a:lnTo>
                    <a:pt x="110" y="307"/>
                  </a:lnTo>
                  <a:lnTo>
                    <a:pt x="93" y="304"/>
                  </a:lnTo>
                  <a:lnTo>
                    <a:pt x="82" y="299"/>
                  </a:lnTo>
                  <a:lnTo>
                    <a:pt x="68" y="293"/>
                  </a:lnTo>
                  <a:lnTo>
                    <a:pt x="56" y="284"/>
                  </a:lnTo>
                  <a:lnTo>
                    <a:pt x="45" y="273"/>
                  </a:lnTo>
                  <a:lnTo>
                    <a:pt x="36" y="264"/>
                  </a:lnTo>
                  <a:lnTo>
                    <a:pt x="36" y="264"/>
                  </a:lnTo>
                  <a:lnTo>
                    <a:pt x="19" y="239"/>
                  </a:lnTo>
                  <a:lnTo>
                    <a:pt x="11" y="213"/>
                  </a:lnTo>
                  <a:lnTo>
                    <a:pt x="2" y="185"/>
                  </a:lnTo>
                  <a:lnTo>
                    <a:pt x="0" y="156"/>
                  </a:lnTo>
                  <a:lnTo>
                    <a:pt x="0" y="156"/>
                  </a:lnTo>
                  <a:lnTo>
                    <a:pt x="2" y="137"/>
                  </a:lnTo>
                  <a:lnTo>
                    <a:pt x="5" y="117"/>
                  </a:lnTo>
                  <a:lnTo>
                    <a:pt x="11" y="100"/>
                  </a:lnTo>
                  <a:lnTo>
                    <a:pt x="19" y="80"/>
                  </a:lnTo>
                  <a:lnTo>
                    <a:pt x="19" y="80"/>
                  </a:lnTo>
                  <a:lnTo>
                    <a:pt x="28" y="63"/>
                  </a:lnTo>
                  <a:lnTo>
                    <a:pt x="39" y="49"/>
                  </a:lnTo>
                  <a:lnTo>
                    <a:pt x="54" y="34"/>
                  </a:lnTo>
                  <a:lnTo>
                    <a:pt x="68" y="23"/>
                  </a:lnTo>
                  <a:lnTo>
                    <a:pt x="68" y="23"/>
                  </a:lnTo>
                  <a:lnTo>
                    <a:pt x="85" y="12"/>
                  </a:lnTo>
                  <a:lnTo>
                    <a:pt x="105" y="6"/>
                  </a:lnTo>
                  <a:lnTo>
                    <a:pt x="122" y="0"/>
                  </a:lnTo>
                  <a:lnTo>
                    <a:pt x="144" y="0"/>
                  </a:lnTo>
                  <a:lnTo>
                    <a:pt x="144" y="0"/>
                  </a:lnTo>
                  <a:close/>
                  <a:moveTo>
                    <a:pt x="139" y="23"/>
                  </a:moveTo>
                  <a:lnTo>
                    <a:pt x="139" y="23"/>
                  </a:lnTo>
                  <a:lnTo>
                    <a:pt x="119" y="26"/>
                  </a:lnTo>
                  <a:lnTo>
                    <a:pt x="102" y="34"/>
                  </a:lnTo>
                  <a:lnTo>
                    <a:pt x="88" y="49"/>
                  </a:lnTo>
                  <a:lnTo>
                    <a:pt x="76" y="66"/>
                  </a:lnTo>
                  <a:lnTo>
                    <a:pt x="76" y="66"/>
                  </a:lnTo>
                  <a:lnTo>
                    <a:pt x="68" y="85"/>
                  </a:lnTo>
                  <a:lnTo>
                    <a:pt x="62" y="108"/>
                  </a:lnTo>
                  <a:lnTo>
                    <a:pt x="59" y="131"/>
                  </a:lnTo>
                  <a:lnTo>
                    <a:pt x="59" y="159"/>
                  </a:lnTo>
                  <a:lnTo>
                    <a:pt x="59" y="159"/>
                  </a:lnTo>
                  <a:lnTo>
                    <a:pt x="62" y="185"/>
                  </a:lnTo>
                  <a:lnTo>
                    <a:pt x="68" y="210"/>
                  </a:lnTo>
                  <a:lnTo>
                    <a:pt x="73" y="230"/>
                  </a:lnTo>
                  <a:lnTo>
                    <a:pt x="85" y="250"/>
                  </a:lnTo>
                  <a:lnTo>
                    <a:pt x="85" y="250"/>
                  </a:lnTo>
                  <a:lnTo>
                    <a:pt x="96" y="267"/>
                  </a:lnTo>
                  <a:lnTo>
                    <a:pt x="113" y="279"/>
                  </a:lnTo>
                  <a:lnTo>
                    <a:pt x="127" y="284"/>
                  </a:lnTo>
                  <a:lnTo>
                    <a:pt x="147" y="284"/>
                  </a:lnTo>
                  <a:lnTo>
                    <a:pt x="147" y="284"/>
                  </a:lnTo>
                  <a:lnTo>
                    <a:pt x="164" y="282"/>
                  </a:lnTo>
                  <a:lnTo>
                    <a:pt x="181" y="273"/>
                  </a:lnTo>
                  <a:lnTo>
                    <a:pt x="196" y="262"/>
                  </a:lnTo>
                  <a:lnTo>
                    <a:pt x="207" y="245"/>
                  </a:lnTo>
                  <a:lnTo>
                    <a:pt x="207" y="245"/>
                  </a:lnTo>
                  <a:lnTo>
                    <a:pt x="215" y="225"/>
                  </a:lnTo>
                  <a:lnTo>
                    <a:pt x="221" y="202"/>
                  </a:lnTo>
                  <a:lnTo>
                    <a:pt x="224" y="179"/>
                  </a:lnTo>
                  <a:lnTo>
                    <a:pt x="224" y="151"/>
                  </a:lnTo>
                  <a:lnTo>
                    <a:pt x="224" y="151"/>
                  </a:lnTo>
                  <a:lnTo>
                    <a:pt x="221" y="117"/>
                  </a:lnTo>
                  <a:lnTo>
                    <a:pt x="213" y="85"/>
                  </a:lnTo>
                  <a:lnTo>
                    <a:pt x="213" y="85"/>
                  </a:lnTo>
                  <a:lnTo>
                    <a:pt x="201" y="60"/>
                  </a:lnTo>
                  <a:lnTo>
                    <a:pt x="184" y="40"/>
                  </a:lnTo>
                  <a:lnTo>
                    <a:pt x="184" y="40"/>
                  </a:lnTo>
                  <a:lnTo>
                    <a:pt x="176" y="31"/>
                  </a:lnTo>
                  <a:lnTo>
                    <a:pt x="164" y="29"/>
                  </a:lnTo>
                  <a:lnTo>
                    <a:pt x="150" y="23"/>
                  </a:lnTo>
                  <a:lnTo>
                    <a:pt x="139" y="23"/>
                  </a:lnTo>
                  <a:lnTo>
                    <a:pt x="139"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6" name="Freeform 1738"/>
            <p:cNvSpPr>
              <a:spLocks/>
            </p:cNvSpPr>
            <p:nvPr userDrawn="1"/>
          </p:nvSpPr>
          <p:spPr bwMode="auto">
            <a:xfrm>
              <a:off x="4547" y="3110"/>
              <a:ext cx="284" cy="304"/>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82 h 304"/>
                <a:gd name="T14" fmla="*/ 270 w 284"/>
                <a:gd name="T15" fmla="*/ 293 h 304"/>
                <a:gd name="T16" fmla="*/ 284 w 284"/>
                <a:gd name="T17" fmla="*/ 304 h 304"/>
                <a:gd name="T18" fmla="*/ 196 w 284"/>
                <a:gd name="T19" fmla="*/ 304 h 304"/>
                <a:gd name="T20" fmla="*/ 207 w 284"/>
                <a:gd name="T21" fmla="*/ 293 h 304"/>
                <a:gd name="T22" fmla="*/ 213 w 284"/>
                <a:gd name="T23" fmla="*/ 282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82 h 304"/>
                <a:gd name="T42" fmla="*/ 82 w 284"/>
                <a:gd name="T43" fmla="*/ 293 h 304"/>
                <a:gd name="T44" fmla="*/ 97 w 284"/>
                <a:gd name="T45" fmla="*/ 304 h 304"/>
                <a:gd name="T46" fmla="*/ 6 w 284"/>
                <a:gd name="T47" fmla="*/ 304 h 304"/>
                <a:gd name="T48" fmla="*/ 17 w 284"/>
                <a:gd name="T49" fmla="*/ 293 h 304"/>
                <a:gd name="T50" fmla="*/ 23 w 284"/>
                <a:gd name="T51" fmla="*/ 282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4" h="304">
                  <a:moveTo>
                    <a:pt x="170" y="0"/>
                  </a:moveTo>
                  <a:lnTo>
                    <a:pt x="170" y="0"/>
                  </a:lnTo>
                  <a:lnTo>
                    <a:pt x="196" y="3"/>
                  </a:lnTo>
                  <a:lnTo>
                    <a:pt x="219" y="12"/>
                  </a:lnTo>
                  <a:lnTo>
                    <a:pt x="219" y="12"/>
                  </a:lnTo>
                  <a:lnTo>
                    <a:pt x="239" y="23"/>
                  </a:lnTo>
                  <a:lnTo>
                    <a:pt x="253" y="43"/>
                  </a:lnTo>
                  <a:lnTo>
                    <a:pt x="253" y="43"/>
                  </a:lnTo>
                  <a:lnTo>
                    <a:pt x="258" y="51"/>
                  </a:lnTo>
                  <a:lnTo>
                    <a:pt x="264" y="63"/>
                  </a:lnTo>
                  <a:lnTo>
                    <a:pt x="267" y="77"/>
                  </a:lnTo>
                  <a:lnTo>
                    <a:pt x="267" y="88"/>
                  </a:lnTo>
                  <a:lnTo>
                    <a:pt x="267" y="282"/>
                  </a:lnTo>
                  <a:lnTo>
                    <a:pt x="267" y="282"/>
                  </a:lnTo>
                  <a:lnTo>
                    <a:pt x="267" y="287"/>
                  </a:lnTo>
                  <a:lnTo>
                    <a:pt x="270" y="293"/>
                  </a:lnTo>
                  <a:lnTo>
                    <a:pt x="270" y="293"/>
                  </a:lnTo>
                  <a:lnTo>
                    <a:pt x="284" y="304"/>
                  </a:lnTo>
                  <a:lnTo>
                    <a:pt x="196" y="304"/>
                  </a:lnTo>
                  <a:lnTo>
                    <a:pt x="196" y="304"/>
                  </a:lnTo>
                  <a:lnTo>
                    <a:pt x="202" y="301"/>
                  </a:lnTo>
                  <a:lnTo>
                    <a:pt x="207" y="293"/>
                  </a:lnTo>
                  <a:lnTo>
                    <a:pt x="210" y="287"/>
                  </a:lnTo>
                  <a:lnTo>
                    <a:pt x="213" y="282"/>
                  </a:lnTo>
                  <a:lnTo>
                    <a:pt x="213" y="111"/>
                  </a:lnTo>
                  <a:lnTo>
                    <a:pt x="213" y="111"/>
                  </a:lnTo>
                  <a:lnTo>
                    <a:pt x="210" y="94"/>
                  </a:lnTo>
                  <a:lnTo>
                    <a:pt x="207" y="80"/>
                  </a:lnTo>
                  <a:lnTo>
                    <a:pt x="202" y="66"/>
                  </a:lnTo>
                  <a:lnTo>
                    <a:pt x="196" y="57"/>
                  </a:lnTo>
                  <a:lnTo>
                    <a:pt x="185" y="49"/>
                  </a:lnTo>
                  <a:lnTo>
                    <a:pt x="173" y="43"/>
                  </a:lnTo>
                  <a:lnTo>
                    <a:pt x="159" y="40"/>
                  </a:lnTo>
                  <a:lnTo>
                    <a:pt x="145" y="37"/>
                  </a:lnTo>
                  <a:lnTo>
                    <a:pt x="145" y="37"/>
                  </a:lnTo>
                  <a:lnTo>
                    <a:pt x="125" y="40"/>
                  </a:lnTo>
                  <a:lnTo>
                    <a:pt x="108" y="49"/>
                  </a:lnTo>
                  <a:lnTo>
                    <a:pt x="108" y="49"/>
                  </a:lnTo>
                  <a:lnTo>
                    <a:pt x="91" y="57"/>
                  </a:lnTo>
                  <a:lnTo>
                    <a:pt x="79" y="71"/>
                  </a:lnTo>
                  <a:lnTo>
                    <a:pt x="79" y="282"/>
                  </a:lnTo>
                  <a:lnTo>
                    <a:pt x="79" y="282"/>
                  </a:lnTo>
                  <a:lnTo>
                    <a:pt x="79" y="287"/>
                  </a:lnTo>
                  <a:lnTo>
                    <a:pt x="82" y="293"/>
                  </a:lnTo>
                  <a:lnTo>
                    <a:pt x="82" y="293"/>
                  </a:lnTo>
                  <a:lnTo>
                    <a:pt x="97" y="304"/>
                  </a:lnTo>
                  <a:lnTo>
                    <a:pt x="6" y="304"/>
                  </a:lnTo>
                  <a:lnTo>
                    <a:pt x="6" y="304"/>
                  </a:lnTo>
                  <a:lnTo>
                    <a:pt x="14" y="301"/>
                  </a:lnTo>
                  <a:lnTo>
                    <a:pt x="17" y="293"/>
                  </a:lnTo>
                  <a:lnTo>
                    <a:pt x="20" y="287"/>
                  </a:lnTo>
                  <a:lnTo>
                    <a:pt x="23" y="282"/>
                  </a:lnTo>
                  <a:lnTo>
                    <a:pt x="23" y="40"/>
                  </a:lnTo>
                  <a:lnTo>
                    <a:pt x="23" y="40"/>
                  </a:lnTo>
                  <a:lnTo>
                    <a:pt x="20" y="31"/>
                  </a:lnTo>
                  <a:lnTo>
                    <a:pt x="17" y="26"/>
                  </a:lnTo>
                  <a:lnTo>
                    <a:pt x="11" y="20"/>
                  </a:lnTo>
                  <a:lnTo>
                    <a:pt x="0" y="14"/>
                  </a:lnTo>
                  <a:lnTo>
                    <a:pt x="79" y="0"/>
                  </a:lnTo>
                  <a:lnTo>
                    <a:pt x="79" y="46"/>
                  </a:lnTo>
                  <a:lnTo>
                    <a:pt x="79" y="46"/>
                  </a:lnTo>
                  <a:lnTo>
                    <a:pt x="97" y="29"/>
                  </a:lnTo>
                  <a:lnTo>
                    <a:pt x="119" y="14"/>
                  </a:lnTo>
                  <a:lnTo>
                    <a:pt x="119" y="14"/>
                  </a:lnTo>
                  <a:lnTo>
                    <a:pt x="133" y="9"/>
                  </a:lnTo>
                  <a:lnTo>
                    <a:pt x="145" y="3"/>
                  </a:lnTo>
                  <a:lnTo>
                    <a:pt x="159" y="0"/>
                  </a:lnTo>
                  <a:lnTo>
                    <a:pt x="170" y="0"/>
                  </a:lnTo>
                  <a:lnTo>
                    <a:pt x="170"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7" name="Freeform 1739"/>
            <p:cNvSpPr>
              <a:spLocks/>
            </p:cNvSpPr>
            <p:nvPr userDrawn="1"/>
          </p:nvSpPr>
          <p:spPr bwMode="auto">
            <a:xfrm>
              <a:off x="3763" y="3110"/>
              <a:ext cx="293" cy="452"/>
            </a:xfrm>
            <a:custGeom>
              <a:avLst/>
              <a:gdLst>
                <a:gd name="T0" fmla="*/ 281 w 293"/>
                <a:gd name="T1" fmla="*/ 85 h 452"/>
                <a:gd name="T2" fmla="*/ 250 w 293"/>
                <a:gd name="T3" fmla="*/ 37 h 452"/>
                <a:gd name="T4" fmla="*/ 230 w 293"/>
                <a:gd name="T5" fmla="*/ 20 h 452"/>
                <a:gd name="T6" fmla="*/ 210 w 293"/>
                <a:gd name="T7" fmla="*/ 9 h 452"/>
                <a:gd name="T8" fmla="*/ 165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26 h 452"/>
                <a:gd name="T24" fmla="*/ 20 w 293"/>
                <a:gd name="T25" fmla="*/ 435 h 452"/>
                <a:gd name="T26" fmla="*/ 11 w 293"/>
                <a:gd name="T27" fmla="*/ 449 h 452"/>
                <a:gd name="T28" fmla="*/ 94 w 293"/>
                <a:gd name="T29" fmla="*/ 452 h 452"/>
                <a:gd name="T30" fmla="*/ 88 w 293"/>
                <a:gd name="T31" fmla="*/ 449 h 452"/>
                <a:gd name="T32" fmla="*/ 80 w 293"/>
                <a:gd name="T33" fmla="*/ 435 h 452"/>
                <a:gd name="T34" fmla="*/ 77 w 293"/>
                <a:gd name="T35" fmla="*/ 68 h 452"/>
                <a:gd name="T36" fmla="*/ 91 w 293"/>
                <a:gd name="T37" fmla="*/ 54 h 452"/>
                <a:gd name="T38" fmla="*/ 105 w 293"/>
                <a:gd name="T39" fmla="*/ 46 h 452"/>
                <a:gd name="T40" fmla="*/ 142 w 293"/>
                <a:gd name="T41" fmla="*/ 34 h 452"/>
                <a:gd name="T42" fmla="*/ 159 w 293"/>
                <a:gd name="T43" fmla="*/ 37 h 452"/>
                <a:gd name="T44" fmla="*/ 190 w 293"/>
                <a:gd name="T45" fmla="*/ 51 h 452"/>
                <a:gd name="T46" fmla="*/ 205 w 293"/>
                <a:gd name="T47" fmla="*/ 63 h 452"/>
                <a:gd name="T48" fmla="*/ 224 w 293"/>
                <a:gd name="T49" fmla="*/ 100 h 452"/>
                <a:gd name="T50" fmla="*/ 230 w 293"/>
                <a:gd name="T51" fmla="*/ 156 h 452"/>
                <a:gd name="T52" fmla="*/ 230 w 293"/>
                <a:gd name="T53" fmla="*/ 185 h 452"/>
                <a:gd name="T54" fmla="*/ 216 w 293"/>
                <a:gd name="T55" fmla="*/ 233 h 452"/>
                <a:gd name="T56" fmla="*/ 205 w 293"/>
                <a:gd name="T57" fmla="*/ 250 h 452"/>
                <a:gd name="T58" fmla="*/ 176 w 293"/>
                <a:gd name="T59" fmla="*/ 276 h 452"/>
                <a:gd name="T60" fmla="*/ 136 w 293"/>
                <a:gd name="T61" fmla="*/ 284 h 452"/>
                <a:gd name="T62" fmla="*/ 122 w 293"/>
                <a:gd name="T63" fmla="*/ 284 h 452"/>
                <a:gd name="T64" fmla="*/ 99 w 293"/>
                <a:gd name="T65" fmla="*/ 276 h 452"/>
                <a:gd name="T66" fmla="*/ 102 w 293"/>
                <a:gd name="T67" fmla="*/ 304 h 452"/>
                <a:gd name="T68" fmla="*/ 122 w 293"/>
                <a:gd name="T69" fmla="*/ 310 h 452"/>
                <a:gd name="T70" fmla="*/ 145 w 293"/>
                <a:gd name="T71" fmla="*/ 310 h 452"/>
                <a:gd name="T72" fmla="*/ 190 w 293"/>
                <a:gd name="T73" fmla="*/ 304 h 452"/>
                <a:gd name="T74" fmla="*/ 219 w 293"/>
                <a:gd name="T75" fmla="*/ 290 h 452"/>
                <a:gd name="T76" fmla="*/ 241 w 293"/>
                <a:gd name="T77" fmla="*/ 273 h 452"/>
                <a:gd name="T78" fmla="*/ 253 w 293"/>
                <a:gd name="T79" fmla="*/ 262 h 452"/>
                <a:gd name="T80" fmla="*/ 281 w 293"/>
                <a:gd name="T81" fmla="*/ 210 h 452"/>
                <a:gd name="T82" fmla="*/ 293 w 293"/>
                <a:gd name="T83" fmla="*/ 154 h 452"/>
                <a:gd name="T84" fmla="*/ 290 w 293"/>
                <a:gd name="T85" fmla="*/ 117 h 452"/>
                <a:gd name="T86" fmla="*/ 281 w 293"/>
                <a:gd name="T87" fmla="*/ 85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3" h="452">
                  <a:moveTo>
                    <a:pt x="281" y="85"/>
                  </a:moveTo>
                  <a:lnTo>
                    <a:pt x="281" y="85"/>
                  </a:lnTo>
                  <a:lnTo>
                    <a:pt x="267" y="57"/>
                  </a:lnTo>
                  <a:lnTo>
                    <a:pt x="250" y="37"/>
                  </a:lnTo>
                  <a:lnTo>
                    <a:pt x="250" y="37"/>
                  </a:lnTo>
                  <a:lnTo>
                    <a:pt x="230" y="20"/>
                  </a:lnTo>
                  <a:lnTo>
                    <a:pt x="210" y="9"/>
                  </a:lnTo>
                  <a:lnTo>
                    <a:pt x="210" y="9"/>
                  </a:lnTo>
                  <a:lnTo>
                    <a:pt x="187" y="3"/>
                  </a:lnTo>
                  <a:lnTo>
                    <a:pt x="165" y="0"/>
                  </a:lnTo>
                  <a:lnTo>
                    <a:pt x="165" y="0"/>
                  </a:lnTo>
                  <a:lnTo>
                    <a:pt x="139" y="3"/>
                  </a:lnTo>
                  <a:lnTo>
                    <a:pt x="114" y="12"/>
                  </a:lnTo>
                  <a:lnTo>
                    <a:pt x="114" y="12"/>
                  </a:lnTo>
                  <a:lnTo>
                    <a:pt x="94" y="26"/>
                  </a:lnTo>
                  <a:lnTo>
                    <a:pt x="77" y="40"/>
                  </a:lnTo>
                  <a:lnTo>
                    <a:pt x="77" y="0"/>
                  </a:lnTo>
                  <a:lnTo>
                    <a:pt x="0" y="17"/>
                  </a:lnTo>
                  <a:lnTo>
                    <a:pt x="0" y="17"/>
                  </a:lnTo>
                  <a:lnTo>
                    <a:pt x="9" y="20"/>
                  </a:lnTo>
                  <a:lnTo>
                    <a:pt x="17" y="26"/>
                  </a:lnTo>
                  <a:lnTo>
                    <a:pt x="20" y="34"/>
                  </a:lnTo>
                  <a:lnTo>
                    <a:pt x="23" y="43"/>
                  </a:lnTo>
                  <a:lnTo>
                    <a:pt x="23" y="426"/>
                  </a:lnTo>
                  <a:lnTo>
                    <a:pt x="23" y="426"/>
                  </a:lnTo>
                  <a:lnTo>
                    <a:pt x="20" y="435"/>
                  </a:lnTo>
                  <a:lnTo>
                    <a:pt x="17" y="443"/>
                  </a:lnTo>
                  <a:lnTo>
                    <a:pt x="11" y="449"/>
                  </a:lnTo>
                  <a:lnTo>
                    <a:pt x="6" y="452"/>
                  </a:lnTo>
                  <a:lnTo>
                    <a:pt x="94" y="452"/>
                  </a:lnTo>
                  <a:lnTo>
                    <a:pt x="94" y="452"/>
                  </a:lnTo>
                  <a:lnTo>
                    <a:pt x="88" y="449"/>
                  </a:lnTo>
                  <a:lnTo>
                    <a:pt x="82" y="443"/>
                  </a:lnTo>
                  <a:lnTo>
                    <a:pt x="80" y="435"/>
                  </a:lnTo>
                  <a:lnTo>
                    <a:pt x="77" y="426"/>
                  </a:lnTo>
                  <a:lnTo>
                    <a:pt x="77" y="68"/>
                  </a:lnTo>
                  <a:lnTo>
                    <a:pt x="77" y="68"/>
                  </a:lnTo>
                  <a:lnTo>
                    <a:pt x="91" y="54"/>
                  </a:lnTo>
                  <a:lnTo>
                    <a:pt x="105" y="46"/>
                  </a:lnTo>
                  <a:lnTo>
                    <a:pt x="105" y="46"/>
                  </a:lnTo>
                  <a:lnTo>
                    <a:pt x="122" y="37"/>
                  </a:lnTo>
                  <a:lnTo>
                    <a:pt x="142" y="34"/>
                  </a:lnTo>
                  <a:lnTo>
                    <a:pt x="142" y="34"/>
                  </a:lnTo>
                  <a:lnTo>
                    <a:pt x="159" y="37"/>
                  </a:lnTo>
                  <a:lnTo>
                    <a:pt x="173" y="43"/>
                  </a:lnTo>
                  <a:lnTo>
                    <a:pt x="190" y="51"/>
                  </a:lnTo>
                  <a:lnTo>
                    <a:pt x="205" y="63"/>
                  </a:lnTo>
                  <a:lnTo>
                    <a:pt x="205" y="63"/>
                  </a:lnTo>
                  <a:lnTo>
                    <a:pt x="216" y="80"/>
                  </a:lnTo>
                  <a:lnTo>
                    <a:pt x="224" y="100"/>
                  </a:lnTo>
                  <a:lnTo>
                    <a:pt x="230" y="125"/>
                  </a:lnTo>
                  <a:lnTo>
                    <a:pt x="230" y="156"/>
                  </a:lnTo>
                  <a:lnTo>
                    <a:pt x="230" y="156"/>
                  </a:lnTo>
                  <a:lnTo>
                    <a:pt x="230" y="185"/>
                  </a:lnTo>
                  <a:lnTo>
                    <a:pt x="224" y="210"/>
                  </a:lnTo>
                  <a:lnTo>
                    <a:pt x="216" y="233"/>
                  </a:lnTo>
                  <a:lnTo>
                    <a:pt x="205" y="250"/>
                  </a:lnTo>
                  <a:lnTo>
                    <a:pt x="205" y="250"/>
                  </a:lnTo>
                  <a:lnTo>
                    <a:pt x="190" y="267"/>
                  </a:lnTo>
                  <a:lnTo>
                    <a:pt x="176" y="276"/>
                  </a:lnTo>
                  <a:lnTo>
                    <a:pt x="156" y="284"/>
                  </a:lnTo>
                  <a:lnTo>
                    <a:pt x="136" y="284"/>
                  </a:lnTo>
                  <a:lnTo>
                    <a:pt x="136" y="284"/>
                  </a:lnTo>
                  <a:lnTo>
                    <a:pt x="122" y="284"/>
                  </a:lnTo>
                  <a:lnTo>
                    <a:pt x="111" y="282"/>
                  </a:lnTo>
                  <a:lnTo>
                    <a:pt x="99" y="276"/>
                  </a:lnTo>
                  <a:lnTo>
                    <a:pt x="88" y="264"/>
                  </a:lnTo>
                  <a:lnTo>
                    <a:pt x="102" y="304"/>
                  </a:lnTo>
                  <a:lnTo>
                    <a:pt x="102" y="304"/>
                  </a:lnTo>
                  <a:lnTo>
                    <a:pt x="122" y="310"/>
                  </a:lnTo>
                  <a:lnTo>
                    <a:pt x="145" y="310"/>
                  </a:lnTo>
                  <a:lnTo>
                    <a:pt x="145" y="310"/>
                  </a:lnTo>
                  <a:lnTo>
                    <a:pt x="176" y="307"/>
                  </a:lnTo>
                  <a:lnTo>
                    <a:pt x="190" y="304"/>
                  </a:lnTo>
                  <a:lnTo>
                    <a:pt x="205" y="299"/>
                  </a:lnTo>
                  <a:lnTo>
                    <a:pt x="219" y="290"/>
                  </a:lnTo>
                  <a:lnTo>
                    <a:pt x="230" y="284"/>
                  </a:lnTo>
                  <a:lnTo>
                    <a:pt x="241" y="273"/>
                  </a:lnTo>
                  <a:lnTo>
                    <a:pt x="253" y="262"/>
                  </a:lnTo>
                  <a:lnTo>
                    <a:pt x="253" y="262"/>
                  </a:lnTo>
                  <a:lnTo>
                    <a:pt x="270" y="236"/>
                  </a:lnTo>
                  <a:lnTo>
                    <a:pt x="281" y="210"/>
                  </a:lnTo>
                  <a:lnTo>
                    <a:pt x="290" y="182"/>
                  </a:lnTo>
                  <a:lnTo>
                    <a:pt x="293" y="154"/>
                  </a:lnTo>
                  <a:lnTo>
                    <a:pt x="293" y="154"/>
                  </a:lnTo>
                  <a:lnTo>
                    <a:pt x="290" y="117"/>
                  </a:lnTo>
                  <a:lnTo>
                    <a:pt x="281" y="85"/>
                  </a:lnTo>
                  <a:lnTo>
                    <a:pt x="281" y="85"/>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8" name="Freeform 1740"/>
            <p:cNvSpPr>
              <a:spLocks/>
            </p:cNvSpPr>
            <p:nvPr userDrawn="1"/>
          </p:nvSpPr>
          <p:spPr bwMode="auto">
            <a:xfrm>
              <a:off x="2192" y="3110"/>
              <a:ext cx="208" cy="310"/>
            </a:xfrm>
            <a:custGeom>
              <a:avLst/>
              <a:gdLst>
                <a:gd name="T0" fmla="*/ 182 w 208"/>
                <a:gd name="T1" fmla="*/ 264 h 310"/>
                <a:gd name="T2" fmla="*/ 182 w 208"/>
                <a:gd name="T3" fmla="*/ 264 h 310"/>
                <a:gd name="T4" fmla="*/ 165 w 208"/>
                <a:gd name="T5" fmla="*/ 270 h 310"/>
                <a:gd name="T6" fmla="*/ 145 w 208"/>
                <a:gd name="T7" fmla="*/ 273 h 310"/>
                <a:gd name="T8" fmla="*/ 145 w 208"/>
                <a:gd name="T9" fmla="*/ 273 h 310"/>
                <a:gd name="T10" fmla="*/ 131 w 208"/>
                <a:gd name="T11" fmla="*/ 273 h 310"/>
                <a:gd name="T12" fmla="*/ 120 w 208"/>
                <a:gd name="T13" fmla="*/ 267 h 310"/>
                <a:gd name="T14" fmla="*/ 108 w 208"/>
                <a:gd name="T15" fmla="*/ 262 h 310"/>
                <a:gd name="T16" fmla="*/ 100 w 208"/>
                <a:gd name="T17" fmla="*/ 250 h 310"/>
                <a:gd name="T18" fmla="*/ 100 w 208"/>
                <a:gd name="T19" fmla="*/ 250 h 310"/>
                <a:gd name="T20" fmla="*/ 91 w 208"/>
                <a:gd name="T21" fmla="*/ 239 h 310"/>
                <a:gd name="T22" fmla="*/ 83 w 208"/>
                <a:gd name="T23" fmla="*/ 225 h 310"/>
                <a:gd name="T24" fmla="*/ 80 w 208"/>
                <a:gd name="T25" fmla="*/ 208 h 310"/>
                <a:gd name="T26" fmla="*/ 80 w 208"/>
                <a:gd name="T27" fmla="*/ 191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191 h 310"/>
                <a:gd name="T44" fmla="*/ 23 w 208"/>
                <a:gd name="T45" fmla="*/ 191 h 310"/>
                <a:gd name="T46" fmla="*/ 26 w 208"/>
                <a:gd name="T47" fmla="*/ 219 h 310"/>
                <a:gd name="T48" fmla="*/ 32 w 208"/>
                <a:gd name="T49" fmla="*/ 245 h 310"/>
                <a:gd name="T50" fmla="*/ 40 w 208"/>
                <a:gd name="T51" fmla="*/ 264 h 310"/>
                <a:gd name="T52" fmla="*/ 54 w 208"/>
                <a:gd name="T53" fmla="*/ 282 h 310"/>
                <a:gd name="T54" fmla="*/ 54 w 208"/>
                <a:gd name="T55" fmla="*/ 282 h 310"/>
                <a:gd name="T56" fmla="*/ 71 w 208"/>
                <a:gd name="T57" fmla="*/ 296 h 310"/>
                <a:gd name="T58" fmla="*/ 85 w 208"/>
                <a:gd name="T59" fmla="*/ 304 h 310"/>
                <a:gd name="T60" fmla="*/ 103 w 208"/>
                <a:gd name="T61" fmla="*/ 310 h 310"/>
                <a:gd name="T62" fmla="*/ 122 w 208"/>
                <a:gd name="T63" fmla="*/ 310 h 310"/>
                <a:gd name="T64" fmla="*/ 122 w 208"/>
                <a:gd name="T65" fmla="*/ 310 h 310"/>
                <a:gd name="T66" fmla="*/ 142 w 208"/>
                <a:gd name="T67" fmla="*/ 310 h 310"/>
                <a:gd name="T68" fmla="*/ 162 w 208"/>
                <a:gd name="T69" fmla="*/ 304 h 310"/>
                <a:gd name="T70" fmla="*/ 179 w 208"/>
                <a:gd name="T71" fmla="*/ 296 h 310"/>
                <a:gd name="T72" fmla="*/ 196 w 208"/>
                <a:gd name="T73" fmla="*/ 282 h 310"/>
                <a:gd name="T74" fmla="*/ 208 w 208"/>
                <a:gd name="T75" fmla="*/ 245 h 310"/>
                <a:gd name="T76" fmla="*/ 208 w 208"/>
                <a:gd name="T77" fmla="*/ 245 h 310"/>
                <a:gd name="T78" fmla="*/ 196 w 208"/>
                <a:gd name="T79" fmla="*/ 256 h 310"/>
                <a:gd name="T80" fmla="*/ 182 w 208"/>
                <a:gd name="T81" fmla="*/ 264 h 310"/>
                <a:gd name="T82" fmla="*/ 182 w 208"/>
                <a:gd name="T83" fmla="*/ 264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8" h="310">
                  <a:moveTo>
                    <a:pt x="182" y="264"/>
                  </a:moveTo>
                  <a:lnTo>
                    <a:pt x="182" y="264"/>
                  </a:lnTo>
                  <a:lnTo>
                    <a:pt x="165" y="270"/>
                  </a:lnTo>
                  <a:lnTo>
                    <a:pt x="145" y="273"/>
                  </a:lnTo>
                  <a:lnTo>
                    <a:pt x="145" y="273"/>
                  </a:lnTo>
                  <a:lnTo>
                    <a:pt x="131" y="273"/>
                  </a:lnTo>
                  <a:lnTo>
                    <a:pt x="120" y="267"/>
                  </a:lnTo>
                  <a:lnTo>
                    <a:pt x="108" y="262"/>
                  </a:lnTo>
                  <a:lnTo>
                    <a:pt x="100" y="250"/>
                  </a:lnTo>
                  <a:lnTo>
                    <a:pt x="100" y="250"/>
                  </a:lnTo>
                  <a:lnTo>
                    <a:pt x="91" y="239"/>
                  </a:lnTo>
                  <a:lnTo>
                    <a:pt x="83" y="225"/>
                  </a:lnTo>
                  <a:lnTo>
                    <a:pt x="80" y="208"/>
                  </a:lnTo>
                  <a:lnTo>
                    <a:pt x="80" y="191"/>
                  </a:lnTo>
                  <a:lnTo>
                    <a:pt x="80" y="0"/>
                  </a:lnTo>
                  <a:lnTo>
                    <a:pt x="0" y="14"/>
                  </a:lnTo>
                  <a:lnTo>
                    <a:pt x="0" y="14"/>
                  </a:lnTo>
                  <a:lnTo>
                    <a:pt x="12" y="20"/>
                  </a:lnTo>
                  <a:lnTo>
                    <a:pt x="17" y="26"/>
                  </a:lnTo>
                  <a:lnTo>
                    <a:pt x="23" y="31"/>
                  </a:lnTo>
                  <a:lnTo>
                    <a:pt x="23" y="40"/>
                  </a:lnTo>
                  <a:lnTo>
                    <a:pt x="23" y="191"/>
                  </a:lnTo>
                  <a:lnTo>
                    <a:pt x="23" y="191"/>
                  </a:lnTo>
                  <a:lnTo>
                    <a:pt x="26" y="219"/>
                  </a:lnTo>
                  <a:lnTo>
                    <a:pt x="32" y="245"/>
                  </a:lnTo>
                  <a:lnTo>
                    <a:pt x="40" y="264"/>
                  </a:lnTo>
                  <a:lnTo>
                    <a:pt x="54" y="282"/>
                  </a:lnTo>
                  <a:lnTo>
                    <a:pt x="54" y="282"/>
                  </a:lnTo>
                  <a:lnTo>
                    <a:pt x="71" y="296"/>
                  </a:lnTo>
                  <a:lnTo>
                    <a:pt x="85" y="304"/>
                  </a:lnTo>
                  <a:lnTo>
                    <a:pt x="103" y="310"/>
                  </a:lnTo>
                  <a:lnTo>
                    <a:pt x="122" y="310"/>
                  </a:lnTo>
                  <a:lnTo>
                    <a:pt x="122" y="310"/>
                  </a:lnTo>
                  <a:lnTo>
                    <a:pt x="142" y="310"/>
                  </a:lnTo>
                  <a:lnTo>
                    <a:pt x="162" y="304"/>
                  </a:lnTo>
                  <a:lnTo>
                    <a:pt x="179" y="296"/>
                  </a:lnTo>
                  <a:lnTo>
                    <a:pt x="196" y="282"/>
                  </a:lnTo>
                  <a:lnTo>
                    <a:pt x="208" y="245"/>
                  </a:lnTo>
                  <a:lnTo>
                    <a:pt x="208" y="245"/>
                  </a:lnTo>
                  <a:lnTo>
                    <a:pt x="196" y="256"/>
                  </a:lnTo>
                  <a:lnTo>
                    <a:pt x="182" y="264"/>
                  </a:lnTo>
                  <a:lnTo>
                    <a:pt x="182" y="264"/>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89" name="Freeform 1741"/>
            <p:cNvSpPr>
              <a:spLocks/>
            </p:cNvSpPr>
            <p:nvPr userDrawn="1"/>
          </p:nvSpPr>
          <p:spPr bwMode="auto">
            <a:xfrm>
              <a:off x="2383" y="3110"/>
              <a:ext cx="105" cy="310"/>
            </a:xfrm>
            <a:custGeom>
              <a:avLst/>
              <a:gdLst>
                <a:gd name="T0" fmla="*/ 79 w 105"/>
                <a:gd name="T1" fmla="*/ 253 h 310"/>
                <a:gd name="T2" fmla="*/ 79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39 h 310"/>
                <a:gd name="T20" fmla="*/ 25 w 105"/>
                <a:gd name="T21" fmla="*/ 264 h 310"/>
                <a:gd name="T22" fmla="*/ 25 w 105"/>
                <a:gd name="T23" fmla="*/ 264 h 310"/>
                <a:gd name="T24" fmla="*/ 25 w 105"/>
                <a:gd name="T25" fmla="*/ 264 h 310"/>
                <a:gd name="T26" fmla="*/ 25 w 105"/>
                <a:gd name="T27" fmla="*/ 264 h 310"/>
                <a:gd name="T28" fmla="*/ 25 w 105"/>
                <a:gd name="T29" fmla="*/ 282 h 310"/>
                <a:gd name="T30" fmla="*/ 31 w 105"/>
                <a:gd name="T31" fmla="*/ 293 h 310"/>
                <a:gd name="T32" fmla="*/ 31 w 105"/>
                <a:gd name="T33" fmla="*/ 293 h 310"/>
                <a:gd name="T34" fmla="*/ 37 w 105"/>
                <a:gd name="T35" fmla="*/ 301 h 310"/>
                <a:gd name="T36" fmla="*/ 48 w 105"/>
                <a:gd name="T37" fmla="*/ 310 h 310"/>
                <a:gd name="T38" fmla="*/ 105 w 105"/>
                <a:gd name="T39" fmla="*/ 290 h 310"/>
                <a:gd name="T40" fmla="*/ 105 w 105"/>
                <a:gd name="T41" fmla="*/ 290 h 310"/>
                <a:gd name="T42" fmla="*/ 93 w 105"/>
                <a:gd name="T43" fmla="*/ 287 h 310"/>
                <a:gd name="T44" fmla="*/ 85 w 105"/>
                <a:gd name="T45" fmla="*/ 279 h 310"/>
                <a:gd name="T46" fmla="*/ 79 w 105"/>
                <a:gd name="T47" fmla="*/ 267 h 310"/>
                <a:gd name="T48" fmla="*/ 79 w 105"/>
                <a:gd name="T49" fmla="*/ 253 h 310"/>
                <a:gd name="T50" fmla="*/ 79 w 105"/>
                <a:gd name="T51" fmla="*/ 253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310">
                  <a:moveTo>
                    <a:pt x="79" y="253"/>
                  </a:moveTo>
                  <a:lnTo>
                    <a:pt x="79" y="0"/>
                  </a:lnTo>
                  <a:lnTo>
                    <a:pt x="0" y="14"/>
                  </a:lnTo>
                  <a:lnTo>
                    <a:pt x="0" y="14"/>
                  </a:lnTo>
                  <a:lnTo>
                    <a:pt x="11" y="17"/>
                  </a:lnTo>
                  <a:lnTo>
                    <a:pt x="17" y="23"/>
                  </a:lnTo>
                  <a:lnTo>
                    <a:pt x="17" y="23"/>
                  </a:lnTo>
                  <a:lnTo>
                    <a:pt x="22" y="31"/>
                  </a:lnTo>
                  <a:lnTo>
                    <a:pt x="22" y="40"/>
                  </a:lnTo>
                  <a:lnTo>
                    <a:pt x="22" y="239"/>
                  </a:lnTo>
                  <a:lnTo>
                    <a:pt x="25" y="264"/>
                  </a:lnTo>
                  <a:lnTo>
                    <a:pt x="25" y="264"/>
                  </a:lnTo>
                  <a:lnTo>
                    <a:pt x="25" y="264"/>
                  </a:lnTo>
                  <a:lnTo>
                    <a:pt x="25" y="264"/>
                  </a:lnTo>
                  <a:lnTo>
                    <a:pt x="25" y="282"/>
                  </a:lnTo>
                  <a:lnTo>
                    <a:pt x="31" y="293"/>
                  </a:lnTo>
                  <a:lnTo>
                    <a:pt x="31" y="293"/>
                  </a:lnTo>
                  <a:lnTo>
                    <a:pt x="37" y="301"/>
                  </a:lnTo>
                  <a:lnTo>
                    <a:pt x="48" y="310"/>
                  </a:lnTo>
                  <a:lnTo>
                    <a:pt x="105" y="290"/>
                  </a:lnTo>
                  <a:lnTo>
                    <a:pt x="105" y="290"/>
                  </a:lnTo>
                  <a:lnTo>
                    <a:pt x="93" y="287"/>
                  </a:lnTo>
                  <a:lnTo>
                    <a:pt x="85" y="279"/>
                  </a:lnTo>
                  <a:lnTo>
                    <a:pt x="79" y="267"/>
                  </a:lnTo>
                  <a:lnTo>
                    <a:pt x="79" y="253"/>
                  </a:lnTo>
                  <a:lnTo>
                    <a:pt x="79" y="25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0" name="Freeform 1742"/>
            <p:cNvSpPr>
              <a:spLocks/>
            </p:cNvSpPr>
            <p:nvPr userDrawn="1"/>
          </p:nvSpPr>
          <p:spPr bwMode="auto">
            <a:xfrm>
              <a:off x="3010" y="3110"/>
              <a:ext cx="250" cy="310"/>
            </a:xfrm>
            <a:custGeom>
              <a:avLst/>
              <a:gdLst>
                <a:gd name="T0" fmla="*/ 233 w 250"/>
                <a:gd name="T1" fmla="*/ 279 h 310"/>
                <a:gd name="T2" fmla="*/ 230 w 250"/>
                <a:gd name="T3" fmla="*/ 259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59 h 310"/>
                <a:gd name="T52" fmla="*/ 23 w 250"/>
                <a:gd name="T53" fmla="*/ 174 h 310"/>
                <a:gd name="T54" fmla="*/ 3 w 250"/>
                <a:gd name="T55" fmla="*/ 210 h 310"/>
                <a:gd name="T56" fmla="*/ 0 w 250"/>
                <a:gd name="T57" fmla="*/ 233 h 310"/>
                <a:gd name="T58" fmla="*/ 6 w 250"/>
                <a:gd name="T59" fmla="*/ 259 h 310"/>
                <a:gd name="T60" fmla="*/ 20 w 250"/>
                <a:gd name="T61" fmla="*/ 284 h 310"/>
                <a:gd name="T62" fmla="*/ 32 w 250"/>
                <a:gd name="T63" fmla="*/ 296 h 310"/>
                <a:gd name="T64" fmla="*/ 60 w 250"/>
                <a:gd name="T65" fmla="*/ 310 h 310"/>
                <a:gd name="T66" fmla="*/ 77 w 250"/>
                <a:gd name="T67" fmla="*/ 310 h 310"/>
                <a:gd name="T68" fmla="*/ 120 w 250"/>
                <a:gd name="T69" fmla="*/ 304 h 310"/>
                <a:gd name="T70" fmla="*/ 159 w 250"/>
                <a:gd name="T71" fmla="*/ 279 h 310"/>
                <a:gd name="T72" fmla="*/ 171 w 250"/>
                <a:gd name="T73" fmla="*/ 247 h 310"/>
                <a:gd name="T74" fmla="*/ 139 w 250"/>
                <a:gd name="T75" fmla="*/ 267 h 310"/>
                <a:gd name="T76" fmla="*/ 103 w 250"/>
                <a:gd name="T77" fmla="*/ 273 h 310"/>
                <a:gd name="T78" fmla="*/ 94 w 250"/>
                <a:gd name="T79" fmla="*/ 273 h 310"/>
                <a:gd name="T80" fmla="*/ 74 w 250"/>
                <a:gd name="T81" fmla="*/ 267 h 310"/>
                <a:gd name="T82" fmla="*/ 68 w 250"/>
                <a:gd name="T83" fmla="*/ 259 h 310"/>
                <a:gd name="T84" fmla="*/ 57 w 250"/>
                <a:gd name="T85" fmla="*/ 242 h 310"/>
                <a:gd name="T86" fmla="*/ 54 w 250"/>
                <a:gd name="T87" fmla="*/ 222 h 310"/>
                <a:gd name="T88" fmla="*/ 54 w 250"/>
                <a:gd name="T89" fmla="*/ 210 h 310"/>
                <a:gd name="T90" fmla="*/ 63 w 250"/>
                <a:gd name="T91" fmla="*/ 193 h 310"/>
                <a:gd name="T92" fmla="*/ 68 w 250"/>
                <a:gd name="T93" fmla="*/ 185 h 310"/>
                <a:gd name="T94" fmla="*/ 108 w 250"/>
                <a:gd name="T95" fmla="*/ 162 h 310"/>
                <a:gd name="T96" fmla="*/ 154 w 250"/>
                <a:gd name="T97" fmla="*/ 148 h 310"/>
                <a:gd name="T98" fmla="*/ 176 w 250"/>
                <a:gd name="T99" fmla="*/ 242 h 310"/>
                <a:gd name="T100" fmla="*/ 176 w 250"/>
                <a:gd name="T101" fmla="*/ 262 h 310"/>
                <a:gd name="T102" fmla="*/ 179 w 250"/>
                <a:gd name="T103" fmla="*/ 282 h 310"/>
                <a:gd name="T104" fmla="*/ 182 w 250"/>
                <a:gd name="T105" fmla="*/ 293 h 310"/>
                <a:gd name="T106" fmla="*/ 199 w 250"/>
                <a:gd name="T107" fmla="*/ 310 h 310"/>
                <a:gd name="T108" fmla="*/ 250 w 250"/>
                <a:gd name="T109" fmla="*/ 290 h 310"/>
                <a:gd name="T110" fmla="*/ 233 w 250"/>
                <a:gd name="T111" fmla="*/ 27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0" h="310">
                  <a:moveTo>
                    <a:pt x="233" y="279"/>
                  </a:moveTo>
                  <a:lnTo>
                    <a:pt x="233" y="279"/>
                  </a:lnTo>
                  <a:lnTo>
                    <a:pt x="230" y="273"/>
                  </a:lnTo>
                  <a:lnTo>
                    <a:pt x="230" y="259"/>
                  </a:lnTo>
                  <a:lnTo>
                    <a:pt x="230" y="85"/>
                  </a:lnTo>
                  <a:lnTo>
                    <a:pt x="230" y="85"/>
                  </a:lnTo>
                  <a:lnTo>
                    <a:pt x="228" y="63"/>
                  </a:lnTo>
                  <a:lnTo>
                    <a:pt x="222" y="46"/>
                  </a:lnTo>
                  <a:lnTo>
                    <a:pt x="213" y="29"/>
                  </a:lnTo>
                  <a:lnTo>
                    <a:pt x="199" y="17"/>
                  </a:lnTo>
                  <a:lnTo>
                    <a:pt x="199" y="17"/>
                  </a:lnTo>
                  <a:lnTo>
                    <a:pt x="185" y="12"/>
                  </a:lnTo>
                  <a:lnTo>
                    <a:pt x="168" y="6"/>
                  </a:lnTo>
                  <a:lnTo>
                    <a:pt x="148" y="0"/>
                  </a:lnTo>
                  <a:lnTo>
                    <a:pt x="128" y="0"/>
                  </a:lnTo>
                  <a:lnTo>
                    <a:pt x="128" y="0"/>
                  </a:lnTo>
                  <a:lnTo>
                    <a:pt x="103" y="3"/>
                  </a:lnTo>
                  <a:lnTo>
                    <a:pt x="77" y="9"/>
                  </a:lnTo>
                  <a:lnTo>
                    <a:pt x="51" y="17"/>
                  </a:lnTo>
                  <a:lnTo>
                    <a:pt x="29" y="31"/>
                  </a:lnTo>
                  <a:lnTo>
                    <a:pt x="29" y="111"/>
                  </a:lnTo>
                  <a:lnTo>
                    <a:pt x="29" y="111"/>
                  </a:lnTo>
                  <a:lnTo>
                    <a:pt x="37" y="91"/>
                  </a:lnTo>
                  <a:lnTo>
                    <a:pt x="43" y="74"/>
                  </a:lnTo>
                  <a:lnTo>
                    <a:pt x="54" y="60"/>
                  </a:lnTo>
                  <a:lnTo>
                    <a:pt x="63" y="49"/>
                  </a:lnTo>
                  <a:lnTo>
                    <a:pt x="63" y="49"/>
                  </a:lnTo>
                  <a:lnTo>
                    <a:pt x="74" y="37"/>
                  </a:lnTo>
                  <a:lnTo>
                    <a:pt x="88" y="31"/>
                  </a:lnTo>
                  <a:lnTo>
                    <a:pt x="105" y="26"/>
                  </a:lnTo>
                  <a:lnTo>
                    <a:pt x="122" y="23"/>
                  </a:lnTo>
                  <a:lnTo>
                    <a:pt x="122" y="23"/>
                  </a:lnTo>
                  <a:lnTo>
                    <a:pt x="134" y="26"/>
                  </a:lnTo>
                  <a:lnTo>
                    <a:pt x="145" y="29"/>
                  </a:lnTo>
                  <a:lnTo>
                    <a:pt x="157" y="34"/>
                  </a:lnTo>
                  <a:lnTo>
                    <a:pt x="162" y="40"/>
                  </a:lnTo>
                  <a:lnTo>
                    <a:pt x="162" y="40"/>
                  </a:lnTo>
                  <a:lnTo>
                    <a:pt x="171" y="49"/>
                  </a:lnTo>
                  <a:lnTo>
                    <a:pt x="174" y="60"/>
                  </a:lnTo>
                  <a:lnTo>
                    <a:pt x="176" y="68"/>
                  </a:lnTo>
                  <a:lnTo>
                    <a:pt x="176" y="80"/>
                  </a:lnTo>
                  <a:lnTo>
                    <a:pt x="176" y="80"/>
                  </a:lnTo>
                  <a:lnTo>
                    <a:pt x="176" y="100"/>
                  </a:lnTo>
                  <a:lnTo>
                    <a:pt x="174" y="108"/>
                  </a:lnTo>
                  <a:lnTo>
                    <a:pt x="174" y="108"/>
                  </a:lnTo>
                  <a:lnTo>
                    <a:pt x="165" y="117"/>
                  </a:lnTo>
                  <a:lnTo>
                    <a:pt x="151" y="122"/>
                  </a:lnTo>
                  <a:lnTo>
                    <a:pt x="151" y="122"/>
                  </a:lnTo>
                  <a:lnTo>
                    <a:pt x="97" y="139"/>
                  </a:lnTo>
                  <a:lnTo>
                    <a:pt x="97" y="139"/>
                  </a:lnTo>
                  <a:lnTo>
                    <a:pt x="63" y="151"/>
                  </a:lnTo>
                  <a:lnTo>
                    <a:pt x="43" y="159"/>
                  </a:lnTo>
                  <a:lnTo>
                    <a:pt x="43" y="159"/>
                  </a:lnTo>
                  <a:lnTo>
                    <a:pt x="23" y="174"/>
                  </a:lnTo>
                  <a:lnTo>
                    <a:pt x="12" y="191"/>
                  </a:lnTo>
                  <a:lnTo>
                    <a:pt x="3" y="210"/>
                  </a:lnTo>
                  <a:lnTo>
                    <a:pt x="0" y="233"/>
                  </a:lnTo>
                  <a:lnTo>
                    <a:pt x="0" y="233"/>
                  </a:lnTo>
                  <a:lnTo>
                    <a:pt x="0" y="245"/>
                  </a:lnTo>
                  <a:lnTo>
                    <a:pt x="6" y="259"/>
                  </a:lnTo>
                  <a:lnTo>
                    <a:pt x="12" y="270"/>
                  </a:lnTo>
                  <a:lnTo>
                    <a:pt x="20" y="284"/>
                  </a:lnTo>
                  <a:lnTo>
                    <a:pt x="20" y="284"/>
                  </a:lnTo>
                  <a:lnTo>
                    <a:pt x="32" y="296"/>
                  </a:lnTo>
                  <a:lnTo>
                    <a:pt x="43" y="304"/>
                  </a:lnTo>
                  <a:lnTo>
                    <a:pt x="60" y="310"/>
                  </a:lnTo>
                  <a:lnTo>
                    <a:pt x="77" y="310"/>
                  </a:lnTo>
                  <a:lnTo>
                    <a:pt x="77" y="310"/>
                  </a:lnTo>
                  <a:lnTo>
                    <a:pt x="100" y="310"/>
                  </a:lnTo>
                  <a:lnTo>
                    <a:pt x="120" y="304"/>
                  </a:lnTo>
                  <a:lnTo>
                    <a:pt x="139" y="293"/>
                  </a:lnTo>
                  <a:lnTo>
                    <a:pt x="159" y="279"/>
                  </a:lnTo>
                  <a:lnTo>
                    <a:pt x="171" y="247"/>
                  </a:lnTo>
                  <a:lnTo>
                    <a:pt x="171" y="247"/>
                  </a:lnTo>
                  <a:lnTo>
                    <a:pt x="157" y="259"/>
                  </a:lnTo>
                  <a:lnTo>
                    <a:pt x="139" y="267"/>
                  </a:lnTo>
                  <a:lnTo>
                    <a:pt x="122" y="273"/>
                  </a:lnTo>
                  <a:lnTo>
                    <a:pt x="103" y="273"/>
                  </a:lnTo>
                  <a:lnTo>
                    <a:pt x="103" y="273"/>
                  </a:lnTo>
                  <a:lnTo>
                    <a:pt x="94" y="273"/>
                  </a:lnTo>
                  <a:lnTo>
                    <a:pt x="83" y="270"/>
                  </a:lnTo>
                  <a:lnTo>
                    <a:pt x="74" y="267"/>
                  </a:lnTo>
                  <a:lnTo>
                    <a:pt x="68" y="259"/>
                  </a:lnTo>
                  <a:lnTo>
                    <a:pt x="68" y="259"/>
                  </a:lnTo>
                  <a:lnTo>
                    <a:pt x="63" y="253"/>
                  </a:lnTo>
                  <a:lnTo>
                    <a:pt x="57" y="242"/>
                  </a:lnTo>
                  <a:lnTo>
                    <a:pt x="54" y="233"/>
                  </a:lnTo>
                  <a:lnTo>
                    <a:pt x="54" y="222"/>
                  </a:lnTo>
                  <a:lnTo>
                    <a:pt x="54" y="222"/>
                  </a:lnTo>
                  <a:lnTo>
                    <a:pt x="54" y="210"/>
                  </a:lnTo>
                  <a:lnTo>
                    <a:pt x="57" y="202"/>
                  </a:lnTo>
                  <a:lnTo>
                    <a:pt x="63" y="193"/>
                  </a:lnTo>
                  <a:lnTo>
                    <a:pt x="68" y="185"/>
                  </a:lnTo>
                  <a:lnTo>
                    <a:pt x="68" y="185"/>
                  </a:lnTo>
                  <a:lnTo>
                    <a:pt x="86" y="174"/>
                  </a:lnTo>
                  <a:lnTo>
                    <a:pt x="108" y="162"/>
                  </a:lnTo>
                  <a:lnTo>
                    <a:pt x="108" y="162"/>
                  </a:lnTo>
                  <a:lnTo>
                    <a:pt x="154" y="148"/>
                  </a:lnTo>
                  <a:lnTo>
                    <a:pt x="176" y="137"/>
                  </a:lnTo>
                  <a:lnTo>
                    <a:pt x="176" y="242"/>
                  </a:lnTo>
                  <a:lnTo>
                    <a:pt x="176" y="242"/>
                  </a:lnTo>
                  <a:lnTo>
                    <a:pt x="176" y="262"/>
                  </a:lnTo>
                  <a:lnTo>
                    <a:pt x="176" y="262"/>
                  </a:lnTo>
                  <a:lnTo>
                    <a:pt x="179" y="282"/>
                  </a:lnTo>
                  <a:lnTo>
                    <a:pt x="182" y="293"/>
                  </a:lnTo>
                  <a:lnTo>
                    <a:pt x="182" y="293"/>
                  </a:lnTo>
                  <a:lnTo>
                    <a:pt x="191" y="301"/>
                  </a:lnTo>
                  <a:lnTo>
                    <a:pt x="199" y="310"/>
                  </a:lnTo>
                  <a:lnTo>
                    <a:pt x="250" y="290"/>
                  </a:lnTo>
                  <a:lnTo>
                    <a:pt x="250" y="290"/>
                  </a:lnTo>
                  <a:lnTo>
                    <a:pt x="239" y="284"/>
                  </a:lnTo>
                  <a:lnTo>
                    <a:pt x="233" y="279"/>
                  </a:lnTo>
                  <a:lnTo>
                    <a:pt x="233" y="279"/>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1" name="Freeform 1743"/>
            <p:cNvSpPr>
              <a:spLocks/>
            </p:cNvSpPr>
            <p:nvPr userDrawn="1"/>
          </p:nvSpPr>
          <p:spPr bwMode="auto">
            <a:xfrm>
              <a:off x="2871" y="2866"/>
              <a:ext cx="136" cy="170"/>
            </a:xfrm>
            <a:custGeom>
              <a:avLst/>
              <a:gdLst>
                <a:gd name="T0" fmla="*/ 31 w 136"/>
                <a:gd name="T1" fmla="*/ 11 h 170"/>
                <a:gd name="T2" fmla="*/ 31 w 136"/>
                <a:gd name="T3" fmla="*/ 116 h 170"/>
                <a:gd name="T4" fmla="*/ 31 w 136"/>
                <a:gd name="T5" fmla="*/ 116 h 170"/>
                <a:gd name="T6" fmla="*/ 34 w 136"/>
                <a:gd name="T7" fmla="*/ 131 h 170"/>
                <a:gd name="T8" fmla="*/ 40 w 136"/>
                <a:gd name="T9" fmla="*/ 142 h 170"/>
                <a:gd name="T10" fmla="*/ 46 w 136"/>
                <a:gd name="T11" fmla="*/ 150 h 170"/>
                <a:gd name="T12" fmla="*/ 51 w 136"/>
                <a:gd name="T13" fmla="*/ 153 h 170"/>
                <a:gd name="T14" fmla="*/ 63 w 136"/>
                <a:gd name="T15" fmla="*/ 156 h 170"/>
                <a:gd name="T16" fmla="*/ 74 w 136"/>
                <a:gd name="T17" fmla="*/ 159 h 170"/>
                <a:gd name="T18" fmla="*/ 74 w 136"/>
                <a:gd name="T19" fmla="*/ 159 h 170"/>
                <a:gd name="T20" fmla="*/ 85 w 136"/>
                <a:gd name="T21" fmla="*/ 159 h 170"/>
                <a:gd name="T22" fmla="*/ 94 w 136"/>
                <a:gd name="T23" fmla="*/ 156 h 170"/>
                <a:gd name="T24" fmla="*/ 102 w 136"/>
                <a:gd name="T25" fmla="*/ 150 h 170"/>
                <a:gd name="T26" fmla="*/ 108 w 136"/>
                <a:gd name="T27" fmla="*/ 145 h 170"/>
                <a:gd name="T28" fmla="*/ 111 w 136"/>
                <a:gd name="T29" fmla="*/ 139 h 170"/>
                <a:gd name="T30" fmla="*/ 114 w 136"/>
                <a:gd name="T31" fmla="*/ 131 h 170"/>
                <a:gd name="T32" fmla="*/ 117 w 136"/>
                <a:gd name="T33" fmla="*/ 116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114 h 170"/>
                <a:gd name="T52" fmla="*/ 128 w 136"/>
                <a:gd name="T53" fmla="*/ 114 h 170"/>
                <a:gd name="T54" fmla="*/ 128 w 136"/>
                <a:gd name="T55" fmla="*/ 128 h 170"/>
                <a:gd name="T56" fmla="*/ 125 w 136"/>
                <a:gd name="T57" fmla="*/ 139 h 170"/>
                <a:gd name="T58" fmla="*/ 119 w 136"/>
                <a:gd name="T59" fmla="*/ 150 h 170"/>
                <a:gd name="T60" fmla="*/ 111 w 136"/>
                <a:gd name="T61" fmla="*/ 156 h 170"/>
                <a:gd name="T62" fmla="*/ 102 w 136"/>
                <a:gd name="T63" fmla="*/ 162 h 170"/>
                <a:gd name="T64" fmla="*/ 94 w 136"/>
                <a:gd name="T65" fmla="*/ 167 h 170"/>
                <a:gd name="T66" fmla="*/ 71 w 136"/>
                <a:gd name="T67" fmla="*/ 170 h 170"/>
                <a:gd name="T68" fmla="*/ 71 w 136"/>
                <a:gd name="T69" fmla="*/ 170 h 170"/>
                <a:gd name="T70" fmla="*/ 51 w 136"/>
                <a:gd name="T71" fmla="*/ 167 h 170"/>
                <a:gd name="T72" fmla="*/ 40 w 136"/>
                <a:gd name="T73" fmla="*/ 165 h 170"/>
                <a:gd name="T74" fmla="*/ 31 w 136"/>
                <a:gd name="T75" fmla="*/ 159 h 170"/>
                <a:gd name="T76" fmla="*/ 20 w 136"/>
                <a:gd name="T77" fmla="*/ 150 h 170"/>
                <a:gd name="T78" fmla="*/ 14 w 136"/>
                <a:gd name="T79" fmla="*/ 142 h 170"/>
                <a:gd name="T80" fmla="*/ 9 w 136"/>
                <a:gd name="T81" fmla="*/ 128 h 170"/>
                <a:gd name="T82" fmla="*/ 9 w 136"/>
                <a:gd name="T83" fmla="*/ 114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6" h="170">
                  <a:moveTo>
                    <a:pt x="31" y="11"/>
                  </a:moveTo>
                  <a:lnTo>
                    <a:pt x="31" y="116"/>
                  </a:lnTo>
                  <a:lnTo>
                    <a:pt x="31" y="116"/>
                  </a:lnTo>
                  <a:lnTo>
                    <a:pt x="34" y="131"/>
                  </a:lnTo>
                  <a:lnTo>
                    <a:pt x="40" y="142"/>
                  </a:lnTo>
                  <a:lnTo>
                    <a:pt x="46" y="150"/>
                  </a:lnTo>
                  <a:lnTo>
                    <a:pt x="51" y="153"/>
                  </a:lnTo>
                  <a:lnTo>
                    <a:pt x="63" y="156"/>
                  </a:lnTo>
                  <a:lnTo>
                    <a:pt x="74" y="159"/>
                  </a:lnTo>
                  <a:lnTo>
                    <a:pt x="74" y="159"/>
                  </a:lnTo>
                  <a:lnTo>
                    <a:pt x="85" y="159"/>
                  </a:lnTo>
                  <a:lnTo>
                    <a:pt x="94" y="156"/>
                  </a:lnTo>
                  <a:lnTo>
                    <a:pt x="102" y="150"/>
                  </a:lnTo>
                  <a:lnTo>
                    <a:pt x="108" y="145"/>
                  </a:lnTo>
                  <a:lnTo>
                    <a:pt x="111" y="139"/>
                  </a:lnTo>
                  <a:lnTo>
                    <a:pt x="114" y="131"/>
                  </a:lnTo>
                  <a:lnTo>
                    <a:pt x="117" y="116"/>
                  </a:lnTo>
                  <a:lnTo>
                    <a:pt x="117" y="11"/>
                  </a:lnTo>
                  <a:lnTo>
                    <a:pt x="117" y="11"/>
                  </a:lnTo>
                  <a:lnTo>
                    <a:pt x="114" y="3"/>
                  </a:lnTo>
                  <a:lnTo>
                    <a:pt x="108" y="0"/>
                  </a:lnTo>
                  <a:lnTo>
                    <a:pt x="136" y="0"/>
                  </a:lnTo>
                  <a:lnTo>
                    <a:pt x="136" y="0"/>
                  </a:lnTo>
                  <a:lnTo>
                    <a:pt x="131" y="3"/>
                  </a:lnTo>
                  <a:lnTo>
                    <a:pt x="131" y="11"/>
                  </a:lnTo>
                  <a:lnTo>
                    <a:pt x="128" y="114"/>
                  </a:lnTo>
                  <a:lnTo>
                    <a:pt x="128" y="114"/>
                  </a:lnTo>
                  <a:lnTo>
                    <a:pt x="128" y="128"/>
                  </a:lnTo>
                  <a:lnTo>
                    <a:pt x="125" y="139"/>
                  </a:lnTo>
                  <a:lnTo>
                    <a:pt x="119" y="150"/>
                  </a:lnTo>
                  <a:lnTo>
                    <a:pt x="111" y="156"/>
                  </a:lnTo>
                  <a:lnTo>
                    <a:pt x="102" y="162"/>
                  </a:lnTo>
                  <a:lnTo>
                    <a:pt x="94" y="167"/>
                  </a:lnTo>
                  <a:lnTo>
                    <a:pt x="71" y="170"/>
                  </a:lnTo>
                  <a:lnTo>
                    <a:pt x="71" y="170"/>
                  </a:lnTo>
                  <a:lnTo>
                    <a:pt x="51" y="167"/>
                  </a:lnTo>
                  <a:lnTo>
                    <a:pt x="40" y="165"/>
                  </a:lnTo>
                  <a:lnTo>
                    <a:pt x="31" y="159"/>
                  </a:lnTo>
                  <a:lnTo>
                    <a:pt x="20" y="150"/>
                  </a:lnTo>
                  <a:lnTo>
                    <a:pt x="14" y="142"/>
                  </a:lnTo>
                  <a:lnTo>
                    <a:pt x="9" y="128"/>
                  </a:lnTo>
                  <a:lnTo>
                    <a:pt x="9" y="114"/>
                  </a:lnTo>
                  <a:lnTo>
                    <a:pt x="9" y="11"/>
                  </a:lnTo>
                  <a:lnTo>
                    <a:pt x="9" y="11"/>
                  </a:lnTo>
                  <a:lnTo>
                    <a:pt x="6" y="3"/>
                  </a:lnTo>
                  <a:lnTo>
                    <a:pt x="0" y="0"/>
                  </a:lnTo>
                  <a:lnTo>
                    <a:pt x="40" y="0"/>
                  </a:lnTo>
                  <a:lnTo>
                    <a:pt x="40" y="0"/>
                  </a:lnTo>
                  <a:lnTo>
                    <a:pt x="34" y="3"/>
                  </a:lnTo>
                  <a:lnTo>
                    <a:pt x="31" y="11"/>
                  </a:lnTo>
                  <a:lnTo>
                    <a:pt x="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2" name="Freeform 1744"/>
            <p:cNvSpPr>
              <a:spLocks/>
            </p:cNvSpPr>
            <p:nvPr userDrawn="1"/>
          </p:nvSpPr>
          <p:spPr bwMode="auto">
            <a:xfrm>
              <a:off x="3022" y="2866"/>
              <a:ext cx="153" cy="173"/>
            </a:xfrm>
            <a:custGeom>
              <a:avLst/>
              <a:gdLst>
                <a:gd name="T0" fmla="*/ 133 w 153"/>
                <a:gd name="T1" fmla="*/ 11 h 173"/>
                <a:gd name="T2" fmla="*/ 133 w 153"/>
                <a:gd name="T3" fmla="*/ 11 h 173"/>
                <a:gd name="T4" fmla="*/ 133 w 153"/>
                <a:gd name="T5" fmla="*/ 3 h 173"/>
                <a:gd name="T6" fmla="*/ 127 w 153"/>
                <a:gd name="T7" fmla="*/ 0 h 173"/>
                <a:gd name="T8" fmla="*/ 153 w 153"/>
                <a:gd name="T9" fmla="*/ 0 h 173"/>
                <a:gd name="T10" fmla="*/ 153 w 153"/>
                <a:gd name="T11" fmla="*/ 0 h 173"/>
                <a:gd name="T12" fmla="*/ 147 w 153"/>
                <a:gd name="T13" fmla="*/ 3 h 173"/>
                <a:gd name="T14" fmla="*/ 147 w 153"/>
                <a:gd name="T15" fmla="*/ 11 h 173"/>
                <a:gd name="T16" fmla="*/ 147 w 153"/>
                <a:gd name="T17" fmla="*/ 173 h 173"/>
                <a:gd name="T18" fmla="*/ 147 w 153"/>
                <a:gd name="T19" fmla="*/ 173 h 173"/>
                <a:gd name="T20" fmla="*/ 88 w 153"/>
                <a:gd name="T21" fmla="*/ 99 h 173"/>
                <a:gd name="T22" fmla="*/ 28 w 153"/>
                <a:gd name="T23" fmla="*/ 25 h 173"/>
                <a:gd name="T24" fmla="*/ 28 w 153"/>
                <a:gd name="T25" fmla="*/ 156 h 173"/>
                <a:gd name="T26" fmla="*/ 28 w 153"/>
                <a:gd name="T27" fmla="*/ 156 h 173"/>
                <a:gd name="T28" fmla="*/ 31 w 153"/>
                <a:gd name="T29" fmla="*/ 165 h 173"/>
                <a:gd name="T30" fmla="*/ 34 w 153"/>
                <a:gd name="T31" fmla="*/ 167 h 173"/>
                <a:gd name="T32" fmla="*/ 8 w 153"/>
                <a:gd name="T33" fmla="*/ 167 h 173"/>
                <a:gd name="T34" fmla="*/ 8 w 153"/>
                <a:gd name="T35" fmla="*/ 167 h 173"/>
                <a:gd name="T36" fmla="*/ 14 w 153"/>
                <a:gd name="T37" fmla="*/ 165 h 173"/>
                <a:gd name="T38" fmla="*/ 14 w 153"/>
                <a:gd name="T39" fmla="*/ 156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33 w 153"/>
                <a:gd name="T57" fmla="*/ 119 h 173"/>
                <a:gd name="T58" fmla="*/ 133 w 153"/>
                <a:gd name="T59" fmla="*/ 11 h 173"/>
                <a:gd name="T60" fmla="*/ 133 w 153"/>
                <a:gd name="T61"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3" h="173">
                  <a:moveTo>
                    <a:pt x="133" y="11"/>
                  </a:moveTo>
                  <a:lnTo>
                    <a:pt x="133" y="11"/>
                  </a:lnTo>
                  <a:lnTo>
                    <a:pt x="133" y="3"/>
                  </a:lnTo>
                  <a:lnTo>
                    <a:pt x="127" y="0"/>
                  </a:lnTo>
                  <a:lnTo>
                    <a:pt x="153" y="0"/>
                  </a:lnTo>
                  <a:lnTo>
                    <a:pt x="153" y="0"/>
                  </a:lnTo>
                  <a:lnTo>
                    <a:pt x="147" y="3"/>
                  </a:lnTo>
                  <a:lnTo>
                    <a:pt x="147" y="11"/>
                  </a:lnTo>
                  <a:lnTo>
                    <a:pt x="147" y="173"/>
                  </a:lnTo>
                  <a:lnTo>
                    <a:pt x="147" y="173"/>
                  </a:lnTo>
                  <a:lnTo>
                    <a:pt x="88" y="99"/>
                  </a:lnTo>
                  <a:lnTo>
                    <a:pt x="28" y="25"/>
                  </a:lnTo>
                  <a:lnTo>
                    <a:pt x="28" y="156"/>
                  </a:lnTo>
                  <a:lnTo>
                    <a:pt x="28" y="156"/>
                  </a:lnTo>
                  <a:lnTo>
                    <a:pt x="31" y="165"/>
                  </a:lnTo>
                  <a:lnTo>
                    <a:pt x="34" y="167"/>
                  </a:lnTo>
                  <a:lnTo>
                    <a:pt x="8" y="167"/>
                  </a:lnTo>
                  <a:lnTo>
                    <a:pt x="8" y="167"/>
                  </a:lnTo>
                  <a:lnTo>
                    <a:pt x="14" y="165"/>
                  </a:lnTo>
                  <a:lnTo>
                    <a:pt x="14" y="156"/>
                  </a:lnTo>
                  <a:lnTo>
                    <a:pt x="14" y="20"/>
                  </a:lnTo>
                  <a:lnTo>
                    <a:pt x="14" y="20"/>
                  </a:lnTo>
                  <a:lnTo>
                    <a:pt x="14" y="14"/>
                  </a:lnTo>
                  <a:lnTo>
                    <a:pt x="11" y="8"/>
                  </a:lnTo>
                  <a:lnTo>
                    <a:pt x="11" y="8"/>
                  </a:lnTo>
                  <a:lnTo>
                    <a:pt x="8" y="3"/>
                  </a:lnTo>
                  <a:lnTo>
                    <a:pt x="0" y="0"/>
                  </a:lnTo>
                  <a:lnTo>
                    <a:pt x="37" y="0"/>
                  </a:lnTo>
                  <a:lnTo>
                    <a:pt x="133" y="119"/>
                  </a:lnTo>
                  <a:lnTo>
                    <a:pt x="133" y="11"/>
                  </a:lnTo>
                  <a:lnTo>
                    <a:pt x="133"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3" name="Freeform 1745"/>
            <p:cNvSpPr>
              <a:spLocks/>
            </p:cNvSpPr>
            <p:nvPr userDrawn="1"/>
          </p:nvSpPr>
          <p:spPr bwMode="auto">
            <a:xfrm>
              <a:off x="3201" y="2866"/>
              <a:ext cx="37" cy="167"/>
            </a:xfrm>
            <a:custGeom>
              <a:avLst/>
              <a:gdLst>
                <a:gd name="T0" fmla="*/ 37 w 37"/>
                <a:gd name="T1" fmla="*/ 0 h 167"/>
                <a:gd name="T2" fmla="*/ 37 w 37"/>
                <a:gd name="T3" fmla="*/ 0 h 167"/>
                <a:gd name="T4" fmla="*/ 31 w 37"/>
                <a:gd name="T5" fmla="*/ 3 h 167"/>
                <a:gd name="T6" fmla="*/ 28 w 37"/>
                <a:gd name="T7" fmla="*/ 11 h 167"/>
                <a:gd name="T8" fmla="*/ 28 w 37"/>
                <a:gd name="T9" fmla="*/ 156 h 167"/>
                <a:gd name="T10" fmla="*/ 28 w 37"/>
                <a:gd name="T11" fmla="*/ 156 h 167"/>
                <a:gd name="T12" fmla="*/ 31 w 37"/>
                <a:gd name="T13" fmla="*/ 165 h 167"/>
                <a:gd name="T14" fmla="*/ 37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1" y="3"/>
                  </a:lnTo>
                  <a:lnTo>
                    <a:pt x="28" y="11"/>
                  </a:lnTo>
                  <a:lnTo>
                    <a:pt x="28" y="156"/>
                  </a:lnTo>
                  <a:lnTo>
                    <a:pt x="28" y="156"/>
                  </a:lnTo>
                  <a:lnTo>
                    <a:pt x="31" y="165"/>
                  </a:lnTo>
                  <a:lnTo>
                    <a:pt x="37" y="167"/>
                  </a:lnTo>
                  <a:lnTo>
                    <a:pt x="0" y="167"/>
                  </a:lnTo>
                  <a:lnTo>
                    <a:pt x="0" y="167"/>
                  </a:lnTo>
                  <a:lnTo>
                    <a:pt x="2" y="165"/>
                  </a:lnTo>
                  <a:lnTo>
                    <a:pt x="5" y="156"/>
                  </a:lnTo>
                  <a:lnTo>
                    <a:pt x="5" y="11"/>
                  </a:lnTo>
                  <a:lnTo>
                    <a:pt x="5" y="11"/>
                  </a:lnTo>
                  <a:lnTo>
                    <a:pt x="2" y="3"/>
                  </a:lnTo>
                  <a:lnTo>
                    <a:pt x="0" y="0"/>
                  </a:lnTo>
                  <a:lnTo>
                    <a:pt x="37"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4" name="Freeform 1746"/>
            <p:cNvSpPr>
              <a:spLocks/>
            </p:cNvSpPr>
            <p:nvPr userDrawn="1"/>
          </p:nvSpPr>
          <p:spPr bwMode="auto">
            <a:xfrm>
              <a:off x="3249" y="2866"/>
              <a:ext cx="153" cy="173"/>
            </a:xfrm>
            <a:custGeom>
              <a:avLst/>
              <a:gdLst>
                <a:gd name="T0" fmla="*/ 131 w 153"/>
                <a:gd name="T1" fmla="*/ 11 h 173"/>
                <a:gd name="T2" fmla="*/ 131 w 153"/>
                <a:gd name="T3" fmla="*/ 11 h 173"/>
                <a:gd name="T4" fmla="*/ 131 w 153"/>
                <a:gd name="T5" fmla="*/ 3 h 173"/>
                <a:gd name="T6" fmla="*/ 125 w 153"/>
                <a:gd name="T7" fmla="*/ 0 h 173"/>
                <a:gd name="T8" fmla="*/ 153 w 153"/>
                <a:gd name="T9" fmla="*/ 0 h 173"/>
                <a:gd name="T10" fmla="*/ 153 w 153"/>
                <a:gd name="T11" fmla="*/ 0 h 173"/>
                <a:gd name="T12" fmla="*/ 148 w 153"/>
                <a:gd name="T13" fmla="*/ 6 h 173"/>
                <a:gd name="T14" fmla="*/ 142 w 153"/>
                <a:gd name="T15" fmla="*/ 11 h 173"/>
                <a:gd name="T16" fmla="*/ 142 w 153"/>
                <a:gd name="T17" fmla="*/ 11 h 173"/>
                <a:gd name="T18" fmla="*/ 82 w 153"/>
                <a:gd name="T19" fmla="*/ 173 h 173"/>
                <a:gd name="T20" fmla="*/ 82 w 153"/>
                <a:gd name="T21" fmla="*/ 173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85 w 153"/>
                <a:gd name="T43" fmla="*/ 128 h 173"/>
                <a:gd name="T44" fmla="*/ 85 w 153"/>
                <a:gd name="T45" fmla="*/ 128 h 173"/>
                <a:gd name="T46" fmla="*/ 131 w 153"/>
                <a:gd name="T47" fmla="*/ 11 h 173"/>
                <a:gd name="T48" fmla="*/ 131 w 153"/>
                <a:gd name="T49" fmla="*/ 1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53" h="173">
                  <a:moveTo>
                    <a:pt x="131" y="11"/>
                  </a:moveTo>
                  <a:lnTo>
                    <a:pt x="131" y="11"/>
                  </a:lnTo>
                  <a:lnTo>
                    <a:pt x="131" y="3"/>
                  </a:lnTo>
                  <a:lnTo>
                    <a:pt x="125" y="0"/>
                  </a:lnTo>
                  <a:lnTo>
                    <a:pt x="153" y="0"/>
                  </a:lnTo>
                  <a:lnTo>
                    <a:pt x="153" y="0"/>
                  </a:lnTo>
                  <a:lnTo>
                    <a:pt x="148" y="6"/>
                  </a:lnTo>
                  <a:lnTo>
                    <a:pt x="142" y="11"/>
                  </a:lnTo>
                  <a:lnTo>
                    <a:pt x="142" y="11"/>
                  </a:lnTo>
                  <a:lnTo>
                    <a:pt x="82" y="173"/>
                  </a:lnTo>
                  <a:lnTo>
                    <a:pt x="82" y="173"/>
                  </a:lnTo>
                  <a:lnTo>
                    <a:pt x="14" y="11"/>
                  </a:lnTo>
                  <a:lnTo>
                    <a:pt x="14" y="11"/>
                  </a:lnTo>
                  <a:lnTo>
                    <a:pt x="8" y="6"/>
                  </a:lnTo>
                  <a:lnTo>
                    <a:pt x="0" y="0"/>
                  </a:lnTo>
                  <a:lnTo>
                    <a:pt x="45" y="0"/>
                  </a:lnTo>
                  <a:lnTo>
                    <a:pt x="45" y="0"/>
                  </a:lnTo>
                  <a:lnTo>
                    <a:pt x="43" y="3"/>
                  </a:lnTo>
                  <a:lnTo>
                    <a:pt x="40" y="6"/>
                  </a:lnTo>
                  <a:lnTo>
                    <a:pt x="43" y="14"/>
                  </a:lnTo>
                  <a:lnTo>
                    <a:pt x="43" y="14"/>
                  </a:lnTo>
                  <a:lnTo>
                    <a:pt x="85" y="128"/>
                  </a:lnTo>
                  <a:lnTo>
                    <a:pt x="85" y="128"/>
                  </a:lnTo>
                  <a:lnTo>
                    <a:pt x="131" y="11"/>
                  </a:lnTo>
                  <a:lnTo>
                    <a:pt x="131"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5" name="Freeform 1747"/>
            <p:cNvSpPr>
              <a:spLocks/>
            </p:cNvSpPr>
            <p:nvPr userDrawn="1"/>
          </p:nvSpPr>
          <p:spPr bwMode="auto">
            <a:xfrm>
              <a:off x="3411" y="2866"/>
              <a:ext cx="105" cy="167"/>
            </a:xfrm>
            <a:custGeom>
              <a:avLst/>
              <a:gdLst>
                <a:gd name="T0" fmla="*/ 94 w 105"/>
                <a:gd name="T1" fmla="*/ 23 h 167"/>
                <a:gd name="T2" fmla="*/ 94 w 105"/>
                <a:gd name="T3" fmla="*/ 23 h 167"/>
                <a:gd name="T4" fmla="*/ 85 w 105"/>
                <a:gd name="T5" fmla="*/ 14 h 167"/>
                <a:gd name="T6" fmla="*/ 74 w 105"/>
                <a:gd name="T7" fmla="*/ 11 h 167"/>
                <a:gd name="T8" fmla="*/ 74 w 105"/>
                <a:gd name="T9" fmla="*/ 11 h 167"/>
                <a:gd name="T10" fmla="*/ 31 w 105"/>
                <a:gd name="T11" fmla="*/ 11 h 167"/>
                <a:gd name="T12" fmla="*/ 31 w 105"/>
                <a:gd name="T13" fmla="*/ 68 h 167"/>
                <a:gd name="T14" fmla="*/ 71 w 105"/>
                <a:gd name="T15" fmla="*/ 68 h 167"/>
                <a:gd name="T16" fmla="*/ 71 w 105"/>
                <a:gd name="T17" fmla="*/ 68 h 167"/>
                <a:gd name="T18" fmla="*/ 76 w 105"/>
                <a:gd name="T19" fmla="*/ 65 h 167"/>
                <a:gd name="T20" fmla="*/ 79 w 105"/>
                <a:gd name="T21" fmla="*/ 62 h 167"/>
                <a:gd name="T22" fmla="*/ 79 w 105"/>
                <a:gd name="T23" fmla="*/ 88 h 167"/>
                <a:gd name="T24" fmla="*/ 79 w 105"/>
                <a:gd name="T25" fmla="*/ 88 h 167"/>
                <a:gd name="T26" fmla="*/ 76 w 105"/>
                <a:gd name="T27" fmla="*/ 82 h 167"/>
                <a:gd name="T28" fmla="*/ 71 w 105"/>
                <a:gd name="T29" fmla="*/ 82 h 167"/>
                <a:gd name="T30" fmla="*/ 31 w 105"/>
                <a:gd name="T31" fmla="*/ 82 h 167"/>
                <a:gd name="T32" fmla="*/ 31 w 105"/>
                <a:gd name="T33" fmla="*/ 153 h 167"/>
                <a:gd name="T34" fmla="*/ 31 w 105"/>
                <a:gd name="T35" fmla="*/ 153 h 167"/>
                <a:gd name="T36" fmla="*/ 59 w 105"/>
                <a:gd name="T37" fmla="*/ 156 h 167"/>
                <a:gd name="T38" fmla="*/ 59 w 105"/>
                <a:gd name="T39" fmla="*/ 156 h 167"/>
                <a:gd name="T40" fmla="*/ 76 w 105"/>
                <a:gd name="T41" fmla="*/ 156 h 167"/>
                <a:gd name="T42" fmla="*/ 88 w 105"/>
                <a:gd name="T43" fmla="*/ 153 h 167"/>
                <a:gd name="T44" fmla="*/ 96 w 105"/>
                <a:gd name="T45" fmla="*/ 148 h 167"/>
                <a:gd name="T46" fmla="*/ 105 w 105"/>
                <a:gd name="T47" fmla="*/ 139 h 167"/>
                <a:gd name="T48" fmla="*/ 99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94 w 105"/>
                <a:gd name="T67" fmla="*/ 0 h 167"/>
                <a:gd name="T68" fmla="*/ 94 w 105"/>
                <a:gd name="T69" fmla="*/ 23 h 167"/>
                <a:gd name="T70" fmla="*/ 94 w 105"/>
                <a:gd name="T71" fmla="*/ 23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 h="167">
                  <a:moveTo>
                    <a:pt x="94" y="23"/>
                  </a:moveTo>
                  <a:lnTo>
                    <a:pt x="94" y="23"/>
                  </a:lnTo>
                  <a:lnTo>
                    <a:pt x="85" y="14"/>
                  </a:lnTo>
                  <a:lnTo>
                    <a:pt x="74" y="11"/>
                  </a:lnTo>
                  <a:lnTo>
                    <a:pt x="74" y="11"/>
                  </a:lnTo>
                  <a:lnTo>
                    <a:pt x="31" y="11"/>
                  </a:lnTo>
                  <a:lnTo>
                    <a:pt x="31" y="68"/>
                  </a:lnTo>
                  <a:lnTo>
                    <a:pt x="71" y="68"/>
                  </a:lnTo>
                  <a:lnTo>
                    <a:pt x="71" y="68"/>
                  </a:lnTo>
                  <a:lnTo>
                    <a:pt x="76" y="65"/>
                  </a:lnTo>
                  <a:lnTo>
                    <a:pt x="79" y="62"/>
                  </a:lnTo>
                  <a:lnTo>
                    <a:pt x="79" y="88"/>
                  </a:lnTo>
                  <a:lnTo>
                    <a:pt x="79" y="88"/>
                  </a:lnTo>
                  <a:lnTo>
                    <a:pt x="76" y="82"/>
                  </a:lnTo>
                  <a:lnTo>
                    <a:pt x="71" y="82"/>
                  </a:lnTo>
                  <a:lnTo>
                    <a:pt x="31" y="82"/>
                  </a:lnTo>
                  <a:lnTo>
                    <a:pt x="31" y="153"/>
                  </a:lnTo>
                  <a:lnTo>
                    <a:pt x="31" y="153"/>
                  </a:lnTo>
                  <a:lnTo>
                    <a:pt x="59" y="156"/>
                  </a:lnTo>
                  <a:lnTo>
                    <a:pt x="59" y="156"/>
                  </a:lnTo>
                  <a:lnTo>
                    <a:pt x="76" y="156"/>
                  </a:lnTo>
                  <a:lnTo>
                    <a:pt x="88" y="153"/>
                  </a:lnTo>
                  <a:lnTo>
                    <a:pt x="96" y="148"/>
                  </a:lnTo>
                  <a:lnTo>
                    <a:pt x="105" y="139"/>
                  </a:lnTo>
                  <a:lnTo>
                    <a:pt x="99" y="167"/>
                  </a:lnTo>
                  <a:lnTo>
                    <a:pt x="0" y="167"/>
                  </a:lnTo>
                  <a:lnTo>
                    <a:pt x="0" y="167"/>
                  </a:lnTo>
                  <a:lnTo>
                    <a:pt x="5" y="165"/>
                  </a:lnTo>
                  <a:lnTo>
                    <a:pt x="8" y="156"/>
                  </a:lnTo>
                  <a:lnTo>
                    <a:pt x="8" y="11"/>
                  </a:lnTo>
                  <a:lnTo>
                    <a:pt x="8" y="11"/>
                  </a:lnTo>
                  <a:lnTo>
                    <a:pt x="5" y="3"/>
                  </a:lnTo>
                  <a:lnTo>
                    <a:pt x="0" y="0"/>
                  </a:lnTo>
                  <a:lnTo>
                    <a:pt x="94" y="0"/>
                  </a:lnTo>
                  <a:lnTo>
                    <a:pt x="94" y="23"/>
                  </a:lnTo>
                  <a:lnTo>
                    <a:pt x="94" y="23"/>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6" name="Freeform 1748"/>
            <p:cNvSpPr>
              <a:spLocks noEditPoints="1"/>
            </p:cNvSpPr>
            <p:nvPr userDrawn="1"/>
          </p:nvSpPr>
          <p:spPr bwMode="auto">
            <a:xfrm>
              <a:off x="3527" y="2866"/>
              <a:ext cx="145" cy="167"/>
            </a:xfrm>
            <a:custGeom>
              <a:avLst/>
              <a:gdLst>
                <a:gd name="T0" fmla="*/ 68 w 145"/>
                <a:gd name="T1" fmla="*/ 82 h 167"/>
                <a:gd name="T2" fmla="*/ 85 w 145"/>
                <a:gd name="T3" fmla="*/ 91 h 167"/>
                <a:gd name="T4" fmla="*/ 94 w 145"/>
                <a:gd name="T5" fmla="*/ 102 h 167"/>
                <a:gd name="T6" fmla="*/ 120 w 145"/>
                <a:gd name="T7" fmla="*/ 145 h 167"/>
                <a:gd name="T8" fmla="*/ 131 w 145"/>
                <a:gd name="T9" fmla="*/ 159 h 167"/>
                <a:gd name="T10" fmla="*/ 145 w 145"/>
                <a:gd name="T11" fmla="*/ 167 h 167"/>
                <a:gd name="T12" fmla="*/ 120 w 145"/>
                <a:gd name="T13" fmla="*/ 167 h 167"/>
                <a:gd name="T14" fmla="*/ 108 w 145"/>
                <a:gd name="T15" fmla="*/ 165 h 167"/>
                <a:gd name="T16" fmla="*/ 100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88 w 145"/>
                <a:gd name="T41" fmla="*/ 8 h 167"/>
                <a:gd name="T42" fmla="*/ 103 w 145"/>
                <a:gd name="T43" fmla="*/ 20 h 167"/>
                <a:gd name="T44" fmla="*/ 108 w 145"/>
                <a:gd name="T45" fmla="*/ 40 h 167"/>
                <a:gd name="T46" fmla="*/ 108 w 145"/>
                <a:gd name="T47" fmla="*/ 51 h 167"/>
                <a:gd name="T48" fmla="*/ 100 w 145"/>
                <a:gd name="T49" fmla="*/ 65 h 167"/>
                <a:gd name="T50" fmla="*/ 83 w 145"/>
                <a:gd name="T51" fmla="*/ 79 h 167"/>
                <a:gd name="T52" fmla="*/ 68 w 145"/>
                <a:gd name="T53" fmla="*/ 82 h 167"/>
                <a:gd name="T54" fmla="*/ 32 w 145"/>
                <a:gd name="T55" fmla="*/ 77 h 167"/>
                <a:gd name="T56" fmla="*/ 46 w 145"/>
                <a:gd name="T57" fmla="*/ 77 h 167"/>
                <a:gd name="T58" fmla="*/ 60 w 145"/>
                <a:gd name="T59" fmla="*/ 77 h 167"/>
                <a:gd name="T60" fmla="*/ 77 w 145"/>
                <a:gd name="T61" fmla="*/ 65 h 167"/>
                <a:gd name="T62" fmla="*/ 83 w 145"/>
                <a:gd name="T63" fmla="*/ 51 h 167"/>
                <a:gd name="T64" fmla="*/ 83 w 145"/>
                <a:gd name="T65" fmla="*/ 42 h 167"/>
                <a:gd name="T66" fmla="*/ 77 w 145"/>
                <a:gd name="T67" fmla="*/ 20 h 167"/>
                <a:gd name="T68" fmla="*/ 60 w 145"/>
                <a:gd name="T69" fmla="*/ 11 h 167"/>
                <a:gd name="T70" fmla="*/ 49 w 145"/>
                <a:gd name="T71" fmla="*/ 8 h 167"/>
                <a:gd name="T72" fmla="*/ 32 w 145"/>
                <a:gd name="T73"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5" h="167">
                  <a:moveTo>
                    <a:pt x="68" y="82"/>
                  </a:moveTo>
                  <a:lnTo>
                    <a:pt x="68" y="82"/>
                  </a:lnTo>
                  <a:lnTo>
                    <a:pt x="77" y="85"/>
                  </a:lnTo>
                  <a:lnTo>
                    <a:pt x="85" y="91"/>
                  </a:lnTo>
                  <a:lnTo>
                    <a:pt x="94" y="102"/>
                  </a:lnTo>
                  <a:lnTo>
                    <a:pt x="94" y="102"/>
                  </a:lnTo>
                  <a:lnTo>
                    <a:pt x="108" y="125"/>
                  </a:lnTo>
                  <a:lnTo>
                    <a:pt x="120" y="145"/>
                  </a:lnTo>
                  <a:lnTo>
                    <a:pt x="131" y="159"/>
                  </a:lnTo>
                  <a:lnTo>
                    <a:pt x="131" y="159"/>
                  </a:lnTo>
                  <a:lnTo>
                    <a:pt x="139" y="165"/>
                  </a:lnTo>
                  <a:lnTo>
                    <a:pt x="145" y="167"/>
                  </a:lnTo>
                  <a:lnTo>
                    <a:pt x="120" y="167"/>
                  </a:lnTo>
                  <a:lnTo>
                    <a:pt x="120" y="167"/>
                  </a:lnTo>
                  <a:lnTo>
                    <a:pt x="114" y="167"/>
                  </a:lnTo>
                  <a:lnTo>
                    <a:pt x="108" y="165"/>
                  </a:lnTo>
                  <a:lnTo>
                    <a:pt x="100" y="156"/>
                  </a:lnTo>
                  <a:lnTo>
                    <a:pt x="100" y="156"/>
                  </a:lnTo>
                  <a:lnTo>
                    <a:pt x="71" y="111"/>
                  </a:lnTo>
                  <a:lnTo>
                    <a:pt x="71" y="111"/>
                  </a:lnTo>
                  <a:lnTo>
                    <a:pt x="60" y="96"/>
                  </a:lnTo>
                  <a:lnTo>
                    <a:pt x="54" y="91"/>
                  </a:lnTo>
                  <a:lnTo>
                    <a:pt x="46" y="91"/>
                  </a:lnTo>
                  <a:lnTo>
                    <a:pt x="46" y="91"/>
                  </a:lnTo>
                  <a:lnTo>
                    <a:pt x="32" y="91"/>
                  </a:lnTo>
                  <a:lnTo>
                    <a:pt x="32" y="156"/>
                  </a:lnTo>
                  <a:lnTo>
                    <a:pt x="32" y="156"/>
                  </a:lnTo>
                  <a:lnTo>
                    <a:pt x="34" y="165"/>
                  </a:lnTo>
                  <a:lnTo>
                    <a:pt x="37" y="167"/>
                  </a:lnTo>
                  <a:lnTo>
                    <a:pt x="0" y="167"/>
                  </a:lnTo>
                  <a:lnTo>
                    <a:pt x="0" y="167"/>
                  </a:lnTo>
                  <a:lnTo>
                    <a:pt x="6" y="165"/>
                  </a:lnTo>
                  <a:lnTo>
                    <a:pt x="9" y="156"/>
                  </a:lnTo>
                  <a:lnTo>
                    <a:pt x="9" y="11"/>
                  </a:lnTo>
                  <a:lnTo>
                    <a:pt x="9" y="11"/>
                  </a:lnTo>
                  <a:lnTo>
                    <a:pt x="6" y="3"/>
                  </a:lnTo>
                  <a:lnTo>
                    <a:pt x="0" y="0"/>
                  </a:lnTo>
                  <a:lnTo>
                    <a:pt x="49" y="0"/>
                  </a:lnTo>
                  <a:lnTo>
                    <a:pt x="49" y="0"/>
                  </a:lnTo>
                  <a:lnTo>
                    <a:pt x="66" y="0"/>
                  </a:lnTo>
                  <a:lnTo>
                    <a:pt x="77" y="3"/>
                  </a:lnTo>
                  <a:lnTo>
                    <a:pt x="88" y="8"/>
                  </a:lnTo>
                  <a:lnTo>
                    <a:pt x="97" y="14"/>
                  </a:lnTo>
                  <a:lnTo>
                    <a:pt x="103" y="20"/>
                  </a:lnTo>
                  <a:lnTo>
                    <a:pt x="105" y="28"/>
                  </a:lnTo>
                  <a:lnTo>
                    <a:pt x="108" y="40"/>
                  </a:lnTo>
                  <a:lnTo>
                    <a:pt x="108" y="40"/>
                  </a:lnTo>
                  <a:lnTo>
                    <a:pt x="108" y="51"/>
                  </a:lnTo>
                  <a:lnTo>
                    <a:pt x="105" y="60"/>
                  </a:lnTo>
                  <a:lnTo>
                    <a:pt x="100" y="65"/>
                  </a:lnTo>
                  <a:lnTo>
                    <a:pt x="94" y="71"/>
                  </a:lnTo>
                  <a:lnTo>
                    <a:pt x="83" y="79"/>
                  </a:lnTo>
                  <a:lnTo>
                    <a:pt x="68" y="82"/>
                  </a:lnTo>
                  <a:lnTo>
                    <a:pt x="68" y="82"/>
                  </a:lnTo>
                  <a:close/>
                  <a:moveTo>
                    <a:pt x="32" y="11"/>
                  </a:moveTo>
                  <a:lnTo>
                    <a:pt x="32" y="77"/>
                  </a:lnTo>
                  <a:lnTo>
                    <a:pt x="32" y="77"/>
                  </a:lnTo>
                  <a:lnTo>
                    <a:pt x="46" y="77"/>
                  </a:lnTo>
                  <a:lnTo>
                    <a:pt x="46" y="77"/>
                  </a:lnTo>
                  <a:lnTo>
                    <a:pt x="60" y="77"/>
                  </a:lnTo>
                  <a:lnTo>
                    <a:pt x="71" y="68"/>
                  </a:lnTo>
                  <a:lnTo>
                    <a:pt x="77" y="65"/>
                  </a:lnTo>
                  <a:lnTo>
                    <a:pt x="80" y="57"/>
                  </a:lnTo>
                  <a:lnTo>
                    <a:pt x="83" y="51"/>
                  </a:lnTo>
                  <a:lnTo>
                    <a:pt x="83" y="42"/>
                  </a:lnTo>
                  <a:lnTo>
                    <a:pt x="83" y="42"/>
                  </a:lnTo>
                  <a:lnTo>
                    <a:pt x="83" y="31"/>
                  </a:lnTo>
                  <a:lnTo>
                    <a:pt x="77" y="20"/>
                  </a:lnTo>
                  <a:lnTo>
                    <a:pt x="66" y="11"/>
                  </a:lnTo>
                  <a:lnTo>
                    <a:pt x="60" y="11"/>
                  </a:lnTo>
                  <a:lnTo>
                    <a:pt x="49" y="8"/>
                  </a:lnTo>
                  <a:lnTo>
                    <a:pt x="49" y="8"/>
                  </a:lnTo>
                  <a:lnTo>
                    <a:pt x="32" y="11"/>
                  </a:lnTo>
                  <a:lnTo>
                    <a:pt x="32"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7" name="Freeform 1749"/>
            <p:cNvSpPr>
              <a:spLocks/>
            </p:cNvSpPr>
            <p:nvPr userDrawn="1"/>
          </p:nvSpPr>
          <p:spPr bwMode="auto">
            <a:xfrm>
              <a:off x="3672" y="2863"/>
              <a:ext cx="102" cy="173"/>
            </a:xfrm>
            <a:custGeom>
              <a:avLst/>
              <a:gdLst>
                <a:gd name="T0" fmla="*/ 102 w 102"/>
                <a:gd name="T1" fmla="*/ 122 h 173"/>
                <a:gd name="T2" fmla="*/ 97 w 102"/>
                <a:gd name="T3" fmla="*/ 142 h 173"/>
                <a:gd name="T4" fmla="*/ 85 w 102"/>
                <a:gd name="T5" fmla="*/ 159 h 173"/>
                <a:gd name="T6" fmla="*/ 68 w 102"/>
                <a:gd name="T7" fmla="*/ 170 h 173"/>
                <a:gd name="T8" fmla="*/ 48 w 102"/>
                <a:gd name="T9" fmla="*/ 173 h 173"/>
                <a:gd name="T10" fmla="*/ 34 w 102"/>
                <a:gd name="T11" fmla="*/ 170 h 173"/>
                <a:gd name="T12" fmla="*/ 3 w 102"/>
                <a:gd name="T13" fmla="*/ 159 h 173"/>
                <a:gd name="T14" fmla="*/ 0 w 102"/>
                <a:gd name="T15" fmla="*/ 122 h 173"/>
                <a:gd name="T16" fmla="*/ 14 w 102"/>
                <a:gd name="T17" fmla="*/ 148 h 173"/>
                <a:gd name="T18" fmla="*/ 37 w 102"/>
                <a:gd name="T19" fmla="*/ 162 h 173"/>
                <a:gd name="T20" fmla="*/ 46 w 102"/>
                <a:gd name="T21" fmla="*/ 162 h 173"/>
                <a:gd name="T22" fmla="*/ 63 w 102"/>
                <a:gd name="T23" fmla="*/ 159 h 173"/>
                <a:gd name="T24" fmla="*/ 74 w 102"/>
                <a:gd name="T25" fmla="*/ 151 h 173"/>
                <a:gd name="T26" fmla="*/ 80 w 102"/>
                <a:gd name="T27" fmla="*/ 131 h 173"/>
                <a:gd name="T28" fmla="*/ 80 w 102"/>
                <a:gd name="T29" fmla="*/ 122 h 173"/>
                <a:gd name="T30" fmla="*/ 68 w 102"/>
                <a:gd name="T31" fmla="*/ 105 h 173"/>
                <a:gd name="T32" fmla="*/ 37 w 102"/>
                <a:gd name="T33" fmla="*/ 88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54 w 102"/>
                <a:gd name="T45" fmla="*/ 0 h 173"/>
                <a:gd name="T46" fmla="*/ 71 w 102"/>
                <a:gd name="T47" fmla="*/ 3 h 173"/>
                <a:gd name="T48" fmla="*/ 88 w 102"/>
                <a:gd name="T49" fmla="*/ 9 h 173"/>
                <a:gd name="T50" fmla="*/ 91 w 102"/>
                <a:gd name="T51" fmla="*/ 43 h 173"/>
                <a:gd name="T52" fmla="*/ 77 w 102"/>
                <a:gd name="T53" fmla="*/ 23 h 173"/>
                <a:gd name="T54" fmla="*/ 57 w 102"/>
                <a:gd name="T55" fmla="*/ 11 h 173"/>
                <a:gd name="T56" fmla="*/ 48 w 102"/>
                <a:gd name="T57" fmla="*/ 11 h 173"/>
                <a:gd name="T58" fmla="*/ 29 w 102"/>
                <a:gd name="T59" fmla="*/ 20 h 173"/>
                <a:gd name="T60" fmla="*/ 23 w 102"/>
                <a:gd name="T61" fmla="*/ 37 h 173"/>
                <a:gd name="T62" fmla="*/ 23 w 102"/>
                <a:gd name="T63" fmla="*/ 45 h 173"/>
                <a:gd name="T64" fmla="*/ 40 w 102"/>
                <a:gd name="T65" fmla="*/ 63 h 173"/>
                <a:gd name="T66" fmla="*/ 57 w 102"/>
                <a:gd name="T67" fmla="*/ 68 h 173"/>
                <a:gd name="T68" fmla="*/ 88 w 102"/>
                <a:gd name="T69" fmla="*/ 88 h 173"/>
                <a:gd name="T70" fmla="*/ 100 w 102"/>
                <a:gd name="T71" fmla="*/ 102 h 173"/>
                <a:gd name="T72" fmla="*/ 102 w 102"/>
                <a:gd name="T73" fmla="*/ 12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48" y="173"/>
                  </a:lnTo>
                  <a:lnTo>
                    <a:pt x="34" y="170"/>
                  </a:lnTo>
                  <a:lnTo>
                    <a:pt x="20" y="168"/>
                  </a:lnTo>
                  <a:lnTo>
                    <a:pt x="3" y="159"/>
                  </a:lnTo>
                  <a:lnTo>
                    <a:pt x="0" y="122"/>
                  </a:lnTo>
                  <a:lnTo>
                    <a:pt x="0" y="122"/>
                  </a:lnTo>
                  <a:lnTo>
                    <a:pt x="6" y="136"/>
                  </a:lnTo>
                  <a:lnTo>
                    <a:pt x="14" y="148"/>
                  </a:lnTo>
                  <a:lnTo>
                    <a:pt x="29" y="159"/>
                  </a:lnTo>
                  <a:lnTo>
                    <a:pt x="37" y="162"/>
                  </a:lnTo>
                  <a:lnTo>
                    <a:pt x="46" y="162"/>
                  </a:lnTo>
                  <a:lnTo>
                    <a:pt x="46" y="162"/>
                  </a:lnTo>
                  <a:lnTo>
                    <a:pt x="54" y="162"/>
                  </a:lnTo>
                  <a:lnTo>
                    <a:pt x="63" y="159"/>
                  </a:lnTo>
                  <a:lnTo>
                    <a:pt x="68" y="156"/>
                  </a:lnTo>
                  <a:lnTo>
                    <a:pt x="74" y="151"/>
                  </a:lnTo>
                  <a:lnTo>
                    <a:pt x="80" y="139"/>
                  </a:lnTo>
                  <a:lnTo>
                    <a:pt x="80" y="131"/>
                  </a:lnTo>
                  <a:lnTo>
                    <a:pt x="80" y="131"/>
                  </a:lnTo>
                  <a:lnTo>
                    <a:pt x="80" y="122"/>
                  </a:lnTo>
                  <a:lnTo>
                    <a:pt x="77" y="114"/>
                  </a:lnTo>
                  <a:lnTo>
                    <a:pt x="68" y="105"/>
                  </a:lnTo>
                  <a:lnTo>
                    <a:pt x="54" y="97"/>
                  </a:lnTo>
                  <a:lnTo>
                    <a:pt x="37" y="88"/>
                  </a:lnTo>
                  <a:lnTo>
                    <a:pt x="37" y="88"/>
                  </a:lnTo>
                  <a:lnTo>
                    <a:pt x="23" y="80"/>
                  </a:lnTo>
                  <a:lnTo>
                    <a:pt x="11" y="68"/>
                  </a:lnTo>
                  <a:lnTo>
                    <a:pt x="3" y="57"/>
                  </a:lnTo>
                  <a:lnTo>
                    <a:pt x="3" y="43"/>
                  </a:lnTo>
                  <a:lnTo>
                    <a:pt x="3" y="43"/>
                  </a:lnTo>
                  <a:lnTo>
                    <a:pt x="3" y="34"/>
                  </a:lnTo>
                  <a:lnTo>
                    <a:pt x="6" y="26"/>
                  </a:lnTo>
                  <a:lnTo>
                    <a:pt x="11" y="17"/>
                  </a:lnTo>
                  <a:lnTo>
                    <a:pt x="20" y="11"/>
                  </a:lnTo>
                  <a:lnTo>
                    <a:pt x="34" y="3"/>
                  </a:lnTo>
                  <a:lnTo>
                    <a:pt x="54" y="0"/>
                  </a:lnTo>
                  <a:lnTo>
                    <a:pt x="54" y="0"/>
                  </a:lnTo>
                  <a:lnTo>
                    <a:pt x="71" y="3"/>
                  </a:lnTo>
                  <a:lnTo>
                    <a:pt x="80" y="6"/>
                  </a:lnTo>
                  <a:lnTo>
                    <a:pt x="88" y="9"/>
                  </a:lnTo>
                  <a:lnTo>
                    <a:pt x="91" y="43"/>
                  </a:lnTo>
                  <a:lnTo>
                    <a:pt x="91" y="43"/>
                  </a:lnTo>
                  <a:lnTo>
                    <a:pt x="85" y="31"/>
                  </a:lnTo>
                  <a:lnTo>
                    <a:pt x="77" y="23"/>
                  </a:lnTo>
                  <a:lnTo>
                    <a:pt x="65" y="14"/>
                  </a:lnTo>
                  <a:lnTo>
                    <a:pt x="57" y="11"/>
                  </a:lnTo>
                  <a:lnTo>
                    <a:pt x="48" y="11"/>
                  </a:lnTo>
                  <a:lnTo>
                    <a:pt x="48" y="11"/>
                  </a:lnTo>
                  <a:lnTo>
                    <a:pt x="37" y="11"/>
                  </a:lnTo>
                  <a:lnTo>
                    <a:pt x="29" y="20"/>
                  </a:lnTo>
                  <a:lnTo>
                    <a:pt x="23" y="28"/>
                  </a:lnTo>
                  <a:lnTo>
                    <a:pt x="23" y="37"/>
                  </a:lnTo>
                  <a:lnTo>
                    <a:pt x="23" y="37"/>
                  </a:lnTo>
                  <a:lnTo>
                    <a:pt x="23" y="45"/>
                  </a:lnTo>
                  <a:lnTo>
                    <a:pt x="31" y="54"/>
                  </a:lnTo>
                  <a:lnTo>
                    <a:pt x="40" y="63"/>
                  </a:lnTo>
                  <a:lnTo>
                    <a:pt x="57" y="68"/>
                  </a:lnTo>
                  <a:lnTo>
                    <a:pt x="57" y="68"/>
                  </a:lnTo>
                  <a:lnTo>
                    <a:pt x="74" y="77"/>
                  </a:lnTo>
                  <a:lnTo>
                    <a:pt x="88" y="88"/>
                  </a:lnTo>
                  <a:lnTo>
                    <a:pt x="94" y="94"/>
                  </a:lnTo>
                  <a:lnTo>
                    <a:pt x="100" y="102"/>
                  </a:lnTo>
                  <a:lnTo>
                    <a:pt x="102" y="111"/>
                  </a:lnTo>
                  <a:lnTo>
                    <a:pt x="102" y="122"/>
                  </a:lnTo>
                  <a:lnTo>
                    <a:pt x="102" y="12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8" name="Freeform 1750"/>
            <p:cNvSpPr>
              <a:spLocks/>
            </p:cNvSpPr>
            <p:nvPr userDrawn="1"/>
          </p:nvSpPr>
          <p:spPr bwMode="auto">
            <a:xfrm>
              <a:off x="3791" y="2866"/>
              <a:ext cx="37" cy="167"/>
            </a:xfrm>
            <a:custGeom>
              <a:avLst/>
              <a:gdLst>
                <a:gd name="T0" fmla="*/ 37 w 37"/>
                <a:gd name="T1" fmla="*/ 0 h 167"/>
                <a:gd name="T2" fmla="*/ 37 w 37"/>
                <a:gd name="T3" fmla="*/ 0 h 167"/>
                <a:gd name="T4" fmla="*/ 32 w 37"/>
                <a:gd name="T5" fmla="*/ 3 h 167"/>
                <a:gd name="T6" fmla="*/ 29 w 37"/>
                <a:gd name="T7" fmla="*/ 11 h 167"/>
                <a:gd name="T8" fmla="*/ 29 w 37"/>
                <a:gd name="T9" fmla="*/ 156 h 167"/>
                <a:gd name="T10" fmla="*/ 29 w 37"/>
                <a:gd name="T11" fmla="*/ 156 h 167"/>
                <a:gd name="T12" fmla="*/ 32 w 37"/>
                <a:gd name="T13" fmla="*/ 165 h 167"/>
                <a:gd name="T14" fmla="*/ 37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37 w 37"/>
                <a:gd name="T33" fmla="*/ 0 h 167"/>
                <a:gd name="T34" fmla="*/ 37 w 37"/>
                <a:gd name="T3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7" h="167">
                  <a:moveTo>
                    <a:pt x="37" y="0"/>
                  </a:moveTo>
                  <a:lnTo>
                    <a:pt x="37" y="0"/>
                  </a:lnTo>
                  <a:lnTo>
                    <a:pt x="32" y="3"/>
                  </a:lnTo>
                  <a:lnTo>
                    <a:pt x="29" y="11"/>
                  </a:lnTo>
                  <a:lnTo>
                    <a:pt x="29" y="156"/>
                  </a:lnTo>
                  <a:lnTo>
                    <a:pt x="29" y="156"/>
                  </a:lnTo>
                  <a:lnTo>
                    <a:pt x="32" y="165"/>
                  </a:lnTo>
                  <a:lnTo>
                    <a:pt x="37" y="167"/>
                  </a:lnTo>
                  <a:lnTo>
                    <a:pt x="0" y="167"/>
                  </a:lnTo>
                  <a:lnTo>
                    <a:pt x="0" y="167"/>
                  </a:lnTo>
                  <a:lnTo>
                    <a:pt x="3" y="165"/>
                  </a:lnTo>
                  <a:lnTo>
                    <a:pt x="6" y="156"/>
                  </a:lnTo>
                  <a:lnTo>
                    <a:pt x="6" y="11"/>
                  </a:lnTo>
                  <a:lnTo>
                    <a:pt x="6" y="11"/>
                  </a:lnTo>
                  <a:lnTo>
                    <a:pt x="3" y="3"/>
                  </a:lnTo>
                  <a:lnTo>
                    <a:pt x="0" y="0"/>
                  </a:lnTo>
                  <a:lnTo>
                    <a:pt x="37" y="0"/>
                  </a:lnTo>
                  <a:lnTo>
                    <a:pt x="37"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399" name="Freeform 1751"/>
            <p:cNvSpPr>
              <a:spLocks/>
            </p:cNvSpPr>
            <p:nvPr userDrawn="1"/>
          </p:nvSpPr>
          <p:spPr bwMode="auto">
            <a:xfrm>
              <a:off x="3840" y="2866"/>
              <a:ext cx="130" cy="167"/>
            </a:xfrm>
            <a:custGeom>
              <a:avLst/>
              <a:gdLst>
                <a:gd name="T0" fmla="*/ 79 w 130"/>
                <a:gd name="T1" fmla="*/ 11 h 167"/>
                <a:gd name="T2" fmla="*/ 79 w 130"/>
                <a:gd name="T3" fmla="*/ 156 h 167"/>
                <a:gd name="T4" fmla="*/ 79 w 130"/>
                <a:gd name="T5" fmla="*/ 156 h 167"/>
                <a:gd name="T6" fmla="*/ 79 w 130"/>
                <a:gd name="T7" fmla="*/ 165 h 167"/>
                <a:gd name="T8" fmla="*/ 85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30 w 130"/>
                <a:gd name="T35" fmla="*/ 0 h 167"/>
                <a:gd name="T36" fmla="*/ 130 w 130"/>
                <a:gd name="T37" fmla="*/ 23 h 167"/>
                <a:gd name="T38" fmla="*/ 130 w 130"/>
                <a:gd name="T39" fmla="*/ 23 h 167"/>
                <a:gd name="T40" fmla="*/ 128 w 130"/>
                <a:gd name="T41" fmla="*/ 17 h 167"/>
                <a:gd name="T42" fmla="*/ 119 w 130"/>
                <a:gd name="T43" fmla="*/ 14 h 167"/>
                <a:gd name="T44" fmla="*/ 119 w 130"/>
                <a:gd name="T45" fmla="*/ 14 h 167"/>
                <a:gd name="T46" fmla="*/ 79 w 130"/>
                <a:gd name="T47" fmla="*/ 11 h 167"/>
                <a:gd name="T48" fmla="*/ 79 w 130"/>
                <a:gd name="T49" fmla="*/ 11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0" h="167">
                  <a:moveTo>
                    <a:pt x="79" y="11"/>
                  </a:moveTo>
                  <a:lnTo>
                    <a:pt x="79" y="156"/>
                  </a:lnTo>
                  <a:lnTo>
                    <a:pt x="79" y="156"/>
                  </a:lnTo>
                  <a:lnTo>
                    <a:pt x="79" y="165"/>
                  </a:lnTo>
                  <a:lnTo>
                    <a:pt x="85" y="167"/>
                  </a:lnTo>
                  <a:lnTo>
                    <a:pt x="48" y="167"/>
                  </a:lnTo>
                  <a:lnTo>
                    <a:pt x="48" y="167"/>
                  </a:lnTo>
                  <a:lnTo>
                    <a:pt x="54" y="165"/>
                  </a:lnTo>
                  <a:lnTo>
                    <a:pt x="54" y="156"/>
                  </a:lnTo>
                  <a:lnTo>
                    <a:pt x="54" y="11"/>
                  </a:lnTo>
                  <a:lnTo>
                    <a:pt x="54" y="11"/>
                  </a:lnTo>
                  <a:lnTo>
                    <a:pt x="14" y="14"/>
                  </a:lnTo>
                  <a:lnTo>
                    <a:pt x="14" y="14"/>
                  </a:lnTo>
                  <a:lnTo>
                    <a:pt x="11" y="14"/>
                  </a:lnTo>
                  <a:lnTo>
                    <a:pt x="5" y="17"/>
                  </a:lnTo>
                  <a:lnTo>
                    <a:pt x="0" y="23"/>
                  </a:lnTo>
                  <a:lnTo>
                    <a:pt x="0" y="0"/>
                  </a:lnTo>
                  <a:lnTo>
                    <a:pt x="130" y="0"/>
                  </a:lnTo>
                  <a:lnTo>
                    <a:pt x="130" y="23"/>
                  </a:lnTo>
                  <a:lnTo>
                    <a:pt x="130" y="23"/>
                  </a:lnTo>
                  <a:lnTo>
                    <a:pt x="128" y="17"/>
                  </a:lnTo>
                  <a:lnTo>
                    <a:pt x="119" y="14"/>
                  </a:lnTo>
                  <a:lnTo>
                    <a:pt x="119" y="14"/>
                  </a:lnTo>
                  <a:lnTo>
                    <a:pt x="79" y="11"/>
                  </a:lnTo>
                  <a:lnTo>
                    <a:pt x="79" y="11"/>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400" name="Freeform 1752"/>
            <p:cNvSpPr>
              <a:spLocks/>
            </p:cNvSpPr>
            <p:nvPr userDrawn="1"/>
          </p:nvSpPr>
          <p:spPr bwMode="auto">
            <a:xfrm>
              <a:off x="3976" y="2866"/>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42" h="167">
                  <a:moveTo>
                    <a:pt x="142" y="0"/>
                  </a:moveTo>
                  <a:lnTo>
                    <a:pt x="142" y="0"/>
                  </a:lnTo>
                  <a:lnTo>
                    <a:pt x="131" y="6"/>
                  </a:lnTo>
                  <a:lnTo>
                    <a:pt x="125" y="14"/>
                  </a:lnTo>
                  <a:lnTo>
                    <a:pt x="85" y="88"/>
                  </a:lnTo>
                  <a:lnTo>
                    <a:pt x="85" y="156"/>
                  </a:lnTo>
                  <a:lnTo>
                    <a:pt x="85" y="156"/>
                  </a:lnTo>
                  <a:lnTo>
                    <a:pt x="88" y="165"/>
                  </a:lnTo>
                  <a:lnTo>
                    <a:pt x="97" y="167"/>
                  </a:lnTo>
                  <a:lnTo>
                    <a:pt x="54" y="167"/>
                  </a:lnTo>
                  <a:lnTo>
                    <a:pt x="54" y="167"/>
                  </a:lnTo>
                  <a:lnTo>
                    <a:pt x="60" y="165"/>
                  </a:lnTo>
                  <a:lnTo>
                    <a:pt x="63" y="162"/>
                  </a:lnTo>
                  <a:lnTo>
                    <a:pt x="63" y="156"/>
                  </a:lnTo>
                  <a:lnTo>
                    <a:pt x="63" y="88"/>
                  </a:lnTo>
                  <a:lnTo>
                    <a:pt x="14" y="11"/>
                  </a:lnTo>
                  <a:lnTo>
                    <a:pt x="14" y="11"/>
                  </a:lnTo>
                  <a:lnTo>
                    <a:pt x="9" y="6"/>
                  </a:lnTo>
                  <a:lnTo>
                    <a:pt x="0" y="0"/>
                  </a:lnTo>
                  <a:lnTo>
                    <a:pt x="48" y="0"/>
                  </a:lnTo>
                  <a:lnTo>
                    <a:pt x="48" y="0"/>
                  </a:lnTo>
                  <a:lnTo>
                    <a:pt x="45" y="0"/>
                  </a:lnTo>
                  <a:lnTo>
                    <a:pt x="43" y="3"/>
                  </a:lnTo>
                  <a:lnTo>
                    <a:pt x="43" y="8"/>
                  </a:lnTo>
                  <a:lnTo>
                    <a:pt x="45" y="14"/>
                  </a:lnTo>
                  <a:lnTo>
                    <a:pt x="80" y="77"/>
                  </a:lnTo>
                  <a:lnTo>
                    <a:pt x="114" y="11"/>
                  </a:lnTo>
                  <a:lnTo>
                    <a:pt x="114" y="11"/>
                  </a:lnTo>
                  <a:lnTo>
                    <a:pt x="114" y="6"/>
                  </a:lnTo>
                  <a:lnTo>
                    <a:pt x="114" y="3"/>
                  </a:lnTo>
                  <a:lnTo>
                    <a:pt x="108" y="0"/>
                  </a:lnTo>
                  <a:lnTo>
                    <a:pt x="142" y="0"/>
                  </a:lnTo>
                  <a:lnTo>
                    <a:pt x="142" y="0"/>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401" name="Freeform 1753"/>
            <p:cNvSpPr>
              <a:spLocks noEditPoints="1"/>
            </p:cNvSpPr>
            <p:nvPr userDrawn="1"/>
          </p:nvSpPr>
          <p:spPr bwMode="auto">
            <a:xfrm>
              <a:off x="4192" y="2863"/>
              <a:ext cx="156" cy="173"/>
            </a:xfrm>
            <a:custGeom>
              <a:avLst/>
              <a:gdLst>
                <a:gd name="T0" fmla="*/ 77 w 156"/>
                <a:gd name="T1" fmla="*/ 173 h 173"/>
                <a:gd name="T2" fmla="*/ 48 w 156"/>
                <a:gd name="T3" fmla="*/ 165 h 173"/>
                <a:gd name="T4" fmla="*/ 23 w 156"/>
                <a:gd name="T5" fmla="*/ 148 h 173"/>
                <a:gd name="T6" fmla="*/ 6 w 156"/>
                <a:gd name="T7" fmla="*/ 119 h 173"/>
                <a:gd name="T8" fmla="*/ 0 w 156"/>
                <a:gd name="T9" fmla="*/ 85 h 173"/>
                <a:gd name="T10" fmla="*/ 3 w 156"/>
                <a:gd name="T11" fmla="*/ 68 h 173"/>
                <a:gd name="T12" fmla="*/ 14 w 156"/>
                <a:gd name="T13" fmla="*/ 40 h 173"/>
                <a:gd name="T14" fmla="*/ 34 w 156"/>
                <a:gd name="T15" fmla="*/ 14 h 173"/>
                <a:gd name="T16" fmla="*/ 62 w 156"/>
                <a:gd name="T17" fmla="*/ 3 h 173"/>
                <a:gd name="T18" fmla="*/ 82 w 156"/>
                <a:gd name="T19" fmla="*/ 0 h 173"/>
                <a:gd name="T20" fmla="*/ 108 w 156"/>
                <a:gd name="T21" fmla="*/ 6 h 173"/>
                <a:gd name="T22" fmla="*/ 133 w 156"/>
                <a:gd name="T23" fmla="*/ 23 h 173"/>
                <a:gd name="T24" fmla="*/ 150 w 156"/>
                <a:gd name="T25" fmla="*/ 51 h 173"/>
                <a:gd name="T26" fmla="*/ 156 w 156"/>
                <a:gd name="T27" fmla="*/ 88 h 173"/>
                <a:gd name="T28" fmla="*/ 156 w 156"/>
                <a:gd name="T29" fmla="*/ 108 h 173"/>
                <a:gd name="T30" fmla="*/ 142 w 156"/>
                <a:gd name="T31" fmla="*/ 139 h 173"/>
                <a:gd name="T32" fmla="*/ 119 w 156"/>
                <a:gd name="T33" fmla="*/ 162 h 173"/>
                <a:gd name="T34" fmla="*/ 91 w 156"/>
                <a:gd name="T35" fmla="*/ 173 h 173"/>
                <a:gd name="T36" fmla="*/ 77 w 156"/>
                <a:gd name="T37" fmla="*/ 173 h 173"/>
                <a:gd name="T38" fmla="*/ 25 w 156"/>
                <a:gd name="T39" fmla="*/ 82 h 173"/>
                <a:gd name="T40" fmla="*/ 31 w 156"/>
                <a:gd name="T41" fmla="*/ 119 h 173"/>
                <a:gd name="T42" fmla="*/ 43 w 156"/>
                <a:gd name="T43" fmla="*/ 142 h 173"/>
                <a:gd name="T44" fmla="*/ 60 w 156"/>
                <a:gd name="T45" fmla="*/ 156 h 173"/>
                <a:gd name="T46" fmla="*/ 79 w 156"/>
                <a:gd name="T47" fmla="*/ 162 h 173"/>
                <a:gd name="T48" fmla="*/ 91 w 156"/>
                <a:gd name="T49" fmla="*/ 159 h 173"/>
                <a:gd name="T50" fmla="*/ 111 w 156"/>
                <a:gd name="T51" fmla="*/ 151 h 173"/>
                <a:gd name="T52" fmla="*/ 122 w 156"/>
                <a:gd name="T53" fmla="*/ 131 h 173"/>
                <a:gd name="T54" fmla="*/ 131 w 156"/>
                <a:gd name="T55" fmla="*/ 105 h 173"/>
                <a:gd name="T56" fmla="*/ 131 w 156"/>
                <a:gd name="T57" fmla="*/ 88 h 173"/>
                <a:gd name="T58" fmla="*/ 128 w 156"/>
                <a:gd name="T59" fmla="*/ 57 h 173"/>
                <a:gd name="T60" fmla="*/ 116 w 156"/>
                <a:gd name="T61" fmla="*/ 31 h 173"/>
                <a:gd name="T62" fmla="*/ 102 w 156"/>
                <a:gd name="T63" fmla="*/ 17 h 173"/>
                <a:gd name="T64" fmla="*/ 79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0" y="85"/>
                  </a:lnTo>
                  <a:lnTo>
                    <a:pt x="3" y="68"/>
                  </a:lnTo>
                  <a:lnTo>
                    <a:pt x="6" y="54"/>
                  </a:lnTo>
                  <a:lnTo>
                    <a:pt x="14" y="40"/>
                  </a:lnTo>
                  <a:lnTo>
                    <a:pt x="23" y="26"/>
                  </a:lnTo>
                  <a:lnTo>
                    <a:pt x="34" y="14"/>
                  </a:lnTo>
                  <a:lnTo>
                    <a:pt x="48" y="6"/>
                  </a:lnTo>
                  <a:lnTo>
                    <a:pt x="62" y="3"/>
                  </a:lnTo>
                  <a:lnTo>
                    <a:pt x="82" y="0"/>
                  </a:lnTo>
                  <a:lnTo>
                    <a:pt x="82" y="0"/>
                  </a:lnTo>
                  <a:lnTo>
                    <a:pt x="94" y="3"/>
                  </a:lnTo>
                  <a:lnTo>
                    <a:pt x="108" y="6"/>
                  </a:lnTo>
                  <a:lnTo>
                    <a:pt x="122" y="14"/>
                  </a:lnTo>
                  <a:lnTo>
                    <a:pt x="133" y="23"/>
                  </a:lnTo>
                  <a:lnTo>
                    <a:pt x="142" y="37"/>
                  </a:lnTo>
                  <a:lnTo>
                    <a:pt x="150" y="51"/>
                  </a:lnTo>
                  <a:lnTo>
                    <a:pt x="156" y="68"/>
                  </a:lnTo>
                  <a:lnTo>
                    <a:pt x="156" y="88"/>
                  </a:lnTo>
                  <a:lnTo>
                    <a:pt x="156" y="88"/>
                  </a:lnTo>
                  <a:lnTo>
                    <a:pt x="156" y="108"/>
                  </a:lnTo>
                  <a:lnTo>
                    <a:pt x="150" y="125"/>
                  </a:lnTo>
                  <a:lnTo>
                    <a:pt x="142" y="139"/>
                  </a:lnTo>
                  <a:lnTo>
                    <a:pt x="131" y="153"/>
                  </a:lnTo>
                  <a:lnTo>
                    <a:pt x="119" y="162"/>
                  </a:lnTo>
                  <a:lnTo>
                    <a:pt x="105" y="168"/>
                  </a:lnTo>
                  <a:lnTo>
                    <a:pt x="91" y="173"/>
                  </a:lnTo>
                  <a:lnTo>
                    <a:pt x="77"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79" y="162"/>
                  </a:lnTo>
                  <a:lnTo>
                    <a:pt x="91" y="159"/>
                  </a:lnTo>
                  <a:lnTo>
                    <a:pt x="102" y="156"/>
                  </a:lnTo>
                  <a:lnTo>
                    <a:pt x="111" y="151"/>
                  </a:lnTo>
                  <a:lnTo>
                    <a:pt x="116" y="142"/>
                  </a:lnTo>
                  <a:lnTo>
                    <a:pt x="122" y="131"/>
                  </a:lnTo>
                  <a:lnTo>
                    <a:pt x="128" y="119"/>
                  </a:lnTo>
                  <a:lnTo>
                    <a:pt x="131" y="105"/>
                  </a:lnTo>
                  <a:lnTo>
                    <a:pt x="131" y="88"/>
                  </a:lnTo>
                  <a:lnTo>
                    <a:pt x="131" y="88"/>
                  </a:lnTo>
                  <a:lnTo>
                    <a:pt x="131" y="71"/>
                  </a:lnTo>
                  <a:lnTo>
                    <a:pt x="128" y="57"/>
                  </a:lnTo>
                  <a:lnTo>
                    <a:pt x="122" y="43"/>
                  </a:lnTo>
                  <a:lnTo>
                    <a:pt x="116" y="31"/>
                  </a:lnTo>
                  <a:lnTo>
                    <a:pt x="111" y="23"/>
                  </a:lnTo>
                  <a:lnTo>
                    <a:pt x="102" y="17"/>
                  </a:lnTo>
                  <a:lnTo>
                    <a:pt x="91" y="11"/>
                  </a:lnTo>
                  <a:lnTo>
                    <a:pt x="79" y="11"/>
                  </a:lnTo>
                  <a:lnTo>
                    <a:pt x="79" y="11"/>
                  </a:lnTo>
                  <a:lnTo>
                    <a:pt x="68" y="11"/>
                  </a:lnTo>
                  <a:lnTo>
                    <a:pt x="57" y="14"/>
                  </a:lnTo>
                  <a:lnTo>
                    <a:pt x="48" y="23"/>
                  </a:lnTo>
                  <a:lnTo>
                    <a:pt x="40" y="28"/>
                  </a:lnTo>
                  <a:lnTo>
                    <a:pt x="34" y="40"/>
                  </a:lnTo>
                  <a:lnTo>
                    <a:pt x="31" y="51"/>
                  </a:lnTo>
                  <a:lnTo>
                    <a:pt x="28" y="65"/>
                  </a:lnTo>
                  <a:lnTo>
                    <a:pt x="25" y="82"/>
                  </a:lnTo>
                  <a:lnTo>
                    <a:pt x="25" y="82"/>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sp>
          <p:nvSpPr>
            <p:cNvPr id="29402" name="Freeform 1754"/>
            <p:cNvSpPr>
              <a:spLocks/>
            </p:cNvSpPr>
            <p:nvPr userDrawn="1"/>
          </p:nvSpPr>
          <p:spPr bwMode="auto">
            <a:xfrm>
              <a:off x="4365" y="2866"/>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0" h="167">
                  <a:moveTo>
                    <a:pt x="37" y="167"/>
                  </a:moveTo>
                  <a:lnTo>
                    <a:pt x="0" y="167"/>
                  </a:lnTo>
                  <a:lnTo>
                    <a:pt x="0" y="167"/>
                  </a:lnTo>
                  <a:lnTo>
                    <a:pt x="6" y="165"/>
                  </a:lnTo>
                  <a:lnTo>
                    <a:pt x="6" y="156"/>
                  </a:lnTo>
                  <a:lnTo>
                    <a:pt x="6" y="11"/>
                  </a:lnTo>
                  <a:lnTo>
                    <a:pt x="6" y="11"/>
                  </a:lnTo>
                  <a:lnTo>
                    <a:pt x="6" y="3"/>
                  </a:lnTo>
                  <a:lnTo>
                    <a:pt x="0" y="0"/>
                  </a:lnTo>
                  <a:lnTo>
                    <a:pt x="100" y="0"/>
                  </a:lnTo>
                  <a:lnTo>
                    <a:pt x="100" y="23"/>
                  </a:lnTo>
                  <a:lnTo>
                    <a:pt x="100" y="23"/>
                  </a:lnTo>
                  <a:lnTo>
                    <a:pt x="91" y="14"/>
                  </a:lnTo>
                  <a:lnTo>
                    <a:pt x="77" y="11"/>
                  </a:lnTo>
                  <a:lnTo>
                    <a:pt x="77" y="11"/>
                  </a:lnTo>
                  <a:lnTo>
                    <a:pt x="31" y="11"/>
                  </a:lnTo>
                  <a:lnTo>
                    <a:pt x="31" y="68"/>
                  </a:lnTo>
                  <a:lnTo>
                    <a:pt x="71" y="68"/>
                  </a:lnTo>
                  <a:lnTo>
                    <a:pt x="71" y="68"/>
                  </a:lnTo>
                  <a:lnTo>
                    <a:pt x="77" y="65"/>
                  </a:lnTo>
                  <a:lnTo>
                    <a:pt x="80" y="62"/>
                  </a:lnTo>
                  <a:lnTo>
                    <a:pt x="80" y="88"/>
                  </a:lnTo>
                  <a:lnTo>
                    <a:pt x="80" y="88"/>
                  </a:lnTo>
                  <a:lnTo>
                    <a:pt x="77" y="82"/>
                  </a:lnTo>
                  <a:lnTo>
                    <a:pt x="71" y="82"/>
                  </a:lnTo>
                  <a:lnTo>
                    <a:pt x="31" y="82"/>
                  </a:lnTo>
                  <a:lnTo>
                    <a:pt x="31" y="156"/>
                  </a:lnTo>
                  <a:lnTo>
                    <a:pt x="31" y="156"/>
                  </a:lnTo>
                  <a:lnTo>
                    <a:pt x="31" y="165"/>
                  </a:lnTo>
                  <a:lnTo>
                    <a:pt x="37" y="167"/>
                  </a:lnTo>
                  <a:lnTo>
                    <a:pt x="37" y="167"/>
                  </a:lnTo>
                  <a:close/>
                </a:path>
              </a:pathLst>
            </a:custGeom>
            <a:solidFill>
              <a:srgbClr val="F8F8F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sz="1350"/>
            </a:p>
          </p:txBody>
        </p:sp>
      </p:grpSp>
    </p:spTree>
    <p:extLst>
      <p:ext uri="{BB962C8B-B14F-4D97-AF65-F5344CB8AC3E}">
        <p14:creationId xmlns:p14="http://schemas.microsoft.com/office/powerpoint/2010/main" val="14668661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269082" y="1275160"/>
            <a:ext cx="3102769" cy="33766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486150" y="1275160"/>
            <a:ext cx="3102769" cy="337661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E425AB52-9FF9-4C9D-8488-0911B3455A46}" type="slidenum">
              <a:rPr lang="en-GB"/>
              <a:pPr/>
              <a:t>‹#›</a:t>
            </a:fld>
            <a:endParaRPr lang="en-GB"/>
          </a:p>
        </p:txBody>
      </p:sp>
    </p:spTree>
    <p:extLst>
      <p:ext uri="{BB962C8B-B14F-4D97-AF65-F5344CB8AC3E}">
        <p14:creationId xmlns:p14="http://schemas.microsoft.com/office/powerpoint/2010/main" val="16719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5" name="Group 1730"/>
          <p:cNvGrpSpPr>
            <a:grpSpLocks/>
          </p:cNvGrpSpPr>
          <p:nvPr userDrawn="1"/>
        </p:nvGrpSpPr>
        <p:grpSpPr bwMode="auto">
          <a:xfrm>
            <a:off x="4538663" y="276225"/>
            <a:ext cx="2022872" cy="439341"/>
            <a:chOff x="1610" y="2863"/>
            <a:chExt cx="3221" cy="699"/>
          </a:xfrm>
        </p:grpSpPr>
        <p:sp>
          <p:nvSpPr>
            <p:cNvPr id="6"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7"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8"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9"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0"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1"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2"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3"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4"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5"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6"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7"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8"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9"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0"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1"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2"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3"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4"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5"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6"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7"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8"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9"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grpSp>
      <p:sp>
        <p:nvSpPr>
          <p:cNvPr id="30" name="Rectangle 7"/>
          <p:cNvSpPr txBox="1">
            <a:spLocks noChangeArrowheads="1"/>
          </p:cNvSpPr>
          <p:nvPr userDrawn="1"/>
        </p:nvSpPr>
        <p:spPr bwMode="auto">
          <a:xfrm>
            <a:off x="269082" y="4434957"/>
            <a:ext cx="1668293" cy="567259"/>
          </a:xfrm>
          <a:prstGeom prst="rect">
            <a:avLst/>
          </a:prstGeom>
          <a:noFill/>
          <a:ln>
            <a:noFill/>
          </a:ln>
          <a:extLst/>
        </p:spPr>
        <p:txBody>
          <a:bodyPr lIns="0" tIns="0" rIns="0" bIns="0" anchor="b"/>
          <a:lstStyle>
            <a:defPPr>
              <a:defRPr lang="en-GB"/>
            </a:defPPr>
            <a:lvl1pPr algn="l" rtl="0" eaLnBrk="0" fontAlgn="base" hangingPunct="0">
              <a:spcBef>
                <a:spcPct val="0"/>
              </a:spcBef>
              <a:spcAft>
                <a:spcPct val="0"/>
              </a:spcAft>
              <a:defRPr sz="3600" kern="1200" dirty="0" smtClean="0">
                <a:solidFill>
                  <a:srgbClr val="F8F8F8"/>
                </a:solidFill>
                <a:latin typeface="Lucida Sans" pitchFamily="34" charset="0"/>
                <a:ea typeface="ＭＳ Ｐゴシック" pitchFamily="34" charset="-128"/>
                <a:cs typeface="+mn-cs"/>
              </a:defRPr>
            </a:lvl1pPr>
            <a:lvl2pPr marL="4572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2pPr>
            <a:lvl3pPr marL="9144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3pPr>
            <a:lvl4pPr marL="13716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4pPr>
            <a:lvl5pPr marL="1828800" algn="ctr" rtl="0" eaLnBrk="0" fontAlgn="base" hangingPunct="0">
              <a:spcBef>
                <a:spcPct val="0"/>
              </a:spcBef>
              <a:spcAft>
                <a:spcPct val="0"/>
              </a:spcAft>
              <a:defRPr sz="1200" kern="1200">
                <a:solidFill>
                  <a:schemeClr val="tx1"/>
                </a:solidFill>
                <a:latin typeface="Lucida Sans" pitchFamily="34" charset="0"/>
                <a:ea typeface="ＭＳ Ｐゴシック" pitchFamily="34" charset="-128"/>
                <a:cs typeface="+mn-cs"/>
              </a:defRPr>
            </a:lvl5pPr>
            <a:lvl6pPr marL="2286000" algn="l" defTabSz="914400" rtl="0" eaLnBrk="1" latinLnBrk="0" hangingPunct="1">
              <a:defRPr sz="1200" kern="1200">
                <a:solidFill>
                  <a:schemeClr val="tx1"/>
                </a:solidFill>
                <a:latin typeface="Lucida Sans" pitchFamily="34" charset="0"/>
                <a:ea typeface="ＭＳ Ｐゴシック" pitchFamily="34" charset="-128"/>
                <a:cs typeface="+mn-cs"/>
              </a:defRPr>
            </a:lvl6pPr>
            <a:lvl7pPr marL="2743200" algn="l" defTabSz="914400" rtl="0" eaLnBrk="1" latinLnBrk="0" hangingPunct="1">
              <a:defRPr sz="1200" kern="1200">
                <a:solidFill>
                  <a:schemeClr val="tx1"/>
                </a:solidFill>
                <a:latin typeface="Lucida Sans" pitchFamily="34" charset="0"/>
                <a:ea typeface="ＭＳ Ｐゴシック" pitchFamily="34" charset="-128"/>
                <a:cs typeface="+mn-cs"/>
              </a:defRPr>
            </a:lvl7pPr>
            <a:lvl8pPr marL="3200400" algn="l" defTabSz="914400" rtl="0" eaLnBrk="1" latinLnBrk="0" hangingPunct="1">
              <a:defRPr sz="1200" kern="1200">
                <a:solidFill>
                  <a:schemeClr val="tx1"/>
                </a:solidFill>
                <a:latin typeface="Lucida Sans" pitchFamily="34" charset="0"/>
                <a:ea typeface="ＭＳ Ｐゴシック" pitchFamily="34" charset="-128"/>
                <a:cs typeface="+mn-cs"/>
              </a:defRPr>
            </a:lvl8pPr>
            <a:lvl9pPr marL="3657600" algn="l" defTabSz="914400" rtl="0" eaLnBrk="1" latinLnBrk="0" hangingPunct="1">
              <a:defRPr sz="1200" kern="1200">
                <a:solidFill>
                  <a:schemeClr val="tx1"/>
                </a:solidFill>
                <a:latin typeface="Lucida Sans" pitchFamily="34" charset="0"/>
                <a:ea typeface="ＭＳ Ｐゴシック" pitchFamily="34" charset="-128"/>
                <a:cs typeface="+mn-cs"/>
              </a:defRPr>
            </a:lvl9pPr>
          </a:lstStyle>
          <a:p>
            <a:pPr>
              <a:defRPr/>
            </a:pPr>
            <a:r>
              <a:rPr lang="en-US" sz="1151">
                <a:latin typeface="Segoe UI" panose="020B0502040204020203" pitchFamily="34" charset="0"/>
                <a:ea typeface="Segoe UI" panose="020B0502040204020203" pitchFamily="34" charset="0"/>
                <a:cs typeface="Segoe UI" panose="020B0502040204020203" pitchFamily="34" charset="0"/>
              </a:rPr>
              <a:t>Institute for </a:t>
            </a:r>
            <a:br>
              <a:rPr lang="en-US" sz="1151">
                <a:latin typeface="Segoe UI" panose="020B0502040204020203" pitchFamily="34" charset="0"/>
                <a:ea typeface="Segoe UI" panose="020B0502040204020203" pitchFamily="34" charset="0"/>
                <a:cs typeface="Segoe UI" panose="020B0502040204020203" pitchFamily="34" charset="0"/>
              </a:rPr>
            </a:br>
            <a:r>
              <a:rPr lang="en-US" sz="1151">
                <a:latin typeface="Segoe UI" panose="020B0502040204020203" pitchFamily="34" charset="0"/>
                <a:ea typeface="Segoe UI" panose="020B0502040204020203" pitchFamily="34" charset="0"/>
                <a:cs typeface="Segoe UI" panose="020B0502040204020203" pitchFamily="34" charset="0"/>
              </a:rPr>
              <a:t>Learning Innovation</a:t>
            </a:r>
            <a:br>
              <a:rPr lang="en-US" sz="1151">
                <a:latin typeface="Segoe UI" panose="020B0502040204020203" pitchFamily="34" charset="0"/>
                <a:ea typeface="Segoe UI" panose="020B0502040204020203" pitchFamily="34" charset="0"/>
                <a:cs typeface="Segoe UI" panose="020B0502040204020203" pitchFamily="34" charset="0"/>
              </a:rPr>
            </a:br>
            <a:r>
              <a:rPr lang="en-US" sz="1151">
                <a:latin typeface="Segoe UI" panose="020B0502040204020203" pitchFamily="34" charset="0"/>
                <a:ea typeface="Segoe UI" panose="020B0502040204020203" pitchFamily="34" charset="0"/>
                <a:cs typeface="Segoe UI" panose="020B0502040204020203" pitchFamily="34" charset="0"/>
              </a:rPr>
              <a:t>and Development</a:t>
            </a:r>
            <a:endParaRPr lang="en-US" sz="900">
              <a:latin typeface="Segoe UI" panose="020B0502040204020203" pitchFamily="34" charset="0"/>
              <a:ea typeface="Segoe UI" panose="020B0502040204020203" pitchFamily="34" charset="0"/>
              <a:cs typeface="Segoe UI" panose="020B0502040204020203" pitchFamily="34" charset="0"/>
            </a:endParaRPr>
          </a:p>
        </p:txBody>
      </p:sp>
      <p:sp>
        <p:nvSpPr>
          <p:cNvPr id="5124" name="Rectangle 4"/>
          <p:cNvSpPr>
            <a:spLocks noGrp="1" noChangeArrowheads="1"/>
          </p:cNvSpPr>
          <p:nvPr>
            <p:ph type="ctrTitle"/>
          </p:nvPr>
        </p:nvSpPr>
        <p:spPr>
          <a:xfrm>
            <a:off x="269081" y="1194597"/>
            <a:ext cx="6319838" cy="1404938"/>
          </a:xfrm>
        </p:spPr>
        <p:txBody>
          <a:bodyPr anchor="t"/>
          <a:lstStyle>
            <a:lvl1pPr>
              <a:lnSpc>
                <a:spcPct val="90000"/>
              </a:lnSpc>
              <a:defRPr sz="3600" b="0">
                <a:solidFill>
                  <a:srgbClr val="F8F8F8"/>
                </a:solidFill>
              </a:defRPr>
            </a:lvl1pPr>
          </a:lstStyle>
          <a:p>
            <a:pPr lvl="0"/>
            <a:r>
              <a:rPr lang="en-GB" noProof="0"/>
              <a:t>Click to edit Master title style</a:t>
            </a:r>
            <a:endParaRPr lang="en-GB" noProof="0" dirty="0"/>
          </a:p>
        </p:txBody>
      </p:sp>
      <p:sp>
        <p:nvSpPr>
          <p:cNvPr id="5125" name="Rectangle 5"/>
          <p:cNvSpPr>
            <a:spLocks noGrp="1" noChangeArrowheads="1"/>
          </p:cNvSpPr>
          <p:nvPr>
            <p:ph type="subTitle" idx="1"/>
          </p:nvPr>
        </p:nvSpPr>
        <p:spPr>
          <a:xfrm>
            <a:off x="269081" y="2760771"/>
            <a:ext cx="6319838" cy="999111"/>
          </a:xfrm>
        </p:spPr>
        <p:txBody>
          <a:bodyPr/>
          <a:lstStyle>
            <a:lvl1pPr marL="0" indent="0">
              <a:lnSpc>
                <a:spcPct val="90000"/>
              </a:lnSpc>
              <a:spcBef>
                <a:spcPct val="0"/>
              </a:spcBef>
              <a:spcAft>
                <a:spcPct val="45000"/>
              </a:spcAft>
              <a:buFont typeface="Wingdings" pitchFamily="2" charset="2"/>
              <a:buNone/>
              <a:defRPr sz="2100">
                <a:solidFill>
                  <a:srgbClr val="CCE5E9"/>
                </a:solidFill>
              </a:defRPr>
            </a:lvl1pPr>
          </a:lstStyle>
          <a:p>
            <a:pPr lvl="0"/>
            <a:r>
              <a:rPr lang="en-GB" noProof="0"/>
              <a:t>Click to edit Master subtitle style</a:t>
            </a:r>
            <a:endParaRPr lang="en-GB" noProof="0" dirty="0"/>
          </a:p>
        </p:txBody>
      </p:sp>
      <p:sp>
        <p:nvSpPr>
          <p:cNvPr id="3" name="Text Placeholder 2"/>
          <p:cNvSpPr>
            <a:spLocks noGrp="1"/>
          </p:cNvSpPr>
          <p:nvPr>
            <p:ph type="body" sz="quarter" idx="10"/>
          </p:nvPr>
        </p:nvSpPr>
        <p:spPr>
          <a:xfrm>
            <a:off x="269649" y="3832294"/>
            <a:ext cx="2997994" cy="602663"/>
          </a:xfrm>
        </p:spPr>
        <p:txBody>
          <a:bodyPr/>
          <a:lstStyle>
            <a:lvl1pPr marL="0" indent="0">
              <a:spcBef>
                <a:spcPts val="0"/>
              </a:spcBef>
              <a:buNone/>
              <a:defRPr sz="1500" baseline="0">
                <a:solidFill>
                  <a:srgbClr val="F8F8F8"/>
                </a:solidFill>
              </a:defRPr>
            </a:lvl1pPr>
          </a:lstStyle>
          <a:p>
            <a:pPr lvl="0"/>
            <a:r>
              <a:rPr lang="en-GB"/>
              <a:t>Click to edit Master text styles</a:t>
            </a:r>
          </a:p>
        </p:txBody>
      </p:sp>
    </p:spTree>
    <p:extLst>
      <p:ext uri="{BB962C8B-B14F-4D97-AF65-F5344CB8AC3E}">
        <p14:creationId xmlns:p14="http://schemas.microsoft.com/office/powerpoint/2010/main" val="855846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_Slide">
    <p:bg>
      <p:bgPr>
        <a:gradFill rotWithShape="0">
          <a:gsLst>
            <a:gs pos="0">
              <a:schemeClr val="tx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3" name="Group 1730"/>
          <p:cNvGrpSpPr>
            <a:grpSpLocks/>
          </p:cNvGrpSpPr>
          <p:nvPr userDrawn="1"/>
        </p:nvGrpSpPr>
        <p:grpSpPr bwMode="auto">
          <a:xfrm>
            <a:off x="4538663" y="276225"/>
            <a:ext cx="2022872" cy="439341"/>
            <a:chOff x="1610" y="2863"/>
            <a:chExt cx="3221" cy="699"/>
          </a:xfrm>
        </p:grpSpPr>
        <p:sp>
          <p:nvSpPr>
            <p:cNvPr id="4" name="Freeform 1731"/>
            <p:cNvSpPr>
              <a:spLocks/>
            </p:cNvSpPr>
            <p:nvPr userDrawn="1"/>
          </p:nvSpPr>
          <p:spPr bwMode="auto">
            <a:xfrm>
              <a:off x="1610" y="2971"/>
              <a:ext cx="264" cy="449"/>
            </a:xfrm>
            <a:custGeom>
              <a:avLst/>
              <a:gdLst>
                <a:gd name="T0" fmla="*/ 142 w 264"/>
                <a:gd name="T1" fmla="*/ 179 h 449"/>
                <a:gd name="T2" fmla="*/ 210 w 264"/>
                <a:gd name="T3" fmla="*/ 216 h 449"/>
                <a:gd name="T4" fmla="*/ 247 w 264"/>
                <a:gd name="T5" fmla="*/ 253 h 449"/>
                <a:gd name="T6" fmla="*/ 256 w 264"/>
                <a:gd name="T7" fmla="*/ 267 h 449"/>
                <a:gd name="T8" fmla="*/ 264 w 264"/>
                <a:gd name="T9" fmla="*/ 298 h 449"/>
                <a:gd name="T10" fmla="*/ 264 w 264"/>
                <a:gd name="T11" fmla="*/ 318 h 449"/>
                <a:gd name="T12" fmla="*/ 253 w 264"/>
                <a:gd name="T13" fmla="*/ 369 h 449"/>
                <a:gd name="T14" fmla="*/ 222 w 264"/>
                <a:gd name="T15" fmla="*/ 412 h 449"/>
                <a:gd name="T16" fmla="*/ 199 w 264"/>
                <a:gd name="T17" fmla="*/ 429 h 449"/>
                <a:gd name="T18" fmla="*/ 148 w 264"/>
                <a:gd name="T19" fmla="*/ 446 h 449"/>
                <a:gd name="T20" fmla="*/ 122 w 264"/>
                <a:gd name="T21" fmla="*/ 449 h 449"/>
                <a:gd name="T22" fmla="*/ 60 w 264"/>
                <a:gd name="T23" fmla="*/ 440 h 449"/>
                <a:gd name="T24" fmla="*/ 34 w 264"/>
                <a:gd name="T25" fmla="*/ 429 h 449"/>
                <a:gd name="T26" fmla="*/ 0 w 264"/>
                <a:gd name="T27" fmla="*/ 318 h 449"/>
                <a:gd name="T28" fmla="*/ 9 w 264"/>
                <a:gd name="T29" fmla="*/ 338 h 449"/>
                <a:gd name="T30" fmla="*/ 28 w 264"/>
                <a:gd name="T31" fmla="*/ 375 h 449"/>
                <a:gd name="T32" fmla="*/ 43 w 264"/>
                <a:gd name="T33" fmla="*/ 392 h 449"/>
                <a:gd name="T34" fmla="*/ 74 w 264"/>
                <a:gd name="T35" fmla="*/ 415 h 449"/>
                <a:gd name="T36" fmla="*/ 116 w 264"/>
                <a:gd name="T37" fmla="*/ 423 h 449"/>
                <a:gd name="T38" fmla="*/ 139 w 264"/>
                <a:gd name="T39" fmla="*/ 421 h 449"/>
                <a:gd name="T40" fmla="*/ 173 w 264"/>
                <a:gd name="T41" fmla="*/ 406 h 449"/>
                <a:gd name="T42" fmla="*/ 185 w 264"/>
                <a:gd name="T43" fmla="*/ 395 h 449"/>
                <a:gd name="T44" fmla="*/ 199 w 264"/>
                <a:gd name="T45" fmla="*/ 367 h 449"/>
                <a:gd name="T46" fmla="*/ 205 w 264"/>
                <a:gd name="T47" fmla="*/ 335 h 449"/>
                <a:gd name="T48" fmla="*/ 205 w 264"/>
                <a:gd name="T49" fmla="*/ 318 h 449"/>
                <a:gd name="T50" fmla="*/ 193 w 264"/>
                <a:gd name="T51" fmla="*/ 290 h 449"/>
                <a:gd name="T52" fmla="*/ 185 w 264"/>
                <a:gd name="T53" fmla="*/ 278 h 449"/>
                <a:gd name="T54" fmla="*/ 97 w 264"/>
                <a:gd name="T55" fmla="*/ 230 h 449"/>
                <a:gd name="T56" fmla="*/ 74 w 264"/>
                <a:gd name="T57" fmla="*/ 219 h 449"/>
                <a:gd name="T58" fmla="*/ 37 w 264"/>
                <a:gd name="T59" fmla="*/ 193 h 449"/>
                <a:gd name="T60" fmla="*/ 26 w 264"/>
                <a:gd name="T61" fmla="*/ 179 h 449"/>
                <a:gd name="T62" fmla="*/ 9 w 264"/>
                <a:gd name="T63" fmla="*/ 148 h 449"/>
                <a:gd name="T64" fmla="*/ 3 w 264"/>
                <a:gd name="T65" fmla="*/ 114 h 449"/>
                <a:gd name="T66" fmla="*/ 6 w 264"/>
                <a:gd name="T67" fmla="*/ 88 h 449"/>
                <a:gd name="T68" fmla="*/ 26 w 264"/>
                <a:gd name="T69" fmla="*/ 45 h 449"/>
                <a:gd name="T70" fmla="*/ 43 w 264"/>
                <a:gd name="T71" fmla="*/ 28 h 449"/>
                <a:gd name="T72" fmla="*/ 85 w 264"/>
                <a:gd name="T73" fmla="*/ 6 h 449"/>
                <a:gd name="T74" fmla="*/ 136 w 264"/>
                <a:gd name="T75" fmla="*/ 0 h 449"/>
                <a:gd name="T76" fmla="*/ 162 w 264"/>
                <a:gd name="T77" fmla="*/ 0 h 449"/>
                <a:gd name="T78" fmla="*/ 207 w 264"/>
                <a:gd name="T79" fmla="*/ 14 h 449"/>
                <a:gd name="T80" fmla="*/ 230 w 264"/>
                <a:gd name="T81" fmla="*/ 108 h 449"/>
                <a:gd name="T82" fmla="*/ 227 w 264"/>
                <a:gd name="T83" fmla="*/ 94 h 449"/>
                <a:gd name="T84" fmla="*/ 207 w 264"/>
                <a:gd name="T85" fmla="*/ 65 h 449"/>
                <a:gd name="T86" fmla="*/ 196 w 264"/>
                <a:gd name="T87" fmla="*/ 51 h 449"/>
                <a:gd name="T88" fmla="*/ 165 w 264"/>
                <a:gd name="T89" fmla="*/ 31 h 449"/>
                <a:gd name="T90" fmla="*/ 128 w 264"/>
                <a:gd name="T91" fmla="*/ 26 h 449"/>
                <a:gd name="T92" fmla="*/ 108 w 264"/>
                <a:gd name="T93" fmla="*/ 26 h 449"/>
                <a:gd name="T94" fmla="*/ 82 w 264"/>
                <a:gd name="T95" fmla="*/ 37 h 449"/>
                <a:gd name="T96" fmla="*/ 71 w 264"/>
                <a:gd name="T97" fmla="*/ 48 h 449"/>
                <a:gd name="T98" fmla="*/ 60 w 264"/>
                <a:gd name="T99" fmla="*/ 68 h 449"/>
                <a:gd name="T100" fmla="*/ 54 w 264"/>
                <a:gd name="T101" fmla="*/ 94 h 449"/>
                <a:gd name="T102" fmla="*/ 57 w 264"/>
                <a:gd name="T103" fmla="*/ 108 h 449"/>
                <a:gd name="T104" fmla="*/ 65 w 264"/>
                <a:gd name="T105" fmla="*/ 128 h 449"/>
                <a:gd name="T106" fmla="*/ 71 w 264"/>
                <a:gd name="T107" fmla="*/ 139 h 449"/>
                <a:gd name="T108" fmla="*/ 142 w 264"/>
                <a:gd name="T109" fmla="*/ 179 h 44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264" h="449">
                  <a:moveTo>
                    <a:pt x="142" y="179"/>
                  </a:moveTo>
                  <a:lnTo>
                    <a:pt x="142" y="179"/>
                  </a:lnTo>
                  <a:lnTo>
                    <a:pt x="210" y="216"/>
                  </a:lnTo>
                  <a:lnTo>
                    <a:pt x="230" y="233"/>
                  </a:lnTo>
                  <a:lnTo>
                    <a:pt x="247" y="253"/>
                  </a:lnTo>
                  <a:lnTo>
                    <a:pt x="256" y="267"/>
                  </a:lnTo>
                  <a:lnTo>
                    <a:pt x="261" y="281"/>
                  </a:lnTo>
                  <a:lnTo>
                    <a:pt x="264" y="298"/>
                  </a:lnTo>
                  <a:lnTo>
                    <a:pt x="264" y="318"/>
                  </a:lnTo>
                  <a:lnTo>
                    <a:pt x="261" y="347"/>
                  </a:lnTo>
                  <a:lnTo>
                    <a:pt x="253" y="369"/>
                  </a:lnTo>
                  <a:lnTo>
                    <a:pt x="239" y="392"/>
                  </a:lnTo>
                  <a:lnTo>
                    <a:pt x="222" y="412"/>
                  </a:lnTo>
                  <a:lnTo>
                    <a:pt x="199" y="429"/>
                  </a:lnTo>
                  <a:lnTo>
                    <a:pt x="173" y="440"/>
                  </a:lnTo>
                  <a:lnTo>
                    <a:pt x="148" y="446"/>
                  </a:lnTo>
                  <a:lnTo>
                    <a:pt x="122" y="449"/>
                  </a:lnTo>
                  <a:lnTo>
                    <a:pt x="88" y="446"/>
                  </a:lnTo>
                  <a:lnTo>
                    <a:pt x="60" y="440"/>
                  </a:lnTo>
                  <a:lnTo>
                    <a:pt x="34" y="429"/>
                  </a:lnTo>
                  <a:lnTo>
                    <a:pt x="3" y="415"/>
                  </a:lnTo>
                  <a:lnTo>
                    <a:pt x="0" y="318"/>
                  </a:lnTo>
                  <a:lnTo>
                    <a:pt x="9" y="338"/>
                  </a:lnTo>
                  <a:lnTo>
                    <a:pt x="17" y="358"/>
                  </a:lnTo>
                  <a:lnTo>
                    <a:pt x="28" y="375"/>
                  </a:lnTo>
                  <a:lnTo>
                    <a:pt x="43" y="392"/>
                  </a:lnTo>
                  <a:lnTo>
                    <a:pt x="57" y="406"/>
                  </a:lnTo>
                  <a:lnTo>
                    <a:pt x="74" y="415"/>
                  </a:lnTo>
                  <a:lnTo>
                    <a:pt x="94" y="421"/>
                  </a:lnTo>
                  <a:lnTo>
                    <a:pt x="116" y="423"/>
                  </a:lnTo>
                  <a:lnTo>
                    <a:pt x="139" y="421"/>
                  </a:lnTo>
                  <a:lnTo>
                    <a:pt x="156" y="415"/>
                  </a:lnTo>
                  <a:lnTo>
                    <a:pt x="173" y="406"/>
                  </a:lnTo>
                  <a:lnTo>
                    <a:pt x="185" y="395"/>
                  </a:lnTo>
                  <a:lnTo>
                    <a:pt x="193" y="381"/>
                  </a:lnTo>
                  <a:lnTo>
                    <a:pt x="199" y="367"/>
                  </a:lnTo>
                  <a:lnTo>
                    <a:pt x="205" y="352"/>
                  </a:lnTo>
                  <a:lnTo>
                    <a:pt x="205" y="335"/>
                  </a:lnTo>
                  <a:lnTo>
                    <a:pt x="205" y="318"/>
                  </a:lnTo>
                  <a:lnTo>
                    <a:pt x="199" y="301"/>
                  </a:lnTo>
                  <a:lnTo>
                    <a:pt x="193" y="290"/>
                  </a:lnTo>
                  <a:lnTo>
                    <a:pt x="185" y="278"/>
                  </a:lnTo>
                  <a:lnTo>
                    <a:pt x="153" y="259"/>
                  </a:lnTo>
                  <a:lnTo>
                    <a:pt x="97" y="230"/>
                  </a:lnTo>
                  <a:lnTo>
                    <a:pt x="74" y="219"/>
                  </a:lnTo>
                  <a:lnTo>
                    <a:pt x="54" y="205"/>
                  </a:lnTo>
                  <a:lnTo>
                    <a:pt x="37" y="193"/>
                  </a:lnTo>
                  <a:lnTo>
                    <a:pt x="26" y="179"/>
                  </a:lnTo>
                  <a:lnTo>
                    <a:pt x="14" y="165"/>
                  </a:lnTo>
                  <a:lnTo>
                    <a:pt x="9" y="148"/>
                  </a:lnTo>
                  <a:lnTo>
                    <a:pt x="3" y="131"/>
                  </a:lnTo>
                  <a:lnTo>
                    <a:pt x="3" y="114"/>
                  </a:lnTo>
                  <a:lnTo>
                    <a:pt x="6" y="88"/>
                  </a:lnTo>
                  <a:lnTo>
                    <a:pt x="11" y="65"/>
                  </a:lnTo>
                  <a:lnTo>
                    <a:pt x="26" y="45"/>
                  </a:lnTo>
                  <a:lnTo>
                    <a:pt x="43" y="28"/>
                  </a:lnTo>
                  <a:lnTo>
                    <a:pt x="65" y="17"/>
                  </a:lnTo>
                  <a:lnTo>
                    <a:pt x="85" y="6"/>
                  </a:lnTo>
                  <a:lnTo>
                    <a:pt x="111" y="0"/>
                  </a:lnTo>
                  <a:lnTo>
                    <a:pt x="136" y="0"/>
                  </a:lnTo>
                  <a:lnTo>
                    <a:pt x="162" y="0"/>
                  </a:lnTo>
                  <a:lnTo>
                    <a:pt x="185" y="6"/>
                  </a:lnTo>
                  <a:lnTo>
                    <a:pt x="207" y="14"/>
                  </a:lnTo>
                  <a:lnTo>
                    <a:pt x="227" y="23"/>
                  </a:lnTo>
                  <a:lnTo>
                    <a:pt x="230" y="108"/>
                  </a:lnTo>
                  <a:lnTo>
                    <a:pt x="227" y="94"/>
                  </a:lnTo>
                  <a:lnTo>
                    <a:pt x="219" y="80"/>
                  </a:lnTo>
                  <a:lnTo>
                    <a:pt x="207" y="65"/>
                  </a:lnTo>
                  <a:lnTo>
                    <a:pt x="196" y="51"/>
                  </a:lnTo>
                  <a:lnTo>
                    <a:pt x="182" y="40"/>
                  </a:lnTo>
                  <a:lnTo>
                    <a:pt x="165" y="31"/>
                  </a:lnTo>
                  <a:lnTo>
                    <a:pt x="148" y="28"/>
                  </a:lnTo>
                  <a:lnTo>
                    <a:pt x="128" y="26"/>
                  </a:lnTo>
                  <a:lnTo>
                    <a:pt x="108" y="26"/>
                  </a:lnTo>
                  <a:lnTo>
                    <a:pt x="94" y="31"/>
                  </a:lnTo>
                  <a:lnTo>
                    <a:pt x="82" y="37"/>
                  </a:lnTo>
                  <a:lnTo>
                    <a:pt x="71" y="48"/>
                  </a:lnTo>
                  <a:lnTo>
                    <a:pt x="65" y="57"/>
                  </a:lnTo>
                  <a:lnTo>
                    <a:pt x="60" y="68"/>
                  </a:lnTo>
                  <a:lnTo>
                    <a:pt x="57" y="82"/>
                  </a:lnTo>
                  <a:lnTo>
                    <a:pt x="54" y="94"/>
                  </a:lnTo>
                  <a:lnTo>
                    <a:pt x="57" y="108"/>
                  </a:lnTo>
                  <a:lnTo>
                    <a:pt x="60" y="119"/>
                  </a:lnTo>
                  <a:lnTo>
                    <a:pt x="65" y="128"/>
                  </a:lnTo>
                  <a:lnTo>
                    <a:pt x="71" y="139"/>
                  </a:lnTo>
                  <a:lnTo>
                    <a:pt x="99" y="156"/>
                  </a:lnTo>
                  <a:lnTo>
                    <a:pt x="142" y="17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5" name="Freeform 1732"/>
            <p:cNvSpPr>
              <a:spLocks noEditPoints="1"/>
            </p:cNvSpPr>
            <p:nvPr userDrawn="1"/>
          </p:nvSpPr>
          <p:spPr bwMode="auto">
            <a:xfrm>
              <a:off x="1900" y="3109"/>
              <a:ext cx="281" cy="311"/>
            </a:xfrm>
            <a:custGeom>
              <a:avLst/>
              <a:gdLst>
                <a:gd name="T0" fmla="*/ 142 w 281"/>
                <a:gd name="T1" fmla="*/ 0 h 310"/>
                <a:gd name="T2" fmla="*/ 184 w 281"/>
                <a:gd name="T3" fmla="*/ 6 h 310"/>
                <a:gd name="T4" fmla="*/ 218 w 281"/>
                <a:gd name="T5" fmla="*/ 23 h 310"/>
                <a:gd name="T6" fmla="*/ 235 w 281"/>
                <a:gd name="T7" fmla="*/ 34 h 310"/>
                <a:gd name="T8" fmla="*/ 258 w 281"/>
                <a:gd name="T9" fmla="*/ 63 h 310"/>
                <a:gd name="T10" fmla="*/ 267 w 281"/>
                <a:gd name="T11" fmla="*/ 80 h 310"/>
                <a:gd name="T12" fmla="*/ 278 w 281"/>
                <a:gd name="T13" fmla="*/ 117 h 310"/>
                <a:gd name="T14" fmla="*/ 281 w 281"/>
                <a:gd name="T15" fmla="*/ 172 h 310"/>
                <a:gd name="T16" fmla="*/ 281 w 281"/>
                <a:gd name="T17" fmla="*/ 190 h 310"/>
                <a:gd name="T18" fmla="*/ 272 w 281"/>
                <a:gd name="T19" fmla="*/ 226 h 310"/>
                <a:gd name="T20" fmla="*/ 264 w 281"/>
                <a:gd name="T21" fmla="*/ 246 h 310"/>
                <a:gd name="T22" fmla="*/ 241 w 281"/>
                <a:gd name="T23" fmla="*/ 278 h 310"/>
                <a:gd name="T24" fmla="*/ 213 w 281"/>
                <a:gd name="T25" fmla="*/ 306 h 310"/>
                <a:gd name="T26" fmla="*/ 196 w 281"/>
                <a:gd name="T27" fmla="*/ 315 h 310"/>
                <a:gd name="T28" fmla="*/ 159 w 281"/>
                <a:gd name="T29" fmla="*/ 326 h 310"/>
                <a:gd name="T30" fmla="*/ 139 w 281"/>
                <a:gd name="T31" fmla="*/ 326 h 310"/>
                <a:gd name="T32" fmla="*/ 93 w 281"/>
                <a:gd name="T33" fmla="*/ 320 h 310"/>
                <a:gd name="T34" fmla="*/ 65 w 281"/>
                <a:gd name="T35" fmla="*/ 309 h 310"/>
                <a:gd name="T36" fmla="*/ 45 w 281"/>
                <a:gd name="T37" fmla="*/ 289 h 310"/>
                <a:gd name="T38" fmla="*/ 34 w 281"/>
                <a:gd name="T39" fmla="*/ 280 h 310"/>
                <a:gd name="T40" fmla="*/ 8 w 281"/>
                <a:gd name="T41" fmla="*/ 229 h 310"/>
                <a:gd name="T42" fmla="*/ 0 w 281"/>
                <a:gd name="T43" fmla="*/ 172 h 310"/>
                <a:gd name="T44" fmla="*/ 0 w 281"/>
                <a:gd name="T45" fmla="*/ 137 h 310"/>
                <a:gd name="T46" fmla="*/ 8 w 281"/>
                <a:gd name="T47" fmla="*/ 100 h 310"/>
                <a:gd name="T48" fmla="*/ 17 w 281"/>
                <a:gd name="T49" fmla="*/ 80 h 310"/>
                <a:gd name="T50" fmla="*/ 37 w 281"/>
                <a:gd name="T51" fmla="*/ 49 h 310"/>
                <a:gd name="T52" fmla="*/ 68 w 281"/>
                <a:gd name="T53" fmla="*/ 23 h 310"/>
                <a:gd name="T54" fmla="*/ 82 w 281"/>
                <a:gd name="T55" fmla="*/ 12 h 310"/>
                <a:gd name="T56" fmla="*/ 122 w 281"/>
                <a:gd name="T57" fmla="*/ 0 h 310"/>
                <a:gd name="T58" fmla="*/ 142 w 281"/>
                <a:gd name="T59" fmla="*/ 0 h 310"/>
                <a:gd name="T60" fmla="*/ 136 w 281"/>
                <a:gd name="T61" fmla="*/ 23 h 310"/>
                <a:gd name="T62" fmla="*/ 99 w 281"/>
                <a:gd name="T63" fmla="*/ 34 h 310"/>
                <a:gd name="T64" fmla="*/ 76 w 281"/>
                <a:gd name="T65" fmla="*/ 66 h 310"/>
                <a:gd name="T66" fmla="*/ 68 w 281"/>
                <a:gd name="T67" fmla="*/ 85 h 310"/>
                <a:gd name="T68" fmla="*/ 57 w 281"/>
                <a:gd name="T69" fmla="*/ 131 h 310"/>
                <a:gd name="T70" fmla="*/ 57 w 281"/>
                <a:gd name="T71" fmla="*/ 175 h 310"/>
                <a:gd name="T72" fmla="*/ 65 w 281"/>
                <a:gd name="T73" fmla="*/ 226 h 310"/>
                <a:gd name="T74" fmla="*/ 82 w 281"/>
                <a:gd name="T75" fmla="*/ 266 h 310"/>
                <a:gd name="T76" fmla="*/ 96 w 281"/>
                <a:gd name="T77" fmla="*/ 283 h 310"/>
                <a:gd name="T78" fmla="*/ 128 w 281"/>
                <a:gd name="T79" fmla="*/ 300 h 310"/>
                <a:gd name="T80" fmla="*/ 145 w 281"/>
                <a:gd name="T81" fmla="*/ 300 h 310"/>
                <a:gd name="T82" fmla="*/ 179 w 281"/>
                <a:gd name="T83" fmla="*/ 289 h 310"/>
                <a:gd name="T84" fmla="*/ 204 w 281"/>
                <a:gd name="T85" fmla="*/ 261 h 310"/>
                <a:gd name="T86" fmla="*/ 213 w 281"/>
                <a:gd name="T87" fmla="*/ 241 h 310"/>
                <a:gd name="T88" fmla="*/ 224 w 281"/>
                <a:gd name="T89" fmla="*/ 195 h 310"/>
                <a:gd name="T90" fmla="*/ 224 w 281"/>
                <a:gd name="T91" fmla="*/ 151 h 310"/>
                <a:gd name="T92" fmla="*/ 210 w 281"/>
                <a:gd name="T93" fmla="*/ 85 h 310"/>
                <a:gd name="T94" fmla="*/ 199 w 281"/>
                <a:gd name="T95" fmla="*/ 60 h 310"/>
                <a:gd name="T96" fmla="*/ 182 w 281"/>
                <a:gd name="T97" fmla="*/ 40 h 310"/>
                <a:gd name="T98" fmla="*/ 162 w 281"/>
                <a:gd name="T99" fmla="*/ 29 h 310"/>
                <a:gd name="T100" fmla="*/ 136 w 281"/>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1" h="310">
                  <a:moveTo>
                    <a:pt x="142" y="0"/>
                  </a:moveTo>
                  <a:lnTo>
                    <a:pt x="142" y="0"/>
                  </a:lnTo>
                  <a:lnTo>
                    <a:pt x="164" y="0"/>
                  </a:lnTo>
                  <a:lnTo>
                    <a:pt x="184" y="6"/>
                  </a:lnTo>
                  <a:lnTo>
                    <a:pt x="201" y="12"/>
                  </a:lnTo>
                  <a:lnTo>
                    <a:pt x="218" y="23"/>
                  </a:lnTo>
                  <a:lnTo>
                    <a:pt x="235" y="34"/>
                  </a:lnTo>
                  <a:lnTo>
                    <a:pt x="247" y="49"/>
                  </a:lnTo>
                  <a:lnTo>
                    <a:pt x="258" y="63"/>
                  </a:lnTo>
                  <a:lnTo>
                    <a:pt x="267" y="80"/>
                  </a:lnTo>
                  <a:lnTo>
                    <a:pt x="272" y="100"/>
                  </a:lnTo>
                  <a:lnTo>
                    <a:pt x="278" y="117"/>
                  </a:lnTo>
                  <a:lnTo>
                    <a:pt x="281" y="137"/>
                  </a:lnTo>
                  <a:lnTo>
                    <a:pt x="281" y="156"/>
                  </a:lnTo>
                  <a:lnTo>
                    <a:pt x="281" y="174"/>
                  </a:lnTo>
                  <a:lnTo>
                    <a:pt x="278" y="193"/>
                  </a:lnTo>
                  <a:lnTo>
                    <a:pt x="272" y="210"/>
                  </a:lnTo>
                  <a:lnTo>
                    <a:pt x="264" y="230"/>
                  </a:lnTo>
                  <a:lnTo>
                    <a:pt x="253" y="247"/>
                  </a:lnTo>
                  <a:lnTo>
                    <a:pt x="241" y="262"/>
                  </a:lnTo>
                  <a:lnTo>
                    <a:pt x="230" y="276"/>
                  </a:lnTo>
                  <a:lnTo>
                    <a:pt x="213" y="290"/>
                  </a:lnTo>
                  <a:lnTo>
                    <a:pt x="196" y="299"/>
                  </a:lnTo>
                  <a:lnTo>
                    <a:pt x="179" y="304"/>
                  </a:lnTo>
                  <a:lnTo>
                    <a:pt x="159" y="310"/>
                  </a:lnTo>
                  <a:lnTo>
                    <a:pt x="139" y="310"/>
                  </a:lnTo>
                  <a:lnTo>
                    <a:pt x="108" y="307"/>
                  </a:lnTo>
                  <a:lnTo>
                    <a:pt x="93" y="304"/>
                  </a:lnTo>
                  <a:lnTo>
                    <a:pt x="79" y="299"/>
                  </a:lnTo>
                  <a:lnTo>
                    <a:pt x="65" y="293"/>
                  </a:lnTo>
                  <a:lnTo>
                    <a:pt x="54" y="284"/>
                  </a:lnTo>
                  <a:lnTo>
                    <a:pt x="45" y="273"/>
                  </a:lnTo>
                  <a:lnTo>
                    <a:pt x="34" y="264"/>
                  </a:lnTo>
                  <a:lnTo>
                    <a:pt x="20" y="239"/>
                  </a:lnTo>
                  <a:lnTo>
                    <a:pt x="8" y="213"/>
                  </a:lnTo>
                  <a:lnTo>
                    <a:pt x="0" y="185"/>
                  </a:lnTo>
                  <a:lnTo>
                    <a:pt x="0" y="156"/>
                  </a:lnTo>
                  <a:lnTo>
                    <a:pt x="0" y="137"/>
                  </a:lnTo>
                  <a:lnTo>
                    <a:pt x="3" y="117"/>
                  </a:lnTo>
                  <a:lnTo>
                    <a:pt x="8" y="100"/>
                  </a:lnTo>
                  <a:lnTo>
                    <a:pt x="17" y="80"/>
                  </a:lnTo>
                  <a:lnTo>
                    <a:pt x="25" y="63"/>
                  </a:lnTo>
                  <a:lnTo>
                    <a:pt x="37" y="49"/>
                  </a:lnTo>
                  <a:lnTo>
                    <a:pt x="51" y="34"/>
                  </a:lnTo>
                  <a:lnTo>
                    <a:pt x="68" y="23"/>
                  </a:lnTo>
                  <a:lnTo>
                    <a:pt x="82" y="12"/>
                  </a:lnTo>
                  <a:lnTo>
                    <a:pt x="102" y="6"/>
                  </a:lnTo>
                  <a:lnTo>
                    <a:pt x="122" y="0"/>
                  </a:lnTo>
                  <a:lnTo>
                    <a:pt x="142" y="0"/>
                  </a:lnTo>
                  <a:close/>
                  <a:moveTo>
                    <a:pt x="136" y="23"/>
                  </a:moveTo>
                  <a:lnTo>
                    <a:pt x="136" y="23"/>
                  </a:lnTo>
                  <a:lnTo>
                    <a:pt x="116" y="26"/>
                  </a:lnTo>
                  <a:lnTo>
                    <a:pt x="99" y="34"/>
                  </a:lnTo>
                  <a:lnTo>
                    <a:pt x="88" y="49"/>
                  </a:lnTo>
                  <a:lnTo>
                    <a:pt x="76" y="66"/>
                  </a:lnTo>
                  <a:lnTo>
                    <a:pt x="68" y="85"/>
                  </a:lnTo>
                  <a:lnTo>
                    <a:pt x="62" y="108"/>
                  </a:lnTo>
                  <a:lnTo>
                    <a:pt x="57" y="131"/>
                  </a:lnTo>
                  <a:lnTo>
                    <a:pt x="57" y="159"/>
                  </a:lnTo>
                  <a:lnTo>
                    <a:pt x="59" y="185"/>
                  </a:lnTo>
                  <a:lnTo>
                    <a:pt x="65" y="210"/>
                  </a:lnTo>
                  <a:lnTo>
                    <a:pt x="74" y="230"/>
                  </a:lnTo>
                  <a:lnTo>
                    <a:pt x="82" y="250"/>
                  </a:lnTo>
                  <a:lnTo>
                    <a:pt x="96" y="267"/>
                  </a:lnTo>
                  <a:lnTo>
                    <a:pt x="110" y="279"/>
                  </a:lnTo>
                  <a:lnTo>
                    <a:pt x="128" y="284"/>
                  </a:lnTo>
                  <a:lnTo>
                    <a:pt x="145" y="284"/>
                  </a:lnTo>
                  <a:lnTo>
                    <a:pt x="164" y="282"/>
                  </a:lnTo>
                  <a:lnTo>
                    <a:pt x="179" y="273"/>
                  </a:lnTo>
                  <a:lnTo>
                    <a:pt x="193" y="262"/>
                  </a:lnTo>
                  <a:lnTo>
                    <a:pt x="204" y="245"/>
                  </a:lnTo>
                  <a:lnTo>
                    <a:pt x="213" y="225"/>
                  </a:lnTo>
                  <a:lnTo>
                    <a:pt x="218" y="202"/>
                  </a:lnTo>
                  <a:lnTo>
                    <a:pt x="224" y="179"/>
                  </a:lnTo>
                  <a:lnTo>
                    <a:pt x="224" y="151"/>
                  </a:lnTo>
                  <a:lnTo>
                    <a:pt x="218" y="117"/>
                  </a:lnTo>
                  <a:lnTo>
                    <a:pt x="210" y="85"/>
                  </a:lnTo>
                  <a:lnTo>
                    <a:pt x="199" y="60"/>
                  </a:lnTo>
                  <a:lnTo>
                    <a:pt x="182" y="40"/>
                  </a:lnTo>
                  <a:lnTo>
                    <a:pt x="173" y="31"/>
                  </a:lnTo>
                  <a:lnTo>
                    <a:pt x="162" y="29"/>
                  </a:lnTo>
                  <a:lnTo>
                    <a:pt x="150" y="23"/>
                  </a:lnTo>
                  <a:lnTo>
                    <a:pt x="136"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6" name="Freeform 1733"/>
            <p:cNvSpPr>
              <a:spLocks/>
            </p:cNvSpPr>
            <p:nvPr userDrawn="1"/>
          </p:nvSpPr>
          <p:spPr bwMode="auto">
            <a:xfrm>
              <a:off x="2493" y="3058"/>
              <a:ext cx="182" cy="362"/>
            </a:xfrm>
            <a:custGeom>
              <a:avLst/>
              <a:gdLst>
                <a:gd name="T0" fmla="*/ 86 w 182"/>
                <a:gd name="T1" fmla="*/ 0 h 361"/>
                <a:gd name="T2" fmla="*/ 86 w 182"/>
                <a:gd name="T3" fmla="*/ 60 h 361"/>
                <a:gd name="T4" fmla="*/ 174 w 182"/>
                <a:gd name="T5" fmla="*/ 60 h 361"/>
                <a:gd name="T6" fmla="*/ 151 w 182"/>
                <a:gd name="T7" fmla="*/ 85 h 361"/>
                <a:gd name="T8" fmla="*/ 83 w 182"/>
                <a:gd name="T9" fmla="*/ 85 h 361"/>
                <a:gd name="T10" fmla="*/ 83 w 182"/>
                <a:gd name="T11" fmla="*/ 283 h 361"/>
                <a:gd name="T12" fmla="*/ 83 w 182"/>
                <a:gd name="T13" fmla="*/ 283 h 361"/>
                <a:gd name="T14" fmla="*/ 83 w 182"/>
                <a:gd name="T15" fmla="*/ 300 h 361"/>
                <a:gd name="T16" fmla="*/ 86 w 182"/>
                <a:gd name="T17" fmla="*/ 312 h 361"/>
                <a:gd name="T18" fmla="*/ 91 w 182"/>
                <a:gd name="T19" fmla="*/ 323 h 361"/>
                <a:gd name="T20" fmla="*/ 97 w 182"/>
                <a:gd name="T21" fmla="*/ 334 h 361"/>
                <a:gd name="T22" fmla="*/ 105 w 182"/>
                <a:gd name="T23" fmla="*/ 340 h 361"/>
                <a:gd name="T24" fmla="*/ 117 w 182"/>
                <a:gd name="T25" fmla="*/ 346 h 361"/>
                <a:gd name="T26" fmla="*/ 128 w 182"/>
                <a:gd name="T27" fmla="*/ 349 h 361"/>
                <a:gd name="T28" fmla="*/ 142 w 182"/>
                <a:gd name="T29" fmla="*/ 351 h 361"/>
                <a:gd name="T30" fmla="*/ 142 w 182"/>
                <a:gd name="T31" fmla="*/ 351 h 361"/>
                <a:gd name="T32" fmla="*/ 157 w 182"/>
                <a:gd name="T33" fmla="*/ 349 h 361"/>
                <a:gd name="T34" fmla="*/ 165 w 182"/>
                <a:gd name="T35" fmla="*/ 346 h 361"/>
                <a:gd name="T36" fmla="*/ 165 w 182"/>
                <a:gd name="T37" fmla="*/ 346 h 361"/>
                <a:gd name="T38" fmla="*/ 182 w 182"/>
                <a:gd name="T39" fmla="*/ 334 h 361"/>
                <a:gd name="T40" fmla="*/ 182 w 182"/>
                <a:gd name="T41" fmla="*/ 334 h 361"/>
                <a:gd name="T42" fmla="*/ 182 w 182"/>
                <a:gd name="T43" fmla="*/ 340 h 361"/>
                <a:gd name="T44" fmla="*/ 179 w 182"/>
                <a:gd name="T45" fmla="*/ 349 h 361"/>
                <a:gd name="T46" fmla="*/ 162 w 182"/>
                <a:gd name="T47" fmla="*/ 363 h 361"/>
                <a:gd name="T48" fmla="*/ 162 w 182"/>
                <a:gd name="T49" fmla="*/ 363 h 361"/>
                <a:gd name="T50" fmla="*/ 154 w 182"/>
                <a:gd name="T51" fmla="*/ 368 h 361"/>
                <a:gd name="T52" fmla="*/ 142 w 182"/>
                <a:gd name="T53" fmla="*/ 374 h 361"/>
                <a:gd name="T54" fmla="*/ 131 w 182"/>
                <a:gd name="T55" fmla="*/ 377 h 361"/>
                <a:gd name="T56" fmla="*/ 117 w 182"/>
                <a:gd name="T57" fmla="*/ 377 h 361"/>
                <a:gd name="T58" fmla="*/ 117 w 182"/>
                <a:gd name="T59" fmla="*/ 377 h 361"/>
                <a:gd name="T60" fmla="*/ 100 w 182"/>
                <a:gd name="T61" fmla="*/ 377 h 361"/>
                <a:gd name="T62" fmla="*/ 83 w 182"/>
                <a:gd name="T63" fmla="*/ 371 h 361"/>
                <a:gd name="T64" fmla="*/ 66 w 182"/>
                <a:gd name="T65" fmla="*/ 363 h 361"/>
                <a:gd name="T66" fmla="*/ 54 w 182"/>
                <a:gd name="T67" fmla="*/ 351 h 361"/>
                <a:gd name="T68" fmla="*/ 54 w 182"/>
                <a:gd name="T69" fmla="*/ 351 h 361"/>
                <a:gd name="T70" fmla="*/ 43 w 182"/>
                <a:gd name="T71" fmla="*/ 340 h 361"/>
                <a:gd name="T72" fmla="*/ 34 w 182"/>
                <a:gd name="T73" fmla="*/ 323 h 361"/>
                <a:gd name="T74" fmla="*/ 29 w 182"/>
                <a:gd name="T75" fmla="*/ 306 h 361"/>
                <a:gd name="T76" fmla="*/ 29 w 182"/>
                <a:gd name="T77" fmla="*/ 283 h 361"/>
                <a:gd name="T78" fmla="*/ 29 w 182"/>
                <a:gd name="T79" fmla="*/ 85 h 361"/>
                <a:gd name="T80" fmla="*/ 0 w 182"/>
                <a:gd name="T81" fmla="*/ 85 h 361"/>
                <a:gd name="T82" fmla="*/ 86 w 182"/>
                <a:gd name="T83" fmla="*/ 0 h 361"/>
                <a:gd name="T84" fmla="*/ 86 w 182"/>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2" h="361">
                  <a:moveTo>
                    <a:pt x="86" y="0"/>
                  </a:moveTo>
                  <a:lnTo>
                    <a:pt x="86" y="60"/>
                  </a:lnTo>
                  <a:lnTo>
                    <a:pt x="174" y="60"/>
                  </a:lnTo>
                  <a:lnTo>
                    <a:pt x="151" y="85"/>
                  </a:lnTo>
                  <a:lnTo>
                    <a:pt x="83" y="85"/>
                  </a:lnTo>
                  <a:lnTo>
                    <a:pt x="83" y="267"/>
                  </a:lnTo>
                  <a:lnTo>
                    <a:pt x="83" y="284"/>
                  </a:lnTo>
                  <a:lnTo>
                    <a:pt x="86" y="296"/>
                  </a:lnTo>
                  <a:lnTo>
                    <a:pt x="91" y="307"/>
                  </a:lnTo>
                  <a:lnTo>
                    <a:pt x="97" y="318"/>
                  </a:lnTo>
                  <a:lnTo>
                    <a:pt x="105" y="324"/>
                  </a:lnTo>
                  <a:lnTo>
                    <a:pt x="117" y="330"/>
                  </a:lnTo>
                  <a:lnTo>
                    <a:pt x="128" y="333"/>
                  </a:lnTo>
                  <a:lnTo>
                    <a:pt x="142" y="335"/>
                  </a:lnTo>
                  <a:lnTo>
                    <a:pt x="157" y="333"/>
                  </a:lnTo>
                  <a:lnTo>
                    <a:pt x="165" y="330"/>
                  </a:lnTo>
                  <a:lnTo>
                    <a:pt x="182" y="318"/>
                  </a:lnTo>
                  <a:lnTo>
                    <a:pt x="182" y="324"/>
                  </a:lnTo>
                  <a:lnTo>
                    <a:pt x="179" y="333"/>
                  </a:lnTo>
                  <a:lnTo>
                    <a:pt x="162" y="347"/>
                  </a:lnTo>
                  <a:lnTo>
                    <a:pt x="154" y="352"/>
                  </a:lnTo>
                  <a:lnTo>
                    <a:pt x="142" y="358"/>
                  </a:lnTo>
                  <a:lnTo>
                    <a:pt x="131" y="361"/>
                  </a:lnTo>
                  <a:lnTo>
                    <a:pt x="117" y="361"/>
                  </a:lnTo>
                  <a:lnTo>
                    <a:pt x="100" y="361"/>
                  </a:lnTo>
                  <a:lnTo>
                    <a:pt x="83" y="355"/>
                  </a:lnTo>
                  <a:lnTo>
                    <a:pt x="66" y="347"/>
                  </a:lnTo>
                  <a:lnTo>
                    <a:pt x="54" y="335"/>
                  </a:lnTo>
                  <a:lnTo>
                    <a:pt x="43" y="324"/>
                  </a:lnTo>
                  <a:lnTo>
                    <a:pt x="34" y="307"/>
                  </a:lnTo>
                  <a:lnTo>
                    <a:pt x="29" y="290"/>
                  </a:lnTo>
                  <a:lnTo>
                    <a:pt x="29" y="267"/>
                  </a:lnTo>
                  <a:lnTo>
                    <a:pt x="29" y="85"/>
                  </a:lnTo>
                  <a:lnTo>
                    <a:pt x="0" y="85"/>
                  </a:lnTo>
                  <a:lnTo>
                    <a:pt x="86"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7" name="Freeform 1734"/>
            <p:cNvSpPr>
              <a:spLocks/>
            </p:cNvSpPr>
            <p:nvPr userDrawn="1"/>
          </p:nvSpPr>
          <p:spPr bwMode="auto">
            <a:xfrm>
              <a:off x="2694" y="2971"/>
              <a:ext cx="290" cy="443"/>
            </a:xfrm>
            <a:custGeom>
              <a:avLst/>
              <a:gdLst>
                <a:gd name="T0" fmla="*/ 176 w 290"/>
                <a:gd name="T1" fmla="*/ 139 h 443"/>
                <a:gd name="T2" fmla="*/ 213 w 290"/>
                <a:gd name="T3" fmla="*/ 145 h 443"/>
                <a:gd name="T4" fmla="*/ 244 w 290"/>
                <a:gd name="T5" fmla="*/ 162 h 443"/>
                <a:gd name="T6" fmla="*/ 256 w 290"/>
                <a:gd name="T7" fmla="*/ 176 h 443"/>
                <a:gd name="T8" fmla="*/ 270 w 290"/>
                <a:gd name="T9" fmla="*/ 207 h 443"/>
                <a:gd name="T10" fmla="*/ 273 w 290"/>
                <a:gd name="T11" fmla="*/ 421 h 443"/>
                <a:gd name="T12" fmla="*/ 273 w 290"/>
                <a:gd name="T13" fmla="*/ 429 h 443"/>
                <a:gd name="T14" fmla="*/ 276 w 290"/>
                <a:gd name="T15" fmla="*/ 435 h 443"/>
                <a:gd name="T16" fmla="*/ 199 w 290"/>
                <a:gd name="T17" fmla="*/ 443 h 443"/>
                <a:gd name="T18" fmla="*/ 207 w 290"/>
                <a:gd name="T19" fmla="*/ 438 h 443"/>
                <a:gd name="T20" fmla="*/ 216 w 290"/>
                <a:gd name="T21" fmla="*/ 426 h 443"/>
                <a:gd name="T22" fmla="*/ 216 w 290"/>
                <a:gd name="T23" fmla="*/ 250 h 443"/>
                <a:gd name="T24" fmla="*/ 216 w 290"/>
                <a:gd name="T25" fmla="*/ 233 h 443"/>
                <a:gd name="T26" fmla="*/ 207 w 290"/>
                <a:gd name="T27" fmla="*/ 207 h 443"/>
                <a:gd name="T28" fmla="*/ 202 w 290"/>
                <a:gd name="T29" fmla="*/ 196 h 443"/>
                <a:gd name="T30" fmla="*/ 179 w 290"/>
                <a:gd name="T31" fmla="*/ 182 h 443"/>
                <a:gd name="T32" fmla="*/ 148 w 290"/>
                <a:gd name="T33" fmla="*/ 176 h 443"/>
                <a:gd name="T34" fmla="*/ 128 w 290"/>
                <a:gd name="T35" fmla="*/ 179 h 443"/>
                <a:gd name="T36" fmla="*/ 108 w 290"/>
                <a:gd name="T37" fmla="*/ 188 h 443"/>
                <a:gd name="T38" fmla="*/ 77 w 290"/>
                <a:gd name="T39" fmla="*/ 210 h 443"/>
                <a:gd name="T40" fmla="*/ 77 w 290"/>
                <a:gd name="T41" fmla="*/ 421 h 443"/>
                <a:gd name="T42" fmla="*/ 82 w 290"/>
                <a:gd name="T43" fmla="*/ 432 h 443"/>
                <a:gd name="T44" fmla="*/ 88 w 290"/>
                <a:gd name="T45" fmla="*/ 438 h 443"/>
                <a:gd name="T46" fmla="*/ 6 w 290"/>
                <a:gd name="T47" fmla="*/ 443 h 443"/>
                <a:gd name="T48" fmla="*/ 11 w 290"/>
                <a:gd name="T49" fmla="*/ 438 h 443"/>
                <a:gd name="T50" fmla="*/ 20 w 290"/>
                <a:gd name="T51" fmla="*/ 426 h 443"/>
                <a:gd name="T52" fmla="*/ 20 w 290"/>
                <a:gd name="T53" fmla="*/ 40 h 443"/>
                <a:gd name="T54" fmla="*/ 20 w 290"/>
                <a:gd name="T55" fmla="*/ 31 h 443"/>
                <a:gd name="T56" fmla="*/ 17 w 290"/>
                <a:gd name="T57" fmla="*/ 23 h 443"/>
                <a:gd name="T58" fmla="*/ 77 w 290"/>
                <a:gd name="T59" fmla="*/ 0 h 443"/>
                <a:gd name="T60" fmla="*/ 77 w 290"/>
                <a:gd name="T61" fmla="*/ 185 h 443"/>
                <a:gd name="T62" fmla="*/ 128 w 290"/>
                <a:gd name="T63" fmla="*/ 151 h 443"/>
                <a:gd name="T64" fmla="*/ 176 w 290"/>
                <a:gd name="T65" fmla="*/ 139 h 44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90" h="443">
                  <a:moveTo>
                    <a:pt x="176" y="139"/>
                  </a:moveTo>
                  <a:lnTo>
                    <a:pt x="176" y="139"/>
                  </a:lnTo>
                  <a:lnTo>
                    <a:pt x="193" y="139"/>
                  </a:lnTo>
                  <a:lnTo>
                    <a:pt x="213" y="145"/>
                  </a:lnTo>
                  <a:lnTo>
                    <a:pt x="230" y="153"/>
                  </a:lnTo>
                  <a:lnTo>
                    <a:pt x="244" y="162"/>
                  </a:lnTo>
                  <a:lnTo>
                    <a:pt x="256" y="176"/>
                  </a:lnTo>
                  <a:lnTo>
                    <a:pt x="264" y="190"/>
                  </a:lnTo>
                  <a:lnTo>
                    <a:pt x="270" y="207"/>
                  </a:lnTo>
                  <a:lnTo>
                    <a:pt x="273" y="227"/>
                  </a:lnTo>
                  <a:lnTo>
                    <a:pt x="273" y="421"/>
                  </a:lnTo>
                  <a:lnTo>
                    <a:pt x="273" y="429"/>
                  </a:lnTo>
                  <a:lnTo>
                    <a:pt x="276" y="435"/>
                  </a:lnTo>
                  <a:lnTo>
                    <a:pt x="290" y="443"/>
                  </a:lnTo>
                  <a:lnTo>
                    <a:pt x="199" y="443"/>
                  </a:lnTo>
                  <a:lnTo>
                    <a:pt x="207" y="438"/>
                  </a:lnTo>
                  <a:lnTo>
                    <a:pt x="213" y="432"/>
                  </a:lnTo>
                  <a:lnTo>
                    <a:pt x="216" y="426"/>
                  </a:lnTo>
                  <a:lnTo>
                    <a:pt x="216" y="421"/>
                  </a:lnTo>
                  <a:lnTo>
                    <a:pt x="216" y="250"/>
                  </a:lnTo>
                  <a:lnTo>
                    <a:pt x="216" y="233"/>
                  </a:lnTo>
                  <a:lnTo>
                    <a:pt x="213" y="219"/>
                  </a:lnTo>
                  <a:lnTo>
                    <a:pt x="207" y="207"/>
                  </a:lnTo>
                  <a:lnTo>
                    <a:pt x="202" y="196"/>
                  </a:lnTo>
                  <a:lnTo>
                    <a:pt x="190" y="188"/>
                  </a:lnTo>
                  <a:lnTo>
                    <a:pt x="179" y="182"/>
                  </a:lnTo>
                  <a:lnTo>
                    <a:pt x="165" y="179"/>
                  </a:lnTo>
                  <a:lnTo>
                    <a:pt x="148" y="176"/>
                  </a:lnTo>
                  <a:lnTo>
                    <a:pt x="128" y="179"/>
                  </a:lnTo>
                  <a:lnTo>
                    <a:pt x="108" y="188"/>
                  </a:lnTo>
                  <a:lnTo>
                    <a:pt x="91" y="196"/>
                  </a:lnTo>
                  <a:lnTo>
                    <a:pt x="77" y="210"/>
                  </a:lnTo>
                  <a:lnTo>
                    <a:pt x="77" y="421"/>
                  </a:lnTo>
                  <a:lnTo>
                    <a:pt x="80" y="426"/>
                  </a:lnTo>
                  <a:lnTo>
                    <a:pt x="82" y="432"/>
                  </a:lnTo>
                  <a:lnTo>
                    <a:pt x="88" y="438"/>
                  </a:lnTo>
                  <a:lnTo>
                    <a:pt x="97" y="443"/>
                  </a:lnTo>
                  <a:lnTo>
                    <a:pt x="6" y="443"/>
                  </a:lnTo>
                  <a:lnTo>
                    <a:pt x="11" y="438"/>
                  </a:lnTo>
                  <a:lnTo>
                    <a:pt x="17" y="432"/>
                  </a:lnTo>
                  <a:lnTo>
                    <a:pt x="20" y="426"/>
                  </a:lnTo>
                  <a:lnTo>
                    <a:pt x="20" y="421"/>
                  </a:lnTo>
                  <a:lnTo>
                    <a:pt x="20" y="40"/>
                  </a:lnTo>
                  <a:lnTo>
                    <a:pt x="20" y="31"/>
                  </a:lnTo>
                  <a:lnTo>
                    <a:pt x="17" y="23"/>
                  </a:lnTo>
                  <a:lnTo>
                    <a:pt x="0" y="14"/>
                  </a:lnTo>
                  <a:lnTo>
                    <a:pt x="77" y="0"/>
                  </a:lnTo>
                  <a:lnTo>
                    <a:pt x="77" y="185"/>
                  </a:lnTo>
                  <a:lnTo>
                    <a:pt x="102" y="165"/>
                  </a:lnTo>
                  <a:lnTo>
                    <a:pt x="128" y="151"/>
                  </a:lnTo>
                  <a:lnTo>
                    <a:pt x="153" y="142"/>
                  </a:lnTo>
                  <a:lnTo>
                    <a:pt x="176" y="13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8" name="Freeform 1735"/>
            <p:cNvSpPr>
              <a:spLocks/>
            </p:cNvSpPr>
            <p:nvPr userDrawn="1"/>
          </p:nvSpPr>
          <p:spPr bwMode="auto">
            <a:xfrm>
              <a:off x="3275" y="3109"/>
              <a:ext cx="474" cy="305"/>
            </a:xfrm>
            <a:custGeom>
              <a:avLst/>
              <a:gdLst>
                <a:gd name="T0" fmla="*/ 348 w 475"/>
                <a:gd name="T1" fmla="*/ 0 h 304"/>
                <a:gd name="T2" fmla="*/ 382 w 475"/>
                <a:gd name="T3" fmla="*/ 6 h 304"/>
                <a:gd name="T4" fmla="*/ 413 w 475"/>
                <a:gd name="T5" fmla="*/ 23 h 304"/>
                <a:gd name="T6" fmla="*/ 428 w 475"/>
                <a:gd name="T7" fmla="*/ 37 h 304"/>
                <a:gd name="T8" fmla="*/ 442 w 475"/>
                <a:gd name="T9" fmla="*/ 68 h 304"/>
                <a:gd name="T10" fmla="*/ 442 w 475"/>
                <a:gd name="T11" fmla="*/ 298 h 304"/>
                <a:gd name="T12" fmla="*/ 445 w 475"/>
                <a:gd name="T13" fmla="*/ 303 h 304"/>
                <a:gd name="T14" fmla="*/ 447 w 475"/>
                <a:gd name="T15" fmla="*/ 309 h 304"/>
                <a:gd name="T16" fmla="*/ 371 w 475"/>
                <a:gd name="T17" fmla="*/ 320 h 304"/>
                <a:gd name="T18" fmla="*/ 376 w 475"/>
                <a:gd name="T19" fmla="*/ 315 h 304"/>
                <a:gd name="T20" fmla="*/ 388 w 475"/>
                <a:gd name="T21" fmla="*/ 303 h 304"/>
                <a:gd name="T22" fmla="*/ 388 w 475"/>
                <a:gd name="T23" fmla="*/ 108 h 304"/>
                <a:gd name="T24" fmla="*/ 388 w 475"/>
                <a:gd name="T25" fmla="*/ 91 h 304"/>
                <a:gd name="T26" fmla="*/ 379 w 475"/>
                <a:gd name="T27" fmla="*/ 66 h 304"/>
                <a:gd name="T28" fmla="*/ 371 w 475"/>
                <a:gd name="T29" fmla="*/ 57 h 304"/>
                <a:gd name="T30" fmla="*/ 351 w 475"/>
                <a:gd name="T31" fmla="*/ 43 h 304"/>
                <a:gd name="T32" fmla="*/ 320 w 475"/>
                <a:gd name="T33" fmla="*/ 37 h 304"/>
                <a:gd name="T34" fmla="*/ 300 w 475"/>
                <a:gd name="T35" fmla="*/ 40 h 304"/>
                <a:gd name="T36" fmla="*/ 266 w 475"/>
                <a:gd name="T37" fmla="*/ 60 h 304"/>
                <a:gd name="T38" fmla="*/ 251 w 475"/>
                <a:gd name="T39" fmla="*/ 77 h 304"/>
                <a:gd name="T40" fmla="*/ 251 w 475"/>
                <a:gd name="T41" fmla="*/ 298 h 304"/>
                <a:gd name="T42" fmla="*/ 254 w 475"/>
                <a:gd name="T43" fmla="*/ 303 h 304"/>
                <a:gd name="T44" fmla="*/ 257 w 475"/>
                <a:gd name="T45" fmla="*/ 309 h 304"/>
                <a:gd name="T46" fmla="*/ 194 w 475"/>
                <a:gd name="T47" fmla="*/ 320 h 304"/>
                <a:gd name="T48" fmla="*/ 202 w 475"/>
                <a:gd name="T49" fmla="*/ 315 h 304"/>
                <a:gd name="T50" fmla="*/ 211 w 475"/>
                <a:gd name="T51" fmla="*/ 303 h 304"/>
                <a:gd name="T52" fmla="*/ 211 w 475"/>
                <a:gd name="T53" fmla="*/ 105 h 304"/>
                <a:gd name="T54" fmla="*/ 211 w 475"/>
                <a:gd name="T55" fmla="*/ 88 h 304"/>
                <a:gd name="T56" fmla="*/ 202 w 475"/>
                <a:gd name="T57" fmla="*/ 63 h 304"/>
                <a:gd name="T58" fmla="*/ 185 w 475"/>
                <a:gd name="T59" fmla="*/ 46 h 304"/>
                <a:gd name="T60" fmla="*/ 160 w 475"/>
                <a:gd name="T61" fmla="*/ 37 h 304"/>
                <a:gd name="T62" fmla="*/ 145 w 475"/>
                <a:gd name="T63" fmla="*/ 37 h 304"/>
                <a:gd name="T64" fmla="*/ 108 w 475"/>
                <a:gd name="T65" fmla="*/ 46 h 304"/>
                <a:gd name="T66" fmla="*/ 80 w 475"/>
                <a:gd name="T67" fmla="*/ 68 h 304"/>
                <a:gd name="T68" fmla="*/ 80 w 475"/>
                <a:gd name="T69" fmla="*/ 298 h 304"/>
                <a:gd name="T70" fmla="*/ 83 w 475"/>
                <a:gd name="T71" fmla="*/ 309 h 304"/>
                <a:gd name="T72" fmla="*/ 97 w 475"/>
                <a:gd name="T73" fmla="*/ 320 h 304"/>
                <a:gd name="T74" fmla="*/ 6 w 475"/>
                <a:gd name="T75" fmla="*/ 320 h 304"/>
                <a:gd name="T76" fmla="*/ 20 w 475"/>
                <a:gd name="T77" fmla="*/ 309 h 304"/>
                <a:gd name="T78" fmla="*/ 23 w 475"/>
                <a:gd name="T79" fmla="*/ 298 h 304"/>
                <a:gd name="T80" fmla="*/ 23 w 475"/>
                <a:gd name="T81" fmla="*/ 40 h 304"/>
                <a:gd name="T82" fmla="*/ 18 w 475"/>
                <a:gd name="T83" fmla="*/ 23 h 304"/>
                <a:gd name="T84" fmla="*/ 9 w 475"/>
                <a:gd name="T85" fmla="*/ 17 h 304"/>
                <a:gd name="T86" fmla="*/ 80 w 475"/>
                <a:gd name="T87" fmla="*/ 0 h 304"/>
                <a:gd name="T88" fmla="*/ 80 w 475"/>
                <a:gd name="T89" fmla="*/ 43 h 304"/>
                <a:gd name="T90" fmla="*/ 123 w 475"/>
                <a:gd name="T91" fmla="*/ 14 h 304"/>
                <a:gd name="T92" fmla="*/ 134 w 475"/>
                <a:gd name="T93" fmla="*/ 9 h 304"/>
                <a:gd name="T94" fmla="*/ 160 w 475"/>
                <a:gd name="T95" fmla="*/ 0 h 304"/>
                <a:gd name="T96" fmla="*/ 174 w 475"/>
                <a:gd name="T97" fmla="*/ 0 h 304"/>
                <a:gd name="T98" fmla="*/ 202 w 475"/>
                <a:gd name="T99" fmla="*/ 3 h 304"/>
                <a:gd name="T100" fmla="*/ 228 w 475"/>
                <a:gd name="T101" fmla="*/ 14 h 304"/>
                <a:gd name="T102" fmla="*/ 237 w 475"/>
                <a:gd name="T103" fmla="*/ 23 h 304"/>
                <a:gd name="T104" fmla="*/ 240 w 475"/>
                <a:gd name="T105" fmla="*/ 43 h 304"/>
                <a:gd name="T106" fmla="*/ 246 w 475"/>
                <a:gd name="T107" fmla="*/ 57 h 304"/>
                <a:gd name="T108" fmla="*/ 291 w 475"/>
                <a:gd name="T109" fmla="*/ 17 h 304"/>
                <a:gd name="T110" fmla="*/ 305 w 475"/>
                <a:gd name="T111" fmla="*/ 9 h 304"/>
                <a:gd name="T112" fmla="*/ 334 w 475"/>
                <a:gd name="T113" fmla="*/ 0 h 304"/>
                <a:gd name="T114" fmla="*/ 348 w 475"/>
                <a:gd name="T115" fmla="*/ 0 h 3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75" h="304">
                  <a:moveTo>
                    <a:pt x="364" y="0"/>
                  </a:moveTo>
                  <a:lnTo>
                    <a:pt x="364" y="0"/>
                  </a:lnTo>
                  <a:lnTo>
                    <a:pt x="381" y="0"/>
                  </a:lnTo>
                  <a:lnTo>
                    <a:pt x="398" y="6"/>
                  </a:lnTo>
                  <a:lnTo>
                    <a:pt x="415" y="14"/>
                  </a:lnTo>
                  <a:lnTo>
                    <a:pt x="429" y="23"/>
                  </a:lnTo>
                  <a:lnTo>
                    <a:pt x="444" y="37"/>
                  </a:lnTo>
                  <a:lnTo>
                    <a:pt x="452" y="51"/>
                  </a:lnTo>
                  <a:lnTo>
                    <a:pt x="458" y="68"/>
                  </a:lnTo>
                  <a:lnTo>
                    <a:pt x="458" y="88"/>
                  </a:lnTo>
                  <a:lnTo>
                    <a:pt x="458" y="282"/>
                  </a:lnTo>
                  <a:lnTo>
                    <a:pt x="461" y="287"/>
                  </a:lnTo>
                  <a:lnTo>
                    <a:pt x="463" y="293"/>
                  </a:lnTo>
                  <a:lnTo>
                    <a:pt x="475" y="304"/>
                  </a:lnTo>
                  <a:lnTo>
                    <a:pt x="387" y="304"/>
                  </a:lnTo>
                  <a:lnTo>
                    <a:pt x="392" y="299"/>
                  </a:lnTo>
                  <a:lnTo>
                    <a:pt x="398" y="293"/>
                  </a:lnTo>
                  <a:lnTo>
                    <a:pt x="404" y="287"/>
                  </a:lnTo>
                  <a:lnTo>
                    <a:pt x="404" y="282"/>
                  </a:lnTo>
                  <a:lnTo>
                    <a:pt x="404" y="108"/>
                  </a:lnTo>
                  <a:lnTo>
                    <a:pt x="404" y="91"/>
                  </a:lnTo>
                  <a:lnTo>
                    <a:pt x="401" y="80"/>
                  </a:lnTo>
                  <a:lnTo>
                    <a:pt x="395" y="66"/>
                  </a:lnTo>
                  <a:lnTo>
                    <a:pt x="387" y="57"/>
                  </a:lnTo>
                  <a:lnTo>
                    <a:pt x="378" y="49"/>
                  </a:lnTo>
                  <a:lnTo>
                    <a:pt x="367" y="43"/>
                  </a:lnTo>
                  <a:lnTo>
                    <a:pt x="353" y="37"/>
                  </a:lnTo>
                  <a:lnTo>
                    <a:pt x="336" y="37"/>
                  </a:lnTo>
                  <a:lnTo>
                    <a:pt x="316" y="40"/>
                  </a:lnTo>
                  <a:lnTo>
                    <a:pt x="299" y="46"/>
                  </a:lnTo>
                  <a:lnTo>
                    <a:pt x="282" y="60"/>
                  </a:lnTo>
                  <a:lnTo>
                    <a:pt x="267" y="77"/>
                  </a:lnTo>
                  <a:lnTo>
                    <a:pt x="267" y="85"/>
                  </a:lnTo>
                  <a:lnTo>
                    <a:pt x="267" y="282"/>
                  </a:lnTo>
                  <a:lnTo>
                    <a:pt x="270" y="287"/>
                  </a:lnTo>
                  <a:lnTo>
                    <a:pt x="273" y="293"/>
                  </a:lnTo>
                  <a:lnTo>
                    <a:pt x="285" y="304"/>
                  </a:lnTo>
                  <a:lnTo>
                    <a:pt x="194" y="304"/>
                  </a:lnTo>
                  <a:lnTo>
                    <a:pt x="202" y="299"/>
                  </a:lnTo>
                  <a:lnTo>
                    <a:pt x="208" y="293"/>
                  </a:lnTo>
                  <a:lnTo>
                    <a:pt x="211" y="287"/>
                  </a:lnTo>
                  <a:lnTo>
                    <a:pt x="211" y="282"/>
                  </a:lnTo>
                  <a:lnTo>
                    <a:pt x="211" y="105"/>
                  </a:lnTo>
                  <a:lnTo>
                    <a:pt x="211" y="88"/>
                  </a:lnTo>
                  <a:lnTo>
                    <a:pt x="208" y="74"/>
                  </a:lnTo>
                  <a:lnTo>
                    <a:pt x="202" y="63"/>
                  </a:lnTo>
                  <a:lnTo>
                    <a:pt x="194" y="54"/>
                  </a:lnTo>
                  <a:lnTo>
                    <a:pt x="185" y="46"/>
                  </a:lnTo>
                  <a:lnTo>
                    <a:pt x="174" y="40"/>
                  </a:lnTo>
                  <a:lnTo>
                    <a:pt x="160" y="37"/>
                  </a:lnTo>
                  <a:lnTo>
                    <a:pt x="145" y="37"/>
                  </a:lnTo>
                  <a:lnTo>
                    <a:pt x="125" y="40"/>
                  </a:lnTo>
                  <a:lnTo>
                    <a:pt x="108" y="46"/>
                  </a:lnTo>
                  <a:lnTo>
                    <a:pt x="94" y="54"/>
                  </a:lnTo>
                  <a:lnTo>
                    <a:pt x="80" y="68"/>
                  </a:lnTo>
                  <a:lnTo>
                    <a:pt x="80" y="282"/>
                  </a:lnTo>
                  <a:lnTo>
                    <a:pt x="80" y="287"/>
                  </a:lnTo>
                  <a:lnTo>
                    <a:pt x="83" y="293"/>
                  </a:lnTo>
                  <a:lnTo>
                    <a:pt x="97" y="304"/>
                  </a:lnTo>
                  <a:lnTo>
                    <a:pt x="6" y="304"/>
                  </a:lnTo>
                  <a:lnTo>
                    <a:pt x="15" y="299"/>
                  </a:lnTo>
                  <a:lnTo>
                    <a:pt x="20" y="293"/>
                  </a:lnTo>
                  <a:lnTo>
                    <a:pt x="23" y="287"/>
                  </a:lnTo>
                  <a:lnTo>
                    <a:pt x="23" y="282"/>
                  </a:lnTo>
                  <a:lnTo>
                    <a:pt x="23" y="40"/>
                  </a:lnTo>
                  <a:lnTo>
                    <a:pt x="23" y="31"/>
                  </a:lnTo>
                  <a:lnTo>
                    <a:pt x="18" y="23"/>
                  </a:lnTo>
                  <a:lnTo>
                    <a:pt x="9" y="17"/>
                  </a:lnTo>
                  <a:lnTo>
                    <a:pt x="0" y="14"/>
                  </a:lnTo>
                  <a:lnTo>
                    <a:pt x="80" y="0"/>
                  </a:lnTo>
                  <a:lnTo>
                    <a:pt x="80" y="43"/>
                  </a:lnTo>
                  <a:lnTo>
                    <a:pt x="100" y="29"/>
                  </a:lnTo>
                  <a:lnTo>
                    <a:pt x="123" y="14"/>
                  </a:lnTo>
                  <a:lnTo>
                    <a:pt x="134" y="9"/>
                  </a:lnTo>
                  <a:lnTo>
                    <a:pt x="145" y="3"/>
                  </a:lnTo>
                  <a:lnTo>
                    <a:pt x="160" y="0"/>
                  </a:lnTo>
                  <a:lnTo>
                    <a:pt x="174" y="0"/>
                  </a:lnTo>
                  <a:lnTo>
                    <a:pt x="188" y="0"/>
                  </a:lnTo>
                  <a:lnTo>
                    <a:pt x="202" y="3"/>
                  </a:lnTo>
                  <a:lnTo>
                    <a:pt x="213" y="9"/>
                  </a:lnTo>
                  <a:lnTo>
                    <a:pt x="228" y="14"/>
                  </a:lnTo>
                  <a:lnTo>
                    <a:pt x="239" y="23"/>
                  </a:lnTo>
                  <a:lnTo>
                    <a:pt x="248" y="31"/>
                  </a:lnTo>
                  <a:lnTo>
                    <a:pt x="256" y="43"/>
                  </a:lnTo>
                  <a:lnTo>
                    <a:pt x="262" y="57"/>
                  </a:lnTo>
                  <a:lnTo>
                    <a:pt x="282" y="34"/>
                  </a:lnTo>
                  <a:lnTo>
                    <a:pt x="307" y="17"/>
                  </a:lnTo>
                  <a:lnTo>
                    <a:pt x="321" y="9"/>
                  </a:lnTo>
                  <a:lnTo>
                    <a:pt x="336" y="3"/>
                  </a:lnTo>
                  <a:lnTo>
                    <a:pt x="350" y="0"/>
                  </a:lnTo>
                  <a:lnTo>
                    <a:pt x="364"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9" name="Freeform 1736"/>
            <p:cNvSpPr>
              <a:spLocks/>
            </p:cNvSpPr>
            <p:nvPr userDrawn="1"/>
          </p:nvSpPr>
          <p:spPr bwMode="auto">
            <a:xfrm>
              <a:off x="4071" y="3058"/>
              <a:ext cx="184" cy="362"/>
            </a:xfrm>
            <a:custGeom>
              <a:avLst/>
              <a:gdLst>
                <a:gd name="T0" fmla="*/ 85 w 184"/>
                <a:gd name="T1" fmla="*/ 0 h 361"/>
                <a:gd name="T2" fmla="*/ 85 w 184"/>
                <a:gd name="T3" fmla="*/ 60 h 361"/>
                <a:gd name="T4" fmla="*/ 173 w 184"/>
                <a:gd name="T5" fmla="*/ 60 h 361"/>
                <a:gd name="T6" fmla="*/ 150 w 184"/>
                <a:gd name="T7" fmla="*/ 85 h 361"/>
                <a:gd name="T8" fmla="*/ 82 w 184"/>
                <a:gd name="T9" fmla="*/ 85 h 361"/>
                <a:gd name="T10" fmla="*/ 82 w 184"/>
                <a:gd name="T11" fmla="*/ 283 h 361"/>
                <a:gd name="T12" fmla="*/ 82 w 184"/>
                <a:gd name="T13" fmla="*/ 283 h 361"/>
                <a:gd name="T14" fmla="*/ 85 w 184"/>
                <a:gd name="T15" fmla="*/ 300 h 361"/>
                <a:gd name="T16" fmla="*/ 88 w 184"/>
                <a:gd name="T17" fmla="*/ 312 h 361"/>
                <a:gd name="T18" fmla="*/ 91 w 184"/>
                <a:gd name="T19" fmla="*/ 323 h 361"/>
                <a:gd name="T20" fmla="*/ 99 w 184"/>
                <a:gd name="T21" fmla="*/ 334 h 361"/>
                <a:gd name="T22" fmla="*/ 105 w 184"/>
                <a:gd name="T23" fmla="*/ 340 h 361"/>
                <a:gd name="T24" fmla="*/ 116 w 184"/>
                <a:gd name="T25" fmla="*/ 346 h 361"/>
                <a:gd name="T26" fmla="*/ 128 w 184"/>
                <a:gd name="T27" fmla="*/ 349 h 361"/>
                <a:gd name="T28" fmla="*/ 142 w 184"/>
                <a:gd name="T29" fmla="*/ 351 h 361"/>
                <a:gd name="T30" fmla="*/ 142 w 184"/>
                <a:gd name="T31" fmla="*/ 351 h 361"/>
                <a:gd name="T32" fmla="*/ 156 w 184"/>
                <a:gd name="T33" fmla="*/ 349 h 361"/>
                <a:gd name="T34" fmla="*/ 165 w 184"/>
                <a:gd name="T35" fmla="*/ 346 h 361"/>
                <a:gd name="T36" fmla="*/ 165 w 184"/>
                <a:gd name="T37" fmla="*/ 346 h 361"/>
                <a:gd name="T38" fmla="*/ 184 w 184"/>
                <a:gd name="T39" fmla="*/ 334 h 361"/>
                <a:gd name="T40" fmla="*/ 184 w 184"/>
                <a:gd name="T41" fmla="*/ 334 h 361"/>
                <a:gd name="T42" fmla="*/ 182 w 184"/>
                <a:gd name="T43" fmla="*/ 340 h 361"/>
                <a:gd name="T44" fmla="*/ 179 w 184"/>
                <a:gd name="T45" fmla="*/ 349 h 361"/>
                <a:gd name="T46" fmla="*/ 162 w 184"/>
                <a:gd name="T47" fmla="*/ 363 h 361"/>
                <a:gd name="T48" fmla="*/ 162 w 184"/>
                <a:gd name="T49" fmla="*/ 363 h 361"/>
                <a:gd name="T50" fmla="*/ 153 w 184"/>
                <a:gd name="T51" fmla="*/ 368 h 361"/>
                <a:gd name="T52" fmla="*/ 142 w 184"/>
                <a:gd name="T53" fmla="*/ 374 h 361"/>
                <a:gd name="T54" fmla="*/ 130 w 184"/>
                <a:gd name="T55" fmla="*/ 377 h 361"/>
                <a:gd name="T56" fmla="*/ 119 w 184"/>
                <a:gd name="T57" fmla="*/ 377 h 361"/>
                <a:gd name="T58" fmla="*/ 119 w 184"/>
                <a:gd name="T59" fmla="*/ 377 h 361"/>
                <a:gd name="T60" fmla="*/ 99 w 184"/>
                <a:gd name="T61" fmla="*/ 377 h 361"/>
                <a:gd name="T62" fmla="*/ 82 w 184"/>
                <a:gd name="T63" fmla="*/ 371 h 361"/>
                <a:gd name="T64" fmla="*/ 65 w 184"/>
                <a:gd name="T65" fmla="*/ 363 h 361"/>
                <a:gd name="T66" fmla="*/ 54 w 184"/>
                <a:gd name="T67" fmla="*/ 351 h 361"/>
                <a:gd name="T68" fmla="*/ 54 w 184"/>
                <a:gd name="T69" fmla="*/ 351 h 361"/>
                <a:gd name="T70" fmla="*/ 42 w 184"/>
                <a:gd name="T71" fmla="*/ 340 h 361"/>
                <a:gd name="T72" fmla="*/ 34 w 184"/>
                <a:gd name="T73" fmla="*/ 323 h 361"/>
                <a:gd name="T74" fmla="*/ 31 w 184"/>
                <a:gd name="T75" fmla="*/ 306 h 361"/>
                <a:gd name="T76" fmla="*/ 28 w 184"/>
                <a:gd name="T77" fmla="*/ 283 h 361"/>
                <a:gd name="T78" fmla="*/ 28 w 184"/>
                <a:gd name="T79" fmla="*/ 85 h 361"/>
                <a:gd name="T80" fmla="*/ 0 w 184"/>
                <a:gd name="T81" fmla="*/ 85 h 361"/>
                <a:gd name="T82" fmla="*/ 85 w 184"/>
                <a:gd name="T83" fmla="*/ 0 h 361"/>
                <a:gd name="T84" fmla="*/ 85 w 184"/>
                <a:gd name="T85" fmla="*/ 0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84" h="361">
                  <a:moveTo>
                    <a:pt x="85" y="0"/>
                  </a:moveTo>
                  <a:lnTo>
                    <a:pt x="85" y="60"/>
                  </a:lnTo>
                  <a:lnTo>
                    <a:pt x="173" y="60"/>
                  </a:lnTo>
                  <a:lnTo>
                    <a:pt x="150" y="85"/>
                  </a:lnTo>
                  <a:lnTo>
                    <a:pt x="82" y="85"/>
                  </a:lnTo>
                  <a:lnTo>
                    <a:pt x="82" y="267"/>
                  </a:lnTo>
                  <a:lnTo>
                    <a:pt x="85" y="284"/>
                  </a:lnTo>
                  <a:lnTo>
                    <a:pt x="88" y="296"/>
                  </a:lnTo>
                  <a:lnTo>
                    <a:pt x="91" y="307"/>
                  </a:lnTo>
                  <a:lnTo>
                    <a:pt x="99" y="318"/>
                  </a:lnTo>
                  <a:lnTo>
                    <a:pt x="105" y="324"/>
                  </a:lnTo>
                  <a:lnTo>
                    <a:pt x="116" y="330"/>
                  </a:lnTo>
                  <a:lnTo>
                    <a:pt x="128" y="333"/>
                  </a:lnTo>
                  <a:lnTo>
                    <a:pt x="142" y="335"/>
                  </a:lnTo>
                  <a:lnTo>
                    <a:pt x="156" y="333"/>
                  </a:lnTo>
                  <a:lnTo>
                    <a:pt x="165" y="330"/>
                  </a:lnTo>
                  <a:lnTo>
                    <a:pt x="184" y="318"/>
                  </a:lnTo>
                  <a:lnTo>
                    <a:pt x="182" y="324"/>
                  </a:lnTo>
                  <a:lnTo>
                    <a:pt x="179" y="333"/>
                  </a:lnTo>
                  <a:lnTo>
                    <a:pt x="162" y="347"/>
                  </a:lnTo>
                  <a:lnTo>
                    <a:pt x="153" y="352"/>
                  </a:lnTo>
                  <a:lnTo>
                    <a:pt x="142" y="358"/>
                  </a:lnTo>
                  <a:lnTo>
                    <a:pt x="130" y="361"/>
                  </a:lnTo>
                  <a:lnTo>
                    <a:pt x="119" y="361"/>
                  </a:lnTo>
                  <a:lnTo>
                    <a:pt x="99" y="361"/>
                  </a:lnTo>
                  <a:lnTo>
                    <a:pt x="82" y="355"/>
                  </a:lnTo>
                  <a:lnTo>
                    <a:pt x="65" y="347"/>
                  </a:lnTo>
                  <a:lnTo>
                    <a:pt x="54" y="335"/>
                  </a:lnTo>
                  <a:lnTo>
                    <a:pt x="42" y="324"/>
                  </a:lnTo>
                  <a:lnTo>
                    <a:pt x="34" y="307"/>
                  </a:lnTo>
                  <a:lnTo>
                    <a:pt x="31" y="290"/>
                  </a:lnTo>
                  <a:lnTo>
                    <a:pt x="28" y="267"/>
                  </a:lnTo>
                  <a:lnTo>
                    <a:pt x="28" y="85"/>
                  </a:lnTo>
                  <a:lnTo>
                    <a:pt x="0" y="85"/>
                  </a:lnTo>
                  <a:lnTo>
                    <a:pt x="85"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0" name="Freeform 1737"/>
            <p:cNvSpPr>
              <a:spLocks noEditPoints="1"/>
            </p:cNvSpPr>
            <p:nvPr userDrawn="1"/>
          </p:nvSpPr>
          <p:spPr bwMode="auto">
            <a:xfrm>
              <a:off x="4253" y="3109"/>
              <a:ext cx="282" cy="311"/>
            </a:xfrm>
            <a:custGeom>
              <a:avLst/>
              <a:gdLst>
                <a:gd name="T0" fmla="*/ 128 w 284"/>
                <a:gd name="T1" fmla="*/ 0 h 310"/>
                <a:gd name="T2" fmla="*/ 168 w 284"/>
                <a:gd name="T3" fmla="*/ 6 h 310"/>
                <a:gd name="T4" fmla="*/ 201 w 284"/>
                <a:gd name="T5" fmla="*/ 23 h 310"/>
                <a:gd name="T6" fmla="*/ 208 w 284"/>
                <a:gd name="T7" fmla="*/ 34 h 310"/>
                <a:gd name="T8" fmla="*/ 229 w 284"/>
                <a:gd name="T9" fmla="*/ 63 h 310"/>
                <a:gd name="T10" fmla="*/ 237 w 284"/>
                <a:gd name="T11" fmla="*/ 80 h 310"/>
                <a:gd name="T12" fmla="*/ 249 w 284"/>
                <a:gd name="T13" fmla="*/ 117 h 310"/>
                <a:gd name="T14" fmla="*/ 252 w 284"/>
                <a:gd name="T15" fmla="*/ 172 h 310"/>
                <a:gd name="T16" fmla="*/ 252 w 284"/>
                <a:gd name="T17" fmla="*/ 190 h 310"/>
                <a:gd name="T18" fmla="*/ 240 w 284"/>
                <a:gd name="T19" fmla="*/ 226 h 310"/>
                <a:gd name="T20" fmla="*/ 235 w 284"/>
                <a:gd name="T21" fmla="*/ 246 h 310"/>
                <a:gd name="T22" fmla="*/ 212 w 284"/>
                <a:gd name="T23" fmla="*/ 278 h 310"/>
                <a:gd name="T24" fmla="*/ 198 w 284"/>
                <a:gd name="T25" fmla="*/ 306 h 310"/>
                <a:gd name="T26" fmla="*/ 182 w 284"/>
                <a:gd name="T27" fmla="*/ 315 h 310"/>
                <a:gd name="T28" fmla="*/ 145 w 284"/>
                <a:gd name="T29" fmla="*/ 326 h 310"/>
                <a:gd name="T30" fmla="*/ 126 w 284"/>
                <a:gd name="T31" fmla="*/ 326 h 310"/>
                <a:gd name="T32" fmla="*/ 77 w 284"/>
                <a:gd name="T33" fmla="*/ 320 h 310"/>
                <a:gd name="T34" fmla="*/ 68 w 284"/>
                <a:gd name="T35" fmla="*/ 309 h 310"/>
                <a:gd name="T36" fmla="*/ 45 w 284"/>
                <a:gd name="T37" fmla="*/ 289 h 310"/>
                <a:gd name="T38" fmla="*/ 36 w 284"/>
                <a:gd name="T39" fmla="*/ 280 h 310"/>
                <a:gd name="T40" fmla="*/ 11 w 284"/>
                <a:gd name="T41" fmla="*/ 229 h 310"/>
                <a:gd name="T42" fmla="*/ 0 w 284"/>
                <a:gd name="T43" fmla="*/ 172 h 310"/>
                <a:gd name="T44" fmla="*/ 2 w 284"/>
                <a:gd name="T45" fmla="*/ 137 h 310"/>
                <a:gd name="T46" fmla="*/ 11 w 284"/>
                <a:gd name="T47" fmla="*/ 100 h 310"/>
                <a:gd name="T48" fmla="*/ 19 w 284"/>
                <a:gd name="T49" fmla="*/ 80 h 310"/>
                <a:gd name="T50" fmla="*/ 39 w 284"/>
                <a:gd name="T51" fmla="*/ 49 h 310"/>
                <a:gd name="T52" fmla="*/ 68 w 284"/>
                <a:gd name="T53" fmla="*/ 23 h 310"/>
                <a:gd name="T54" fmla="*/ 71 w 284"/>
                <a:gd name="T55" fmla="*/ 12 h 310"/>
                <a:gd name="T56" fmla="*/ 106 w 284"/>
                <a:gd name="T57" fmla="*/ 0 h 310"/>
                <a:gd name="T58" fmla="*/ 128 w 284"/>
                <a:gd name="T59" fmla="*/ 0 h 310"/>
                <a:gd name="T60" fmla="*/ 123 w 284"/>
                <a:gd name="T61" fmla="*/ 23 h 310"/>
                <a:gd name="T62" fmla="*/ 86 w 284"/>
                <a:gd name="T63" fmla="*/ 34 h 310"/>
                <a:gd name="T64" fmla="*/ 71 w 284"/>
                <a:gd name="T65" fmla="*/ 66 h 310"/>
                <a:gd name="T66" fmla="*/ 68 w 284"/>
                <a:gd name="T67" fmla="*/ 85 h 310"/>
                <a:gd name="T68" fmla="*/ 59 w 284"/>
                <a:gd name="T69" fmla="*/ 131 h 310"/>
                <a:gd name="T70" fmla="*/ 59 w 284"/>
                <a:gd name="T71" fmla="*/ 175 h 310"/>
                <a:gd name="T72" fmla="*/ 68 w 284"/>
                <a:gd name="T73" fmla="*/ 226 h 310"/>
                <a:gd name="T74" fmla="*/ 71 w 284"/>
                <a:gd name="T75" fmla="*/ 266 h 310"/>
                <a:gd name="T76" fmla="*/ 80 w 284"/>
                <a:gd name="T77" fmla="*/ 283 h 310"/>
                <a:gd name="T78" fmla="*/ 111 w 284"/>
                <a:gd name="T79" fmla="*/ 300 h 310"/>
                <a:gd name="T80" fmla="*/ 131 w 284"/>
                <a:gd name="T81" fmla="*/ 300 h 310"/>
                <a:gd name="T82" fmla="*/ 165 w 284"/>
                <a:gd name="T83" fmla="*/ 289 h 310"/>
                <a:gd name="T84" fmla="*/ 191 w 284"/>
                <a:gd name="T85" fmla="*/ 261 h 310"/>
                <a:gd name="T86" fmla="*/ 198 w 284"/>
                <a:gd name="T87" fmla="*/ 241 h 310"/>
                <a:gd name="T88" fmla="*/ 202 w 284"/>
                <a:gd name="T89" fmla="*/ 195 h 310"/>
                <a:gd name="T90" fmla="*/ 202 w 284"/>
                <a:gd name="T91" fmla="*/ 151 h 310"/>
                <a:gd name="T92" fmla="*/ 197 w 284"/>
                <a:gd name="T93" fmla="*/ 85 h 310"/>
                <a:gd name="T94" fmla="*/ 185 w 284"/>
                <a:gd name="T95" fmla="*/ 60 h 310"/>
                <a:gd name="T96" fmla="*/ 168 w 284"/>
                <a:gd name="T97" fmla="*/ 40 h 310"/>
                <a:gd name="T98" fmla="*/ 148 w 284"/>
                <a:gd name="T99" fmla="*/ 29 h 310"/>
                <a:gd name="T100" fmla="*/ 123 w 284"/>
                <a:gd name="T101" fmla="*/ 23 h 31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284" h="310">
                  <a:moveTo>
                    <a:pt x="144" y="0"/>
                  </a:moveTo>
                  <a:lnTo>
                    <a:pt x="144" y="0"/>
                  </a:lnTo>
                  <a:lnTo>
                    <a:pt x="164" y="0"/>
                  </a:lnTo>
                  <a:lnTo>
                    <a:pt x="184" y="6"/>
                  </a:lnTo>
                  <a:lnTo>
                    <a:pt x="204" y="12"/>
                  </a:lnTo>
                  <a:lnTo>
                    <a:pt x="221" y="23"/>
                  </a:lnTo>
                  <a:lnTo>
                    <a:pt x="235" y="34"/>
                  </a:lnTo>
                  <a:lnTo>
                    <a:pt x="250" y="49"/>
                  </a:lnTo>
                  <a:lnTo>
                    <a:pt x="261" y="63"/>
                  </a:lnTo>
                  <a:lnTo>
                    <a:pt x="269" y="80"/>
                  </a:lnTo>
                  <a:lnTo>
                    <a:pt x="275" y="100"/>
                  </a:lnTo>
                  <a:lnTo>
                    <a:pt x="281" y="117"/>
                  </a:lnTo>
                  <a:lnTo>
                    <a:pt x="284" y="137"/>
                  </a:lnTo>
                  <a:lnTo>
                    <a:pt x="284" y="156"/>
                  </a:lnTo>
                  <a:lnTo>
                    <a:pt x="284" y="174"/>
                  </a:lnTo>
                  <a:lnTo>
                    <a:pt x="278" y="193"/>
                  </a:lnTo>
                  <a:lnTo>
                    <a:pt x="272" y="210"/>
                  </a:lnTo>
                  <a:lnTo>
                    <a:pt x="267" y="230"/>
                  </a:lnTo>
                  <a:lnTo>
                    <a:pt x="255" y="247"/>
                  </a:lnTo>
                  <a:lnTo>
                    <a:pt x="244" y="262"/>
                  </a:lnTo>
                  <a:lnTo>
                    <a:pt x="230" y="276"/>
                  </a:lnTo>
                  <a:lnTo>
                    <a:pt x="215" y="290"/>
                  </a:lnTo>
                  <a:lnTo>
                    <a:pt x="198" y="299"/>
                  </a:lnTo>
                  <a:lnTo>
                    <a:pt x="181" y="304"/>
                  </a:lnTo>
                  <a:lnTo>
                    <a:pt x="161" y="310"/>
                  </a:lnTo>
                  <a:lnTo>
                    <a:pt x="142" y="310"/>
                  </a:lnTo>
                  <a:lnTo>
                    <a:pt x="110" y="307"/>
                  </a:lnTo>
                  <a:lnTo>
                    <a:pt x="93" y="304"/>
                  </a:lnTo>
                  <a:lnTo>
                    <a:pt x="82" y="299"/>
                  </a:lnTo>
                  <a:lnTo>
                    <a:pt x="68" y="293"/>
                  </a:lnTo>
                  <a:lnTo>
                    <a:pt x="56" y="284"/>
                  </a:lnTo>
                  <a:lnTo>
                    <a:pt x="45" y="273"/>
                  </a:lnTo>
                  <a:lnTo>
                    <a:pt x="36" y="264"/>
                  </a:lnTo>
                  <a:lnTo>
                    <a:pt x="19" y="239"/>
                  </a:lnTo>
                  <a:lnTo>
                    <a:pt x="11" y="213"/>
                  </a:lnTo>
                  <a:lnTo>
                    <a:pt x="2" y="185"/>
                  </a:lnTo>
                  <a:lnTo>
                    <a:pt x="0" y="156"/>
                  </a:lnTo>
                  <a:lnTo>
                    <a:pt x="2" y="137"/>
                  </a:lnTo>
                  <a:lnTo>
                    <a:pt x="5" y="117"/>
                  </a:lnTo>
                  <a:lnTo>
                    <a:pt x="11" y="100"/>
                  </a:lnTo>
                  <a:lnTo>
                    <a:pt x="19" y="80"/>
                  </a:lnTo>
                  <a:lnTo>
                    <a:pt x="28" y="63"/>
                  </a:lnTo>
                  <a:lnTo>
                    <a:pt x="39" y="49"/>
                  </a:lnTo>
                  <a:lnTo>
                    <a:pt x="54" y="34"/>
                  </a:lnTo>
                  <a:lnTo>
                    <a:pt x="68" y="23"/>
                  </a:lnTo>
                  <a:lnTo>
                    <a:pt x="85" y="12"/>
                  </a:lnTo>
                  <a:lnTo>
                    <a:pt x="105" y="6"/>
                  </a:lnTo>
                  <a:lnTo>
                    <a:pt x="122" y="0"/>
                  </a:lnTo>
                  <a:lnTo>
                    <a:pt x="144" y="0"/>
                  </a:lnTo>
                  <a:close/>
                  <a:moveTo>
                    <a:pt x="139" y="23"/>
                  </a:moveTo>
                  <a:lnTo>
                    <a:pt x="139" y="23"/>
                  </a:lnTo>
                  <a:lnTo>
                    <a:pt x="119" y="26"/>
                  </a:lnTo>
                  <a:lnTo>
                    <a:pt x="102" y="34"/>
                  </a:lnTo>
                  <a:lnTo>
                    <a:pt x="88" y="49"/>
                  </a:lnTo>
                  <a:lnTo>
                    <a:pt x="76" y="66"/>
                  </a:lnTo>
                  <a:lnTo>
                    <a:pt x="68" y="85"/>
                  </a:lnTo>
                  <a:lnTo>
                    <a:pt x="62" y="108"/>
                  </a:lnTo>
                  <a:lnTo>
                    <a:pt x="59" y="131"/>
                  </a:lnTo>
                  <a:lnTo>
                    <a:pt x="59" y="159"/>
                  </a:lnTo>
                  <a:lnTo>
                    <a:pt x="62" y="185"/>
                  </a:lnTo>
                  <a:lnTo>
                    <a:pt x="68" y="210"/>
                  </a:lnTo>
                  <a:lnTo>
                    <a:pt x="73" y="230"/>
                  </a:lnTo>
                  <a:lnTo>
                    <a:pt x="85" y="250"/>
                  </a:lnTo>
                  <a:lnTo>
                    <a:pt x="96" y="267"/>
                  </a:lnTo>
                  <a:lnTo>
                    <a:pt x="113" y="279"/>
                  </a:lnTo>
                  <a:lnTo>
                    <a:pt x="127" y="284"/>
                  </a:lnTo>
                  <a:lnTo>
                    <a:pt x="147" y="284"/>
                  </a:lnTo>
                  <a:lnTo>
                    <a:pt x="164" y="282"/>
                  </a:lnTo>
                  <a:lnTo>
                    <a:pt x="181" y="273"/>
                  </a:lnTo>
                  <a:lnTo>
                    <a:pt x="196" y="262"/>
                  </a:lnTo>
                  <a:lnTo>
                    <a:pt x="207" y="245"/>
                  </a:lnTo>
                  <a:lnTo>
                    <a:pt x="215" y="225"/>
                  </a:lnTo>
                  <a:lnTo>
                    <a:pt x="221" y="202"/>
                  </a:lnTo>
                  <a:lnTo>
                    <a:pt x="224" y="179"/>
                  </a:lnTo>
                  <a:lnTo>
                    <a:pt x="224" y="151"/>
                  </a:lnTo>
                  <a:lnTo>
                    <a:pt x="221" y="117"/>
                  </a:lnTo>
                  <a:lnTo>
                    <a:pt x="213" y="85"/>
                  </a:lnTo>
                  <a:lnTo>
                    <a:pt x="201" y="60"/>
                  </a:lnTo>
                  <a:lnTo>
                    <a:pt x="184" y="40"/>
                  </a:lnTo>
                  <a:lnTo>
                    <a:pt x="176" y="31"/>
                  </a:lnTo>
                  <a:lnTo>
                    <a:pt x="164" y="29"/>
                  </a:lnTo>
                  <a:lnTo>
                    <a:pt x="150" y="23"/>
                  </a:lnTo>
                  <a:lnTo>
                    <a:pt x="139"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1" name="Freeform 1738"/>
            <p:cNvSpPr>
              <a:spLocks/>
            </p:cNvSpPr>
            <p:nvPr userDrawn="1"/>
          </p:nvSpPr>
          <p:spPr bwMode="auto">
            <a:xfrm>
              <a:off x="4547" y="3109"/>
              <a:ext cx="284" cy="305"/>
            </a:xfrm>
            <a:custGeom>
              <a:avLst/>
              <a:gdLst>
                <a:gd name="T0" fmla="*/ 170 w 284"/>
                <a:gd name="T1" fmla="*/ 0 h 304"/>
                <a:gd name="T2" fmla="*/ 219 w 284"/>
                <a:gd name="T3" fmla="*/ 12 h 304"/>
                <a:gd name="T4" fmla="*/ 239 w 284"/>
                <a:gd name="T5" fmla="*/ 23 h 304"/>
                <a:gd name="T6" fmla="*/ 253 w 284"/>
                <a:gd name="T7" fmla="*/ 43 h 304"/>
                <a:gd name="T8" fmla="*/ 264 w 284"/>
                <a:gd name="T9" fmla="*/ 63 h 304"/>
                <a:gd name="T10" fmla="*/ 267 w 284"/>
                <a:gd name="T11" fmla="*/ 88 h 304"/>
                <a:gd name="T12" fmla="*/ 267 w 284"/>
                <a:gd name="T13" fmla="*/ 298 h 304"/>
                <a:gd name="T14" fmla="*/ 270 w 284"/>
                <a:gd name="T15" fmla="*/ 309 h 304"/>
                <a:gd name="T16" fmla="*/ 284 w 284"/>
                <a:gd name="T17" fmla="*/ 320 h 304"/>
                <a:gd name="T18" fmla="*/ 196 w 284"/>
                <a:gd name="T19" fmla="*/ 320 h 304"/>
                <a:gd name="T20" fmla="*/ 207 w 284"/>
                <a:gd name="T21" fmla="*/ 309 h 304"/>
                <a:gd name="T22" fmla="*/ 213 w 284"/>
                <a:gd name="T23" fmla="*/ 298 h 304"/>
                <a:gd name="T24" fmla="*/ 213 w 284"/>
                <a:gd name="T25" fmla="*/ 111 h 304"/>
                <a:gd name="T26" fmla="*/ 207 w 284"/>
                <a:gd name="T27" fmla="*/ 80 h 304"/>
                <a:gd name="T28" fmla="*/ 196 w 284"/>
                <a:gd name="T29" fmla="*/ 57 h 304"/>
                <a:gd name="T30" fmla="*/ 173 w 284"/>
                <a:gd name="T31" fmla="*/ 43 h 304"/>
                <a:gd name="T32" fmla="*/ 145 w 284"/>
                <a:gd name="T33" fmla="*/ 37 h 304"/>
                <a:gd name="T34" fmla="*/ 125 w 284"/>
                <a:gd name="T35" fmla="*/ 40 h 304"/>
                <a:gd name="T36" fmla="*/ 108 w 284"/>
                <a:gd name="T37" fmla="*/ 49 h 304"/>
                <a:gd name="T38" fmla="*/ 79 w 284"/>
                <a:gd name="T39" fmla="*/ 71 h 304"/>
                <a:gd name="T40" fmla="*/ 79 w 284"/>
                <a:gd name="T41" fmla="*/ 298 h 304"/>
                <a:gd name="T42" fmla="*/ 82 w 284"/>
                <a:gd name="T43" fmla="*/ 309 h 304"/>
                <a:gd name="T44" fmla="*/ 97 w 284"/>
                <a:gd name="T45" fmla="*/ 320 h 304"/>
                <a:gd name="T46" fmla="*/ 6 w 284"/>
                <a:gd name="T47" fmla="*/ 320 h 304"/>
                <a:gd name="T48" fmla="*/ 17 w 284"/>
                <a:gd name="T49" fmla="*/ 309 h 304"/>
                <a:gd name="T50" fmla="*/ 23 w 284"/>
                <a:gd name="T51" fmla="*/ 298 h 304"/>
                <a:gd name="T52" fmla="*/ 23 w 284"/>
                <a:gd name="T53" fmla="*/ 40 h 304"/>
                <a:gd name="T54" fmla="*/ 17 w 284"/>
                <a:gd name="T55" fmla="*/ 26 h 304"/>
                <a:gd name="T56" fmla="*/ 0 w 284"/>
                <a:gd name="T57" fmla="*/ 14 h 304"/>
                <a:gd name="T58" fmla="*/ 79 w 284"/>
                <a:gd name="T59" fmla="*/ 46 h 304"/>
                <a:gd name="T60" fmla="*/ 97 w 284"/>
                <a:gd name="T61" fmla="*/ 29 h 304"/>
                <a:gd name="T62" fmla="*/ 119 w 284"/>
                <a:gd name="T63" fmla="*/ 14 h 304"/>
                <a:gd name="T64" fmla="*/ 145 w 284"/>
                <a:gd name="T65" fmla="*/ 3 h 304"/>
                <a:gd name="T66" fmla="*/ 170 w 284"/>
                <a:gd name="T67" fmla="*/ 0 h 3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84" h="304">
                  <a:moveTo>
                    <a:pt x="170" y="0"/>
                  </a:moveTo>
                  <a:lnTo>
                    <a:pt x="170" y="0"/>
                  </a:lnTo>
                  <a:lnTo>
                    <a:pt x="196" y="3"/>
                  </a:lnTo>
                  <a:lnTo>
                    <a:pt x="219" y="12"/>
                  </a:lnTo>
                  <a:lnTo>
                    <a:pt x="239" y="23"/>
                  </a:lnTo>
                  <a:lnTo>
                    <a:pt x="253" y="43"/>
                  </a:lnTo>
                  <a:lnTo>
                    <a:pt x="258" y="51"/>
                  </a:lnTo>
                  <a:lnTo>
                    <a:pt x="264" y="63"/>
                  </a:lnTo>
                  <a:lnTo>
                    <a:pt x="267" y="77"/>
                  </a:lnTo>
                  <a:lnTo>
                    <a:pt x="267" y="88"/>
                  </a:lnTo>
                  <a:lnTo>
                    <a:pt x="267" y="282"/>
                  </a:lnTo>
                  <a:lnTo>
                    <a:pt x="267" y="287"/>
                  </a:lnTo>
                  <a:lnTo>
                    <a:pt x="270" y="293"/>
                  </a:lnTo>
                  <a:lnTo>
                    <a:pt x="284" y="304"/>
                  </a:lnTo>
                  <a:lnTo>
                    <a:pt x="196" y="304"/>
                  </a:lnTo>
                  <a:lnTo>
                    <a:pt x="202" y="301"/>
                  </a:lnTo>
                  <a:lnTo>
                    <a:pt x="207" y="293"/>
                  </a:lnTo>
                  <a:lnTo>
                    <a:pt x="210" y="287"/>
                  </a:lnTo>
                  <a:lnTo>
                    <a:pt x="213" y="282"/>
                  </a:lnTo>
                  <a:lnTo>
                    <a:pt x="213" y="111"/>
                  </a:lnTo>
                  <a:lnTo>
                    <a:pt x="210" y="94"/>
                  </a:lnTo>
                  <a:lnTo>
                    <a:pt x="207" y="80"/>
                  </a:lnTo>
                  <a:lnTo>
                    <a:pt x="202" y="66"/>
                  </a:lnTo>
                  <a:lnTo>
                    <a:pt x="196" y="57"/>
                  </a:lnTo>
                  <a:lnTo>
                    <a:pt x="185" y="49"/>
                  </a:lnTo>
                  <a:lnTo>
                    <a:pt x="173" y="43"/>
                  </a:lnTo>
                  <a:lnTo>
                    <a:pt x="159" y="40"/>
                  </a:lnTo>
                  <a:lnTo>
                    <a:pt x="145" y="37"/>
                  </a:lnTo>
                  <a:lnTo>
                    <a:pt x="125" y="40"/>
                  </a:lnTo>
                  <a:lnTo>
                    <a:pt x="108" y="49"/>
                  </a:lnTo>
                  <a:lnTo>
                    <a:pt x="91" y="57"/>
                  </a:lnTo>
                  <a:lnTo>
                    <a:pt x="79" y="71"/>
                  </a:lnTo>
                  <a:lnTo>
                    <a:pt x="79" y="282"/>
                  </a:lnTo>
                  <a:lnTo>
                    <a:pt x="79" y="287"/>
                  </a:lnTo>
                  <a:lnTo>
                    <a:pt x="82" y="293"/>
                  </a:lnTo>
                  <a:lnTo>
                    <a:pt x="97" y="304"/>
                  </a:lnTo>
                  <a:lnTo>
                    <a:pt x="6" y="304"/>
                  </a:lnTo>
                  <a:lnTo>
                    <a:pt x="14" y="301"/>
                  </a:lnTo>
                  <a:lnTo>
                    <a:pt x="17" y="293"/>
                  </a:lnTo>
                  <a:lnTo>
                    <a:pt x="20" y="287"/>
                  </a:lnTo>
                  <a:lnTo>
                    <a:pt x="23" y="282"/>
                  </a:lnTo>
                  <a:lnTo>
                    <a:pt x="23" y="40"/>
                  </a:lnTo>
                  <a:lnTo>
                    <a:pt x="20" y="31"/>
                  </a:lnTo>
                  <a:lnTo>
                    <a:pt x="17" y="26"/>
                  </a:lnTo>
                  <a:lnTo>
                    <a:pt x="11" y="20"/>
                  </a:lnTo>
                  <a:lnTo>
                    <a:pt x="0" y="14"/>
                  </a:lnTo>
                  <a:lnTo>
                    <a:pt x="79" y="0"/>
                  </a:lnTo>
                  <a:lnTo>
                    <a:pt x="79" y="46"/>
                  </a:lnTo>
                  <a:lnTo>
                    <a:pt x="97" y="29"/>
                  </a:lnTo>
                  <a:lnTo>
                    <a:pt x="119" y="14"/>
                  </a:lnTo>
                  <a:lnTo>
                    <a:pt x="133" y="9"/>
                  </a:lnTo>
                  <a:lnTo>
                    <a:pt x="145" y="3"/>
                  </a:lnTo>
                  <a:lnTo>
                    <a:pt x="159" y="0"/>
                  </a:lnTo>
                  <a:lnTo>
                    <a:pt x="170"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2" name="Freeform 1739"/>
            <p:cNvSpPr>
              <a:spLocks/>
            </p:cNvSpPr>
            <p:nvPr userDrawn="1"/>
          </p:nvSpPr>
          <p:spPr bwMode="auto">
            <a:xfrm>
              <a:off x="3764" y="3109"/>
              <a:ext cx="292" cy="453"/>
            </a:xfrm>
            <a:custGeom>
              <a:avLst/>
              <a:gdLst>
                <a:gd name="T0" fmla="*/ 265 w 293"/>
                <a:gd name="T1" fmla="*/ 85 h 452"/>
                <a:gd name="T2" fmla="*/ 234 w 293"/>
                <a:gd name="T3" fmla="*/ 37 h 452"/>
                <a:gd name="T4" fmla="*/ 214 w 293"/>
                <a:gd name="T5" fmla="*/ 20 h 452"/>
                <a:gd name="T6" fmla="*/ 194 w 293"/>
                <a:gd name="T7" fmla="*/ 9 h 452"/>
                <a:gd name="T8" fmla="*/ 149 w 293"/>
                <a:gd name="T9" fmla="*/ 0 h 452"/>
                <a:gd name="T10" fmla="*/ 139 w 293"/>
                <a:gd name="T11" fmla="*/ 3 h 452"/>
                <a:gd name="T12" fmla="*/ 114 w 293"/>
                <a:gd name="T13" fmla="*/ 12 h 452"/>
                <a:gd name="T14" fmla="*/ 77 w 293"/>
                <a:gd name="T15" fmla="*/ 40 h 452"/>
                <a:gd name="T16" fmla="*/ 0 w 293"/>
                <a:gd name="T17" fmla="*/ 17 h 452"/>
                <a:gd name="T18" fmla="*/ 9 w 293"/>
                <a:gd name="T19" fmla="*/ 20 h 452"/>
                <a:gd name="T20" fmla="*/ 20 w 293"/>
                <a:gd name="T21" fmla="*/ 34 h 452"/>
                <a:gd name="T22" fmla="*/ 23 w 293"/>
                <a:gd name="T23" fmla="*/ 442 h 452"/>
                <a:gd name="T24" fmla="*/ 20 w 293"/>
                <a:gd name="T25" fmla="*/ 451 h 452"/>
                <a:gd name="T26" fmla="*/ 11 w 293"/>
                <a:gd name="T27" fmla="*/ 465 h 452"/>
                <a:gd name="T28" fmla="*/ 94 w 293"/>
                <a:gd name="T29" fmla="*/ 468 h 452"/>
                <a:gd name="T30" fmla="*/ 88 w 293"/>
                <a:gd name="T31" fmla="*/ 465 h 452"/>
                <a:gd name="T32" fmla="*/ 80 w 293"/>
                <a:gd name="T33" fmla="*/ 451 h 452"/>
                <a:gd name="T34" fmla="*/ 77 w 293"/>
                <a:gd name="T35" fmla="*/ 68 h 452"/>
                <a:gd name="T36" fmla="*/ 91 w 293"/>
                <a:gd name="T37" fmla="*/ 54 h 452"/>
                <a:gd name="T38" fmla="*/ 105 w 293"/>
                <a:gd name="T39" fmla="*/ 46 h 452"/>
                <a:gd name="T40" fmla="*/ 142 w 293"/>
                <a:gd name="T41" fmla="*/ 34 h 452"/>
                <a:gd name="T42" fmla="*/ 146 w 293"/>
                <a:gd name="T43" fmla="*/ 37 h 452"/>
                <a:gd name="T44" fmla="*/ 174 w 293"/>
                <a:gd name="T45" fmla="*/ 51 h 452"/>
                <a:gd name="T46" fmla="*/ 189 w 293"/>
                <a:gd name="T47" fmla="*/ 63 h 452"/>
                <a:gd name="T48" fmla="*/ 208 w 293"/>
                <a:gd name="T49" fmla="*/ 100 h 452"/>
                <a:gd name="T50" fmla="*/ 214 w 293"/>
                <a:gd name="T51" fmla="*/ 156 h 452"/>
                <a:gd name="T52" fmla="*/ 214 w 293"/>
                <a:gd name="T53" fmla="*/ 185 h 452"/>
                <a:gd name="T54" fmla="*/ 200 w 293"/>
                <a:gd name="T55" fmla="*/ 249 h 452"/>
                <a:gd name="T56" fmla="*/ 189 w 293"/>
                <a:gd name="T57" fmla="*/ 266 h 452"/>
                <a:gd name="T58" fmla="*/ 160 w 293"/>
                <a:gd name="T59" fmla="*/ 292 h 452"/>
                <a:gd name="T60" fmla="*/ 136 w 293"/>
                <a:gd name="T61" fmla="*/ 300 h 452"/>
                <a:gd name="T62" fmla="*/ 122 w 293"/>
                <a:gd name="T63" fmla="*/ 300 h 452"/>
                <a:gd name="T64" fmla="*/ 99 w 293"/>
                <a:gd name="T65" fmla="*/ 292 h 452"/>
                <a:gd name="T66" fmla="*/ 102 w 293"/>
                <a:gd name="T67" fmla="*/ 320 h 452"/>
                <a:gd name="T68" fmla="*/ 122 w 293"/>
                <a:gd name="T69" fmla="*/ 326 h 452"/>
                <a:gd name="T70" fmla="*/ 145 w 293"/>
                <a:gd name="T71" fmla="*/ 326 h 452"/>
                <a:gd name="T72" fmla="*/ 174 w 293"/>
                <a:gd name="T73" fmla="*/ 320 h 452"/>
                <a:gd name="T74" fmla="*/ 203 w 293"/>
                <a:gd name="T75" fmla="*/ 306 h 452"/>
                <a:gd name="T76" fmla="*/ 225 w 293"/>
                <a:gd name="T77" fmla="*/ 289 h 452"/>
                <a:gd name="T78" fmla="*/ 237 w 293"/>
                <a:gd name="T79" fmla="*/ 278 h 452"/>
                <a:gd name="T80" fmla="*/ 265 w 293"/>
                <a:gd name="T81" fmla="*/ 210 h 452"/>
                <a:gd name="T82" fmla="*/ 277 w 293"/>
                <a:gd name="T83" fmla="*/ 154 h 452"/>
                <a:gd name="T84" fmla="*/ 274 w 293"/>
                <a:gd name="T85" fmla="*/ 117 h 452"/>
                <a:gd name="T86" fmla="*/ 265 w 293"/>
                <a:gd name="T87" fmla="*/ 85 h 45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293" h="452">
                  <a:moveTo>
                    <a:pt x="281" y="85"/>
                  </a:moveTo>
                  <a:lnTo>
                    <a:pt x="281" y="85"/>
                  </a:lnTo>
                  <a:lnTo>
                    <a:pt x="267" y="57"/>
                  </a:lnTo>
                  <a:lnTo>
                    <a:pt x="250" y="37"/>
                  </a:lnTo>
                  <a:lnTo>
                    <a:pt x="230" y="20"/>
                  </a:lnTo>
                  <a:lnTo>
                    <a:pt x="210" y="9"/>
                  </a:lnTo>
                  <a:lnTo>
                    <a:pt x="187" y="3"/>
                  </a:lnTo>
                  <a:lnTo>
                    <a:pt x="165" y="0"/>
                  </a:lnTo>
                  <a:lnTo>
                    <a:pt x="139" y="3"/>
                  </a:lnTo>
                  <a:lnTo>
                    <a:pt x="114" y="12"/>
                  </a:lnTo>
                  <a:lnTo>
                    <a:pt x="94" y="26"/>
                  </a:lnTo>
                  <a:lnTo>
                    <a:pt x="77" y="40"/>
                  </a:lnTo>
                  <a:lnTo>
                    <a:pt x="77" y="0"/>
                  </a:lnTo>
                  <a:lnTo>
                    <a:pt x="0" y="17"/>
                  </a:lnTo>
                  <a:lnTo>
                    <a:pt x="9" y="20"/>
                  </a:lnTo>
                  <a:lnTo>
                    <a:pt x="17" y="26"/>
                  </a:lnTo>
                  <a:lnTo>
                    <a:pt x="20" y="34"/>
                  </a:lnTo>
                  <a:lnTo>
                    <a:pt x="23" y="43"/>
                  </a:lnTo>
                  <a:lnTo>
                    <a:pt x="23" y="426"/>
                  </a:lnTo>
                  <a:lnTo>
                    <a:pt x="20" y="435"/>
                  </a:lnTo>
                  <a:lnTo>
                    <a:pt x="17" y="443"/>
                  </a:lnTo>
                  <a:lnTo>
                    <a:pt x="11" y="449"/>
                  </a:lnTo>
                  <a:lnTo>
                    <a:pt x="6" y="452"/>
                  </a:lnTo>
                  <a:lnTo>
                    <a:pt x="94" y="452"/>
                  </a:lnTo>
                  <a:lnTo>
                    <a:pt x="88" y="449"/>
                  </a:lnTo>
                  <a:lnTo>
                    <a:pt x="82" y="443"/>
                  </a:lnTo>
                  <a:lnTo>
                    <a:pt x="80" y="435"/>
                  </a:lnTo>
                  <a:lnTo>
                    <a:pt x="77" y="426"/>
                  </a:lnTo>
                  <a:lnTo>
                    <a:pt x="77" y="68"/>
                  </a:lnTo>
                  <a:lnTo>
                    <a:pt x="91" y="54"/>
                  </a:lnTo>
                  <a:lnTo>
                    <a:pt x="105" y="46"/>
                  </a:lnTo>
                  <a:lnTo>
                    <a:pt x="122" y="37"/>
                  </a:lnTo>
                  <a:lnTo>
                    <a:pt x="142" y="34"/>
                  </a:lnTo>
                  <a:lnTo>
                    <a:pt x="159" y="37"/>
                  </a:lnTo>
                  <a:lnTo>
                    <a:pt x="173" y="43"/>
                  </a:lnTo>
                  <a:lnTo>
                    <a:pt x="190" y="51"/>
                  </a:lnTo>
                  <a:lnTo>
                    <a:pt x="205" y="63"/>
                  </a:lnTo>
                  <a:lnTo>
                    <a:pt x="216" y="80"/>
                  </a:lnTo>
                  <a:lnTo>
                    <a:pt x="224" y="100"/>
                  </a:lnTo>
                  <a:lnTo>
                    <a:pt x="230" y="125"/>
                  </a:lnTo>
                  <a:lnTo>
                    <a:pt x="230" y="156"/>
                  </a:lnTo>
                  <a:lnTo>
                    <a:pt x="230" y="185"/>
                  </a:lnTo>
                  <a:lnTo>
                    <a:pt x="224" y="210"/>
                  </a:lnTo>
                  <a:lnTo>
                    <a:pt x="216" y="233"/>
                  </a:lnTo>
                  <a:lnTo>
                    <a:pt x="205" y="250"/>
                  </a:lnTo>
                  <a:lnTo>
                    <a:pt x="190" y="267"/>
                  </a:lnTo>
                  <a:lnTo>
                    <a:pt x="176" y="276"/>
                  </a:lnTo>
                  <a:lnTo>
                    <a:pt x="156" y="284"/>
                  </a:lnTo>
                  <a:lnTo>
                    <a:pt x="136" y="284"/>
                  </a:lnTo>
                  <a:lnTo>
                    <a:pt x="122" y="284"/>
                  </a:lnTo>
                  <a:lnTo>
                    <a:pt x="111" y="282"/>
                  </a:lnTo>
                  <a:lnTo>
                    <a:pt x="99" y="276"/>
                  </a:lnTo>
                  <a:lnTo>
                    <a:pt x="88" y="264"/>
                  </a:lnTo>
                  <a:lnTo>
                    <a:pt x="102" y="304"/>
                  </a:lnTo>
                  <a:lnTo>
                    <a:pt x="122" y="310"/>
                  </a:lnTo>
                  <a:lnTo>
                    <a:pt x="145" y="310"/>
                  </a:lnTo>
                  <a:lnTo>
                    <a:pt x="176" y="307"/>
                  </a:lnTo>
                  <a:lnTo>
                    <a:pt x="190" y="304"/>
                  </a:lnTo>
                  <a:lnTo>
                    <a:pt x="205" y="299"/>
                  </a:lnTo>
                  <a:lnTo>
                    <a:pt x="219" y="290"/>
                  </a:lnTo>
                  <a:lnTo>
                    <a:pt x="230" y="284"/>
                  </a:lnTo>
                  <a:lnTo>
                    <a:pt x="241" y="273"/>
                  </a:lnTo>
                  <a:lnTo>
                    <a:pt x="253" y="262"/>
                  </a:lnTo>
                  <a:lnTo>
                    <a:pt x="270" y="236"/>
                  </a:lnTo>
                  <a:lnTo>
                    <a:pt x="281" y="210"/>
                  </a:lnTo>
                  <a:lnTo>
                    <a:pt x="290" y="182"/>
                  </a:lnTo>
                  <a:lnTo>
                    <a:pt x="293" y="154"/>
                  </a:lnTo>
                  <a:lnTo>
                    <a:pt x="290" y="117"/>
                  </a:lnTo>
                  <a:lnTo>
                    <a:pt x="281" y="85"/>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3" name="Freeform 1740"/>
            <p:cNvSpPr>
              <a:spLocks/>
            </p:cNvSpPr>
            <p:nvPr userDrawn="1"/>
          </p:nvSpPr>
          <p:spPr bwMode="auto">
            <a:xfrm>
              <a:off x="2192" y="3109"/>
              <a:ext cx="209" cy="311"/>
            </a:xfrm>
            <a:custGeom>
              <a:avLst/>
              <a:gdLst>
                <a:gd name="T0" fmla="*/ 198 w 208"/>
                <a:gd name="T1" fmla="*/ 280 h 310"/>
                <a:gd name="T2" fmla="*/ 198 w 208"/>
                <a:gd name="T3" fmla="*/ 280 h 310"/>
                <a:gd name="T4" fmla="*/ 181 w 208"/>
                <a:gd name="T5" fmla="*/ 286 h 310"/>
                <a:gd name="T6" fmla="*/ 161 w 208"/>
                <a:gd name="T7" fmla="*/ 289 h 310"/>
                <a:gd name="T8" fmla="*/ 161 w 208"/>
                <a:gd name="T9" fmla="*/ 289 h 310"/>
                <a:gd name="T10" fmla="*/ 147 w 208"/>
                <a:gd name="T11" fmla="*/ 289 h 310"/>
                <a:gd name="T12" fmla="*/ 136 w 208"/>
                <a:gd name="T13" fmla="*/ 283 h 310"/>
                <a:gd name="T14" fmla="*/ 124 w 208"/>
                <a:gd name="T15" fmla="*/ 278 h 310"/>
                <a:gd name="T16" fmla="*/ 100 w 208"/>
                <a:gd name="T17" fmla="*/ 266 h 310"/>
                <a:gd name="T18" fmla="*/ 100 w 208"/>
                <a:gd name="T19" fmla="*/ 266 h 310"/>
                <a:gd name="T20" fmla="*/ 91 w 208"/>
                <a:gd name="T21" fmla="*/ 255 h 310"/>
                <a:gd name="T22" fmla="*/ 83 w 208"/>
                <a:gd name="T23" fmla="*/ 241 h 310"/>
                <a:gd name="T24" fmla="*/ 80 w 208"/>
                <a:gd name="T25" fmla="*/ 224 h 310"/>
                <a:gd name="T26" fmla="*/ 80 w 208"/>
                <a:gd name="T27" fmla="*/ 207 h 310"/>
                <a:gd name="T28" fmla="*/ 80 w 208"/>
                <a:gd name="T29" fmla="*/ 0 h 310"/>
                <a:gd name="T30" fmla="*/ 0 w 208"/>
                <a:gd name="T31" fmla="*/ 14 h 310"/>
                <a:gd name="T32" fmla="*/ 0 w 208"/>
                <a:gd name="T33" fmla="*/ 14 h 310"/>
                <a:gd name="T34" fmla="*/ 12 w 208"/>
                <a:gd name="T35" fmla="*/ 20 h 310"/>
                <a:gd name="T36" fmla="*/ 17 w 208"/>
                <a:gd name="T37" fmla="*/ 26 h 310"/>
                <a:gd name="T38" fmla="*/ 23 w 208"/>
                <a:gd name="T39" fmla="*/ 31 h 310"/>
                <a:gd name="T40" fmla="*/ 23 w 208"/>
                <a:gd name="T41" fmla="*/ 40 h 310"/>
                <a:gd name="T42" fmla="*/ 23 w 208"/>
                <a:gd name="T43" fmla="*/ 207 h 310"/>
                <a:gd name="T44" fmla="*/ 23 w 208"/>
                <a:gd name="T45" fmla="*/ 207 h 310"/>
                <a:gd name="T46" fmla="*/ 26 w 208"/>
                <a:gd name="T47" fmla="*/ 235 h 310"/>
                <a:gd name="T48" fmla="*/ 32 w 208"/>
                <a:gd name="T49" fmla="*/ 261 h 310"/>
                <a:gd name="T50" fmla="*/ 40 w 208"/>
                <a:gd name="T51" fmla="*/ 280 h 310"/>
                <a:gd name="T52" fmla="*/ 54 w 208"/>
                <a:gd name="T53" fmla="*/ 298 h 310"/>
                <a:gd name="T54" fmla="*/ 54 w 208"/>
                <a:gd name="T55" fmla="*/ 298 h 310"/>
                <a:gd name="T56" fmla="*/ 71 w 208"/>
                <a:gd name="T57" fmla="*/ 312 h 310"/>
                <a:gd name="T58" fmla="*/ 85 w 208"/>
                <a:gd name="T59" fmla="*/ 320 h 310"/>
                <a:gd name="T60" fmla="*/ 103 w 208"/>
                <a:gd name="T61" fmla="*/ 326 h 310"/>
                <a:gd name="T62" fmla="*/ 138 w 208"/>
                <a:gd name="T63" fmla="*/ 326 h 310"/>
                <a:gd name="T64" fmla="*/ 138 w 208"/>
                <a:gd name="T65" fmla="*/ 326 h 310"/>
                <a:gd name="T66" fmla="*/ 158 w 208"/>
                <a:gd name="T67" fmla="*/ 326 h 310"/>
                <a:gd name="T68" fmla="*/ 178 w 208"/>
                <a:gd name="T69" fmla="*/ 320 h 310"/>
                <a:gd name="T70" fmla="*/ 195 w 208"/>
                <a:gd name="T71" fmla="*/ 312 h 310"/>
                <a:gd name="T72" fmla="*/ 212 w 208"/>
                <a:gd name="T73" fmla="*/ 298 h 310"/>
                <a:gd name="T74" fmla="*/ 224 w 208"/>
                <a:gd name="T75" fmla="*/ 261 h 310"/>
                <a:gd name="T76" fmla="*/ 224 w 208"/>
                <a:gd name="T77" fmla="*/ 261 h 310"/>
                <a:gd name="T78" fmla="*/ 212 w 208"/>
                <a:gd name="T79" fmla="*/ 272 h 310"/>
                <a:gd name="T80" fmla="*/ 198 w 208"/>
                <a:gd name="T81" fmla="*/ 280 h 310"/>
                <a:gd name="T82" fmla="*/ 198 w 208"/>
                <a:gd name="T83" fmla="*/ 280 h 3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0" t="0" r="r" b="b"/>
              <a:pathLst>
                <a:path w="208" h="310">
                  <a:moveTo>
                    <a:pt x="182" y="264"/>
                  </a:moveTo>
                  <a:lnTo>
                    <a:pt x="182" y="264"/>
                  </a:lnTo>
                  <a:lnTo>
                    <a:pt x="165" y="270"/>
                  </a:lnTo>
                  <a:lnTo>
                    <a:pt x="145" y="273"/>
                  </a:lnTo>
                  <a:lnTo>
                    <a:pt x="131" y="273"/>
                  </a:lnTo>
                  <a:lnTo>
                    <a:pt x="120" y="267"/>
                  </a:lnTo>
                  <a:lnTo>
                    <a:pt x="108" y="262"/>
                  </a:lnTo>
                  <a:lnTo>
                    <a:pt x="100" y="250"/>
                  </a:lnTo>
                  <a:lnTo>
                    <a:pt x="91" y="239"/>
                  </a:lnTo>
                  <a:lnTo>
                    <a:pt x="83" y="225"/>
                  </a:lnTo>
                  <a:lnTo>
                    <a:pt x="80" y="208"/>
                  </a:lnTo>
                  <a:lnTo>
                    <a:pt x="80" y="191"/>
                  </a:lnTo>
                  <a:lnTo>
                    <a:pt x="80" y="0"/>
                  </a:lnTo>
                  <a:lnTo>
                    <a:pt x="0" y="14"/>
                  </a:lnTo>
                  <a:lnTo>
                    <a:pt x="12" y="20"/>
                  </a:lnTo>
                  <a:lnTo>
                    <a:pt x="17" y="26"/>
                  </a:lnTo>
                  <a:lnTo>
                    <a:pt x="23" y="31"/>
                  </a:lnTo>
                  <a:lnTo>
                    <a:pt x="23" y="40"/>
                  </a:lnTo>
                  <a:lnTo>
                    <a:pt x="23" y="191"/>
                  </a:lnTo>
                  <a:lnTo>
                    <a:pt x="26" y="219"/>
                  </a:lnTo>
                  <a:lnTo>
                    <a:pt x="32" y="245"/>
                  </a:lnTo>
                  <a:lnTo>
                    <a:pt x="40" y="264"/>
                  </a:lnTo>
                  <a:lnTo>
                    <a:pt x="54" y="282"/>
                  </a:lnTo>
                  <a:lnTo>
                    <a:pt x="71" y="296"/>
                  </a:lnTo>
                  <a:lnTo>
                    <a:pt x="85" y="304"/>
                  </a:lnTo>
                  <a:lnTo>
                    <a:pt x="103" y="310"/>
                  </a:lnTo>
                  <a:lnTo>
                    <a:pt x="122" y="310"/>
                  </a:lnTo>
                  <a:lnTo>
                    <a:pt x="142" y="310"/>
                  </a:lnTo>
                  <a:lnTo>
                    <a:pt x="162" y="304"/>
                  </a:lnTo>
                  <a:lnTo>
                    <a:pt x="179" y="296"/>
                  </a:lnTo>
                  <a:lnTo>
                    <a:pt x="196" y="282"/>
                  </a:lnTo>
                  <a:lnTo>
                    <a:pt x="208" y="245"/>
                  </a:lnTo>
                  <a:lnTo>
                    <a:pt x="196" y="256"/>
                  </a:lnTo>
                  <a:lnTo>
                    <a:pt x="182" y="264"/>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4" name="Freeform 1741"/>
            <p:cNvSpPr>
              <a:spLocks/>
            </p:cNvSpPr>
            <p:nvPr userDrawn="1"/>
          </p:nvSpPr>
          <p:spPr bwMode="auto">
            <a:xfrm>
              <a:off x="2383" y="3109"/>
              <a:ext cx="104" cy="311"/>
            </a:xfrm>
            <a:custGeom>
              <a:avLst/>
              <a:gdLst>
                <a:gd name="T0" fmla="*/ 63 w 105"/>
                <a:gd name="T1" fmla="*/ 269 h 310"/>
                <a:gd name="T2" fmla="*/ 63 w 105"/>
                <a:gd name="T3" fmla="*/ 0 h 310"/>
                <a:gd name="T4" fmla="*/ 0 w 105"/>
                <a:gd name="T5" fmla="*/ 14 h 310"/>
                <a:gd name="T6" fmla="*/ 0 w 105"/>
                <a:gd name="T7" fmla="*/ 14 h 310"/>
                <a:gd name="T8" fmla="*/ 11 w 105"/>
                <a:gd name="T9" fmla="*/ 17 h 310"/>
                <a:gd name="T10" fmla="*/ 17 w 105"/>
                <a:gd name="T11" fmla="*/ 23 h 310"/>
                <a:gd name="T12" fmla="*/ 17 w 105"/>
                <a:gd name="T13" fmla="*/ 23 h 310"/>
                <a:gd name="T14" fmla="*/ 22 w 105"/>
                <a:gd name="T15" fmla="*/ 31 h 310"/>
                <a:gd name="T16" fmla="*/ 22 w 105"/>
                <a:gd name="T17" fmla="*/ 40 h 310"/>
                <a:gd name="T18" fmla="*/ 22 w 105"/>
                <a:gd name="T19" fmla="*/ 255 h 310"/>
                <a:gd name="T20" fmla="*/ 25 w 105"/>
                <a:gd name="T21" fmla="*/ 280 h 310"/>
                <a:gd name="T22" fmla="*/ 25 w 105"/>
                <a:gd name="T23" fmla="*/ 280 h 310"/>
                <a:gd name="T24" fmla="*/ 25 w 105"/>
                <a:gd name="T25" fmla="*/ 280 h 310"/>
                <a:gd name="T26" fmla="*/ 25 w 105"/>
                <a:gd name="T27" fmla="*/ 280 h 310"/>
                <a:gd name="T28" fmla="*/ 25 w 105"/>
                <a:gd name="T29" fmla="*/ 298 h 310"/>
                <a:gd name="T30" fmla="*/ 31 w 105"/>
                <a:gd name="T31" fmla="*/ 309 h 310"/>
                <a:gd name="T32" fmla="*/ 31 w 105"/>
                <a:gd name="T33" fmla="*/ 309 h 310"/>
                <a:gd name="T34" fmla="*/ 37 w 105"/>
                <a:gd name="T35" fmla="*/ 317 h 310"/>
                <a:gd name="T36" fmla="*/ 48 w 105"/>
                <a:gd name="T37" fmla="*/ 326 h 310"/>
                <a:gd name="T38" fmla="*/ 89 w 105"/>
                <a:gd name="T39" fmla="*/ 306 h 310"/>
                <a:gd name="T40" fmla="*/ 89 w 105"/>
                <a:gd name="T41" fmla="*/ 306 h 310"/>
                <a:gd name="T42" fmla="*/ 77 w 105"/>
                <a:gd name="T43" fmla="*/ 303 h 310"/>
                <a:gd name="T44" fmla="*/ 69 w 105"/>
                <a:gd name="T45" fmla="*/ 295 h 310"/>
                <a:gd name="T46" fmla="*/ 63 w 105"/>
                <a:gd name="T47" fmla="*/ 283 h 310"/>
                <a:gd name="T48" fmla="*/ 63 w 105"/>
                <a:gd name="T49" fmla="*/ 269 h 310"/>
                <a:gd name="T50" fmla="*/ 63 w 105"/>
                <a:gd name="T51" fmla="*/ 269 h 310"/>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105" h="310">
                  <a:moveTo>
                    <a:pt x="79" y="253"/>
                  </a:moveTo>
                  <a:lnTo>
                    <a:pt x="79" y="0"/>
                  </a:lnTo>
                  <a:lnTo>
                    <a:pt x="0" y="14"/>
                  </a:lnTo>
                  <a:lnTo>
                    <a:pt x="11" y="17"/>
                  </a:lnTo>
                  <a:lnTo>
                    <a:pt x="17" y="23"/>
                  </a:lnTo>
                  <a:lnTo>
                    <a:pt x="22" y="31"/>
                  </a:lnTo>
                  <a:lnTo>
                    <a:pt x="22" y="40"/>
                  </a:lnTo>
                  <a:lnTo>
                    <a:pt x="22" y="239"/>
                  </a:lnTo>
                  <a:lnTo>
                    <a:pt x="25" y="264"/>
                  </a:lnTo>
                  <a:lnTo>
                    <a:pt x="25" y="282"/>
                  </a:lnTo>
                  <a:lnTo>
                    <a:pt x="31" y="293"/>
                  </a:lnTo>
                  <a:lnTo>
                    <a:pt x="37" y="301"/>
                  </a:lnTo>
                  <a:lnTo>
                    <a:pt x="48" y="310"/>
                  </a:lnTo>
                  <a:lnTo>
                    <a:pt x="105" y="290"/>
                  </a:lnTo>
                  <a:lnTo>
                    <a:pt x="93" y="287"/>
                  </a:lnTo>
                  <a:lnTo>
                    <a:pt x="85" y="279"/>
                  </a:lnTo>
                  <a:lnTo>
                    <a:pt x="79" y="267"/>
                  </a:lnTo>
                  <a:lnTo>
                    <a:pt x="79" y="25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5" name="Freeform 1742"/>
            <p:cNvSpPr>
              <a:spLocks/>
            </p:cNvSpPr>
            <p:nvPr userDrawn="1"/>
          </p:nvSpPr>
          <p:spPr bwMode="auto">
            <a:xfrm>
              <a:off x="3009" y="3109"/>
              <a:ext cx="250" cy="311"/>
            </a:xfrm>
            <a:custGeom>
              <a:avLst/>
              <a:gdLst>
                <a:gd name="T0" fmla="*/ 233 w 250"/>
                <a:gd name="T1" fmla="*/ 295 h 310"/>
                <a:gd name="T2" fmla="*/ 230 w 250"/>
                <a:gd name="T3" fmla="*/ 275 h 310"/>
                <a:gd name="T4" fmla="*/ 230 w 250"/>
                <a:gd name="T5" fmla="*/ 85 h 310"/>
                <a:gd name="T6" fmla="*/ 222 w 250"/>
                <a:gd name="T7" fmla="*/ 46 h 310"/>
                <a:gd name="T8" fmla="*/ 199 w 250"/>
                <a:gd name="T9" fmla="*/ 17 h 310"/>
                <a:gd name="T10" fmla="*/ 185 w 250"/>
                <a:gd name="T11" fmla="*/ 12 h 310"/>
                <a:gd name="T12" fmla="*/ 148 w 250"/>
                <a:gd name="T13" fmla="*/ 0 h 310"/>
                <a:gd name="T14" fmla="*/ 128 w 250"/>
                <a:gd name="T15" fmla="*/ 0 h 310"/>
                <a:gd name="T16" fmla="*/ 77 w 250"/>
                <a:gd name="T17" fmla="*/ 9 h 310"/>
                <a:gd name="T18" fmla="*/ 29 w 250"/>
                <a:gd name="T19" fmla="*/ 31 h 310"/>
                <a:gd name="T20" fmla="*/ 29 w 250"/>
                <a:gd name="T21" fmla="*/ 111 h 310"/>
                <a:gd name="T22" fmla="*/ 43 w 250"/>
                <a:gd name="T23" fmla="*/ 74 h 310"/>
                <a:gd name="T24" fmla="*/ 63 w 250"/>
                <a:gd name="T25" fmla="*/ 49 h 310"/>
                <a:gd name="T26" fmla="*/ 74 w 250"/>
                <a:gd name="T27" fmla="*/ 37 h 310"/>
                <a:gd name="T28" fmla="*/ 105 w 250"/>
                <a:gd name="T29" fmla="*/ 26 h 310"/>
                <a:gd name="T30" fmla="*/ 122 w 250"/>
                <a:gd name="T31" fmla="*/ 23 h 310"/>
                <a:gd name="T32" fmla="*/ 145 w 250"/>
                <a:gd name="T33" fmla="*/ 29 h 310"/>
                <a:gd name="T34" fmla="*/ 162 w 250"/>
                <a:gd name="T35" fmla="*/ 40 h 310"/>
                <a:gd name="T36" fmla="*/ 171 w 250"/>
                <a:gd name="T37" fmla="*/ 49 h 310"/>
                <a:gd name="T38" fmla="*/ 176 w 250"/>
                <a:gd name="T39" fmla="*/ 68 h 310"/>
                <a:gd name="T40" fmla="*/ 176 w 250"/>
                <a:gd name="T41" fmla="*/ 80 h 310"/>
                <a:gd name="T42" fmla="*/ 174 w 250"/>
                <a:gd name="T43" fmla="*/ 108 h 310"/>
                <a:gd name="T44" fmla="*/ 165 w 250"/>
                <a:gd name="T45" fmla="*/ 117 h 310"/>
                <a:gd name="T46" fmla="*/ 151 w 250"/>
                <a:gd name="T47" fmla="*/ 122 h 310"/>
                <a:gd name="T48" fmla="*/ 97 w 250"/>
                <a:gd name="T49" fmla="*/ 139 h 310"/>
                <a:gd name="T50" fmla="*/ 43 w 250"/>
                <a:gd name="T51" fmla="*/ 175 h 310"/>
                <a:gd name="T52" fmla="*/ 23 w 250"/>
                <a:gd name="T53" fmla="*/ 190 h 310"/>
                <a:gd name="T54" fmla="*/ 3 w 250"/>
                <a:gd name="T55" fmla="*/ 226 h 310"/>
                <a:gd name="T56" fmla="*/ 0 w 250"/>
                <a:gd name="T57" fmla="*/ 249 h 310"/>
                <a:gd name="T58" fmla="*/ 6 w 250"/>
                <a:gd name="T59" fmla="*/ 275 h 310"/>
                <a:gd name="T60" fmla="*/ 20 w 250"/>
                <a:gd name="T61" fmla="*/ 300 h 310"/>
                <a:gd name="T62" fmla="*/ 32 w 250"/>
                <a:gd name="T63" fmla="*/ 312 h 310"/>
                <a:gd name="T64" fmla="*/ 60 w 250"/>
                <a:gd name="T65" fmla="*/ 326 h 310"/>
                <a:gd name="T66" fmla="*/ 77 w 250"/>
                <a:gd name="T67" fmla="*/ 326 h 310"/>
                <a:gd name="T68" fmla="*/ 120 w 250"/>
                <a:gd name="T69" fmla="*/ 320 h 310"/>
                <a:gd name="T70" fmla="*/ 159 w 250"/>
                <a:gd name="T71" fmla="*/ 295 h 310"/>
                <a:gd name="T72" fmla="*/ 171 w 250"/>
                <a:gd name="T73" fmla="*/ 263 h 310"/>
                <a:gd name="T74" fmla="*/ 139 w 250"/>
                <a:gd name="T75" fmla="*/ 283 h 310"/>
                <a:gd name="T76" fmla="*/ 103 w 250"/>
                <a:gd name="T77" fmla="*/ 289 h 310"/>
                <a:gd name="T78" fmla="*/ 94 w 250"/>
                <a:gd name="T79" fmla="*/ 289 h 310"/>
                <a:gd name="T80" fmla="*/ 74 w 250"/>
                <a:gd name="T81" fmla="*/ 283 h 310"/>
                <a:gd name="T82" fmla="*/ 68 w 250"/>
                <a:gd name="T83" fmla="*/ 275 h 310"/>
                <a:gd name="T84" fmla="*/ 57 w 250"/>
                <a:gd name="T85" fmla="*/ 258 h 310"/>
                <a:gd name="T86" fmla="*/ 54 w 250"/>
                <a:gd name="T87" fmla="*/ 238 h 310"/>
                <a:gd name="T88" fmla="*/ 54 w 250"/>
                <a:gd name="T89" fmla="*/ 226 h 310"/>
                <a:gd name="T90" fmla="*/ 63 w 250"/>
                <a:gd name="T91" fmla="*/ 209 h 310"/>
                <a:gd name="T92" fmla="*/ 68 w 250"/>
                <a:gd name="T93" fmla="*/ 201 h 310"/>
                <a:gd name="T94" fmla="*/ 108 w 250"/>
                <a:gd name="T95" fmla="*/ 178 h 310"/>
                <a:gd name="T96" fmla="*/ 154 w 250"/>
                <a:gd name="T97" fmla="*/ 148 h 310"/>
                <a:gd name="T98" fmla="*/ 176 w 250"/>
                <a:gd name="T99" fmla="*/ 258 h 310"/>
                <a:gd name="T100" fmla="*/ 176 w 250"/>
                <a:gd name="T101" fmla="*/ 278 h 310"/>
                <a:gd name="T102" fmla="*/ 179 w 250"/>
                <a:gd name="T103" fmla="*/ 298 h 310"/>
                <a:gd name="T104" fmla="*/ 182 w 250"/>
                <a:gd name="T105" fmla="*/ 309 h 310"/>
                <a:gd name="T106" fmla="*/ 199 w 250"/>
                <a:gd name="T107" fmla="*/ 326 h 310"/>
                <a:gd name="T108" fmla="*/ 250 w 250"/>
                <a:gd name="T109" fmla="*/ 306 h 310"/>
                <a:gd name="T110" fmla="*/ 233 w 250"/>
                <a:gd name="T111" fmla="*/ 295 h 31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50" h="310">
                  <a:moveTo>
                    <a:pt x="233" y="279"/>
                  </a:moveTo>
                  <a:lnTo>
                    <a:pt x="233" y="279"/>
                  </a:lnTo>
                  <a:lnTo>
                    <a:pt x="230" y="273"/>
                  </a:lnTo>
                  <a:lnTo>
                    <a:pt x="230" y="259"/>
                  </a:lnTo>
                  <a:lnTo>
                    <a:pt x="230" y="85"/>
                  </a:lnTo>
                  <a:lnTo>
                    <a:pt x="228" y="63"/>
                  </a:lnTo>
                  <a:lnTo>
                    <a:pt x="222" y="46"/>
                  </a:lnTo>
                  <a:lnTo>
                    <a:pt x="213" y="29"/>
                  </a:lnTo>
                  <a:lnTo>
                    <a:pt x="199" y="17"/>
                  </a:lnTo>
                  <a:lnTo>
                    <a:pt x="185" y="12"/>
                  </a:lnTo>
                  <a:lnTo>
                    <a:pt x="168" y="6"/>
                  </a:lnTo>
                  <a:lnTo>
                    <a:pt x="148" y="0"/>
                  </a:lnTo>
                  <a:lnTo>
                    <a:pt x="128" y="0"/>
                  </a:lnTo>
                  <a:lnTo>
                    <a:pt x="103" y="3"/>
                  </a:lnTo>
                  <a:lnTo>
                    <a:pt x="77" y="9"/>
                  </a:lnTo>
                  <a:lnTo>
                    <a:pt x="51" y="17"/>
                  </a:lnTo>
                  <a:lnTo>
                    <a:pt x="29" y="31"/>
                  </a:lnTo>
                  <a:lnTo>
                    <a:pt x="29" y="111"/>
                  </a:lnTo>
                  <a:lnTo>
                    <a:pt x="37" y="91"/>
                  </a:lnTo>
                  <a:lnTo>
                    <a:pt x="43" y="74"/>
                  </a:lnTo>
                  <a:lnTo>
                    <a:pt x="54" y="60"/>
                  </a:lnTo>
                  <a:lnTo>
                    <a:pt x="63" y="49"/>
                  </a:lnTo>
                  <a:lnTo>
                    <a:pt x="74" y="37"/>
                  </a:lnTo>
                  <a:lnTo>
                    <a:pt x="88" y="31"/>
                  </a:lnTo>
                  <a:lnTo>
                    <a:pt x="105" y="26"/>
                  </a:lnTo>
                  <a:lnTo>
                    <a:pt x="122" y="23"/>
                  </a:lnTo>
                  <a:lnTo>
                    <a:pt x="134" y="26"/>
                  </a:lnTo>
                  <a:lnTo>
                    <a:pt x="145" y="29"/>
                  </a:lnTo>
                  <a:lnTo>
                    <a:pt x="157" y="34"/>
                  </a:lnTo>
                  <a:lnTo>
                    <a:pt x="162" y="40"/>
                  </a:lnTo>
                  <a:lnTo>
                    <a:pt x="171" y="49"/>
                  </a:lnTo>
                  <a:lnTo>
                    <a:pt x="174" y="60"/>
                  </a:lnTo>
                  <a:lnTo>
                    <a:pt x="176" y="68"/>
                  </a:lnTo>
                  <a:lnTo>
                    <a:pt x="176" y="80"/>
                  </a:lnTo>
                  <a:lnTo>
                    <a:pt x="176" y="100"/>
                  </a:lnTo>
                  <a:lnTo>
                    <a:pt x="174" y="108"/>
                  </a:lnTo>
                  <a:lnTo>
                    <a:pt x="165" y="117"/>
                  </a:lnTo>
                  <a:lnTo>
                    <a:pt x="151" y="122"/>
                  </a:lnTo>
                  <a:lnTo>
                    <a:pt x="97" y="139"/>
                  </a:lnTo>
                  <a:lnTo>
                    <a:pt x="63" y="151"/>
                  </a:lnTo>
                  <a:lnTo>
                    <a:pt x="43" y="159"/>
                  </a:lnTo>
                  <a:lnTo>
                    <a:pt x="23" y="174"/>
                  </a:lnTo>
                  <a:lnTo>
                    <a:pt x="12" y="191"/>
                  </a:lnTo>
                  <a:lnTo>
                    <a:pt x="3" y="210"/>
                  </a:lnTo>
                  <a:lnTo>
                    <a:pt x="0" y="233"/>
                  </a:lnTo>
                  <a:lnTo>
                    <a:pt x="0" y="245"/>
                  </a:lnTo>
                  <a:lnTo>
                    <a:pt x="6" y="259"/>
                  </a:lnTo>
                  <a:lnTo>
                    <a:pt x="12" y="270"/>
                  </a:lnTo>
                  <a:lnTo>
                    <a:pt x="20" y="284"/>
                  </a:lnTo>
                  <a:lnTo>
                    <a:pt x="32" y="296"/>
                  </a:lnTo>
                  <a:lnTo>
                    <a:pt x="43" y="304"/>
                  </a:lnTo>
                  <a:lnTo>
                    <a:pt x="60" y="310"/>
                  </a:lnTo>
                  <a:lnTo>
                    <a:pt x="77" y="310"/>
                  </a:lnTo>
                  <a:lnTo>
                    <a:pt x="100" y="310"/>
                  </a:lnTo>
                  <a:lnTo>
                    <a:pt x="120" y="304"/>
                  </a:lnTo>
                  <a:lnTo>
                    <a:pt x="139" y="293"/>
                  </a:lnTo>
                  <a:lnTo>
                    <a:pt x="159" y="279"/>
                  </a:lnTo>
                  <a:lnTo>
                    <a:pt x="171" y="247"/>
                  </a:lnTo>
                  <a:lnTo>
                    <a:pt x="157" y="259"/>
                  </a:lnTo>
                  <a:lnTo>
                    <a:pt x="139" y="267"/>
                  </a:lnTo>
                  <a:lnTo>
                    <a:pt x="122" y="273"/>
                  </a:lnTo>
                  <a:lnTo>
                    <a:pt x="103" y="273"/>
                  </a:lnTo>
                  <a:lnTo>
                    <a:pt x="94" y="273"/>
                  </a:lnTo>
                  <a:lnTo>
                    <a:pt x="83" y="270"/>
                  </a:lnTo>
                  <a:lnTo>
                    <a:pt x="74" y="267"/>
                  </a:lnTo>
                  <a:lnTo>
                    <a:pt x="68" y="259"/>
                  </a:lnTo>
                  <a:lnTo>
                    <a:pt x="63" y="253"/>
                  </a:lnTo>
                  <a:lnTo>
                    <a:pt x="57" y="242"/>
                  </a:lnTo>
                  <a:lnTo>
                    <a:pt x="54" y="233"/>
                  </a:lnTo>
                  <a:lnTo>
                    <a:pt x="54" y="222"/>
                  </a:lnTo>
                  <a:lnTo>
                    <a:pt x="54" y="210"/>
                  </a:lnTo>
                  <a:lnTo>
                    <a:pt x="57" y="202"/>
                  </a:lnTo>
                  <a:lnTo>
                    <a:pt x="63" y="193"/>
                  </a:lnTo>
                  <a:lnTo>
                    <a:pt x="68" y="185"/>
                  </a:lnTo>
                  <a:lnTo>
                    <a:pt x="86" y="174"/>
                  </a:lnTo>
                  <a:lnTo>
                    <a:pt x="108" y="162"/>
                  </a:lnTo>
                  <a:lnTo>
                    <a:pt x="154" y="148"/>
                  </a:lnTo>
                  <a:lnTo>
                    <a:pt x="176" y="137"/>
                  </a:lnTo>
                  <a:lnTo>
                    <a:pt x="176" y="242"/>
                  </a:lnTo>
                  <a:lnTo>
                    <a:pt x="176" y="262"/>
                  </a:lnTo>
                  <a:lnTo>
                    <a:pt x="179" y="282"/>
                  </a:lnTo>
                  <a:lnTo>
                    <a:pt x="182" y="293"/>
                  </a:lnTo>
                  <a:lnTo>
                    <a:pt x="191" y="301"/>
                  </a:lnTo>
                  <a:lnTo>
                    <a:pt x="199" y="310"/>
                  </a:lnTo>
                  <a:lnTo>
                    <a:pt x="250" y="290"/>
                  </a:lnTo>
                  <a:lnTo>
                    <a:pt x="239" y="284"/>
                  </a:lnTo>
                  <a:lnTo>
                    <a:pt x="233" y="279"/>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6" name="Freeform 1743"/>
            <p:cNvSpPr>
              <a:spLocks/>
            </p:cNvSpPr>
            <p:nvPr userDrawn="1"/>
          </p:nvSpPr>
          <p:spPr bwMode="auto">
            <a:xfrm>
              <a:off x="2871" y="2867"/>
              <a:ext cx="136" cy="169"/>
            </a:xfrm>
            <a:custGeom>
              <a:avLst/>
              <a:gdLst>
                <a:gd name="T0" fmla="*/ 31 w 136"/>
                <a:gd name="T1" fmla="*/ 11 h 170"/>
                <a:gd name="T2" fmla="*/ 31 w 136"/>
                <a:gd name="T3" fmla="*/ 100 h 170"/>
                <a:gd name="T4" fmla="*/ 31 w 136"/>
                <a:gd name="T5" fmla="*/ 100 h 170"/>
                <a:gd name="T6" fmla="*/ 34 w 136"/>
                <a:gd name="T7" fmla="*/ 115 h 170"/>
                <a:gd name="T8" fmla="*/ 40 w 136"/>
                <a:gd name="T9" fmla="*/ 126 h 170"/>
                <a:gd name="T10" fmla="*/ 46 w 136"/>
                <a:gd name="T11" fmla="*/ 134 h 170"/>
                <a:gd name="T12" fmla="*/ 51 w 136"/>
                <a:gd name="T13" fmla="*/ 137 h 170"/>
                <a:gd name="T14" fmla="*/ 63 w 136"/>
                <a:gd name="T15" fmla="*/ 140 h 170"/>
                <a:gd name="T16" fmla="*/ 74 w 136"/>
                <a:gd name="T17" fmla="*/ 143 h 170"/>
                <a:gd name="T18" fmla="*/ 74 w 136"/>
                <a:gd name="T19" fmla="*/ 143 h 170"/>
                <a:gd name="T20" fmla="*/ 85 w 136"/>
                <a:gd name="T21" fmla="*/ 143 h 170"/>
                <a:gd name="T22" fmla="*/ 94 w 136"/>
                <a:gd name="T23" fmla="*/ 140 h 170"/>
                <a:gd name="T24" fmla="*/ 102 w 136"/>
                <a:gd name="T25" fmla="*/ 134 h 170"/>
                <a:gd name="T26" fmla="*/ 108 w 136"/>
                <a:gd name="T27" fmla="*/ 129 h 170"/>
                <a:gd name="T28" fmla="*/ 111 w 136"/>
                <a:gd name="T29" fmla="*/ 123 h 170"/>
                <a:gd name="T30" fmla="*/ 114 w 136"/>
                <a:gd name="T31" fmla="*/ 115 h 170"/>
                <a:gd name="T32" fmla="*/ 117 w 136"/>
                <a:gd name="T33" fmla="*/ 100 h 170"/>
                <a:gd name="T34" fmla="*/ 117 w 136"/>
                <a:gd name="T35" fmla="*/ 11 h 170"/>
                <a:gd name="T36" fmla="*/ 117 w 136"/>
                <a:gd name="T37" fmla="*/ 11 h 170"/>
                <a:gd name="T38" fmla="*/ 114 w 136"/>
                <a:gd name="T39" fmla="*/ 3 h 170"/>
                <a:gd name="T40" fmla="*/ 108 w 136"/>
                <a:gd name="T41" fmla="*/ 0 h 170"/>
                <a:gd name="T42" fmla="*/ 136 w 136"/>
                <a:gd name="T43" fmla="*/ 0 h 170"/>
                <a:gd name="T44" fmla="*/ 136 w 136"/>
                <a:gd name="T45" fmla="*/ 0 h 170"/>
                <a:gd name="T46" fmla="*/ 131 w 136"/>
                <a:gd name="T47" fmla="*/ 3 h 170"/>
                <a:gd name="T48" fmla="*/ 131 w 136"/>
                <a:gd name="T49" fmla="*/ 11 h 170"/>
                <a:gd name="T50" fmla="*/ 128 w 136"/>
                <a:gd name="T51" fmla="*/ 98 h 170"/>
                <a:gd name="T52" fmla="*/ 128 w 136"/>
                <a:gd name="T53" fmla="*/ 98 h 170"/>
                <a:gd name="T54" fmla="*/ 128 w 136"/>
                <a:gd name="T55" fmla="*/ 112 h 170"/>
                <a:gd name="T56" fmla="*/ 125 w 136"/>
                <a:gd name="T57" fmla="*/ 123 h 170"/>
                <a:gd name="T58" fmla="*/ 119 w 136"/>
                <a:gd name="T59" fmla="*/ 134 h 170"/>
                <a:gd name="T60" fmla="*/ 111 w 136"/>
                <a:gd name="T61" fmla="*/ 140 h 170"/>
                <a:gd name="T62" fmla="*/ 102 w 136"/>
                <a:gd name="T63" fmla="*/ 146 h 170"/>
                <a:gd name="T64" fmla="*/ 94 w 136"/>
                <a:gd name="T65" fmla="*/ 151 h 170"/>
                <a:gd name="T66" fmla="*/ 71 w 136"/>
                <a:gd name="T67" fmla="*/ 154 h 170"/>
                <a:gd name="T68" fmla="*/ 71 w 136"/>
                <a:gd name="T69" fmla="*/ 154 h 170"/>
                <a:gd name="T70" fmla="*/ 51 w 136"/>
                <a:gd name="T71" fmla="*/ 151 h 170"/>
                <a:gd name="T72" fmla="*/ 40 w 136"/>
                <a:gd name="T73" fmla="*/ 149 h 170"/>
                <a:gd name="T74" fmla="*/ 31 w 136"/>
                <a:gd name="T75" fmla="*/ 143 h 170"/>
                <a:gd name="T76" fmla="*/ 20 w 136"/>
                <a:gd name="T77" fmla="*/ 134 h 170"/>
                <a:gd name="T78" fmla="*/ 14 w 136"/>
                <a:gd name="T79" fmla="*/ 126 h 170"/>
                <a:gd name="T80" fmla="*/ 9 w 136"/>
                <a:gd name="T81" fmla="*/ 112 h 170"/>
                <a:gd name="T82" fmla="*/ 9 w 136"/>
                <a:gd name="T83" fmla="*/ 98 h 170"/>
                <a:gd name="T84" fmla="*/ 9 w 136"/>
                <a:gd name="T85" fmla="*/ 11 h 170"/>
                <a:gd name="T86" fmla="*/ 9 w 136"/>
                <a:gd name="T87" fmla="*/ 11 h 170"/>
                <a:gd name="T88" fmla="*/ 6 w 136"/>
                <a:gd name="T89" fmla="*/ 3 h 170"/>
                <a:gd name="T90" fmla="*/ 0 w 136"/>
                <a:gd name="T91" fmla="*/ 0 h 170"/>
                <a:gd name="T92" fmla="*/ 40 w 136"/>
                <a:gd name="T93" fmla="*/ 0 h 170"/>
                <a:gd name="T94" fmla="*/ 40 w 136"/>
                <a:gd name="T95" fmla="*/ 0 h 170"/>
                <a:gd name="T96" fmla="*/ 34 w 136"/>
                <a:gd name="T97" fmla="*/ 3 h 170"/>
                <a:gd name="T98" fmla="*/ 31 w 136"/>
                <a:gd name="T99" fmla="*/ 11 h 170"/>
                <a:gd name="T100" fmla="*/ 31 w 136"/>
                <a:gd name="T101" fmla="*/ 11 h 17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36" h="170">
                  <a:moveTo>
                    <a:pt x="31" y="11"/>
                  </a:moveTo>
                  <a:lnTo>
                    <a:pt x="31" y="116"/>
                  </a:lnTo>
                  <a:lnTo>
                    <a:pt x="34" y="131"/>
                  </a:lnTo>
                  <a:lnTo>
                    <a:pt x="40" y="142"/>
                  </a:lnTo>
                  <a:lnTo>
                    <a:pt x="46" y="150"/>
                  </a:lnTo>
                  <a:lnTo>
                    <a:pt x="51" y="153"/>
                  </a:lnTo>
                  <a:lnTo>
                    <a:pt x="63" y="156"/>
                  </a:lnTo>
                  <a:lnTo>
                    <a:pt x="74" y="159"/>
                  </a:lnTo>
                  <a:lnTo>
                    <a:pt x="85" y="159"/>
                  </a:lnTo>
                  <a:lnTo>
                    <a:pt x="94" y="156"/>
                  </a:lnTo>
                  <a:lnTo>
                    <a:pt x="102" y="150"/>
                  </a:lnTo>
                  <a:lnTo>
                    <a:pt x="108" y="145"/>
                  </a:lnTo>
                  <a:lnTo>
                    <a:pt x="111" y="139"/>
                  </a:lnTo>
                  <a:lnTo>
                    <a:pt x="114" y="131"/>
                  </a:lnTo>
                  <a:lnTo>
                    <a:pt x="117" y="116"/>
                  </a:lnTo>
                  <a:lnTo>
                    <a:pt x="117" y="11"/>
                  </a:lnTo>
                  <a:lnTo>
                    <a:pt x="114" y="3"/>
                  </a:lnTo>
                  <a:lnTo>
                    <a:pt x="108" y="0"/>
                  </a:lnTo>
                  <a:lnTo>
                    <a:pt x="136" y="0"/>
                  </a:lnTo>
                  <a:lnTo>
                    <a:pt x="131" y="3"/>
                  </a:lnTo>
                  <a:lnTo>
                    <a:pt x="131" y="11"/>
                  </a:lnTo>
                  <a:lnTo>
                    <a:pt x="128" y="114"/>
                  </a:lnTo>
                  <a:lnTo>
                    <a:pt x="128" y="128"/>
                  </a:lnTo>
                  <a:lnTo>
                    <a:pt x="125" y="139"/>
                  </a:lnTo>
                  <a:lnTo>
                    <a:pt x="119" y="150"/>
                  </a:lnTo>
                  <a:lnTo>
                    <a:pt x="111" y="156"/>
                  </a:lnTo>
                  <a:lnTo>
                    <a:pt x="102" y="162"/>
                  </a:lnTo>
                  <a:lnTo>
                    <a:pt x="94" y="167"/>
                  </a:lnTo>
                  <a:lnTo>
                    <a:pt x="71" y="170"/>
                  </a:lnTo>
                  <a:lnTo>
                    <a:pt x="51" y="167"/>
                  </a:lnTo>
                  <a:lnTo>
                    <a:pt x="40" y="165"/>
                  </a:lnTo>
                  <a:lnTo>
                    <a:pt x="31" y="159"/>
                  </a:lnTo>
                  <a:lnTo>
                    <a:pt x="20" y="150"/>
                  </a:lnTo>
                  <a:lnTo>
                    <a:pt x="14" y="142"/>
                  </a:lnTo>
                  <a:lnTo>
                    <a:pt x="9" y="128"/>
                  </a:lnTo>
                  <a:lnTo>
                    <a:pt x="9" y="114"/>
                  </a:lnTo>
                  <a:lnTo>
                    <a:pt x="9" y="11"/>
                  </a:lnTo>
                  <a:lnTo>
                    <a:pt x="6" y="3"/>
                  </a:lnTo>
                  <a:lnTo>
                    <a:pt x="0" y="0"/>
                  </a:lnTo>
                  <a:lnTo>
                    <a:pt x="40" y="0"/>
                  </a:lnTo>
                  <a:lnTo>
                    <a:pt x="34" y="3"/>
                  </a:lnTo>
                  <a:lnTo>
                    <a:pt x="31"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7" name="Freeform 1744"/>
            <p:cNvSpPr>
              <a:spLocks/>
            </p:cNvSpPr>
            <p:nvPr userDrawn="1"/>
          </p:nvSpPr>
          <p:spPr bwMode="auto">
            <a:xfrm>
              <a:off x="3022" y="2867"/>
              <a:ext cx="152" cy="172"/>
            </a:xfrm>
            <a:custGeom>
              <a:avLst/>
              <a:gdLst>
                <a:gd name="T0" fmla="*/ 117 w 153"/>
                <a:gd name="T1" fmla="*/ 11 h 173"/>
                <a:gd name="T2" fmla="*/ 117 w 153"/>
                <a:gd name="T3" fmla="*/ 11 h 173"/>
                <a:gd name="T4" fmla="*/ 117 w 153"/>
                <a:gd name="T5" fmla="*/ 3 h 173"/>
                <a:gd name="T6" fmla="*/ 111 w 153"/>
                <a:gd name="T7" fmla="*/ 0 h 173"/>
                <a:gd name="T8" fmla="*/ 137 w 153"/>
                <a:gd name="T9" fmla="*/ 0 h 173"/>
                <a:gd name="T10" fmla="*/ 137 w 153"/>
                <a:gd name="T11" fmla="*/ 0 h 173"/>
                <a:gd name="T12" fmla="*/ 131 w 153"/>
                <a:gd name="T13" fmla="*/ 3 h 173"/>
                <a:gd name="T14" fmla="*/ 131 w 153"/>
                <a:gd name="T15" fmla="*/ 11 h 173"/>
                <a:gd name="T16" fmla="*/ 131 w 153"/>
                <a:gd name="T17" fmla="*/ 157 h 173"/>
                <a:gd name="T18" fmla="*/ 131 w 153"/>
                <a:gd name="T19" fmla="*/ 157 h 173"/>
                <a:gd name="T20" fmla="*/ 76 w 153"/>
                <a:gd name="T21" fmla="*/ 86 h 173"/>
                <a:gd name="T22" fmla="*/ 28 w 153"/>
                <a:gd name="T23" fmla="*/ 25 h 173"/>
                <a:gd name="T24" fmla="*/ 28 w 153"/>
                <a:gd name="T25" fmla="*/ 140 h 173"/>
                <a:gd name="T26" fmla="*/ 28 w 153"/>
                <a:gd name="T27" fmla="*/ 140 h 173"/>
                <a:gd name="T28" fmla="*/ 31 w 153"/>
                <a:gd name="T29" fmla="*/ 149 h 173"/>
                <a:gd name="T30" fmla="*/ 34 w 153"/>
                <a:gd name="T31" fmla="*/ 151 h 173"/>
                <a:gd name="T32" fmla="*/ 8 w 153"/>
                <a:gd name="T33" fmla="*/ 151 h 173"/>
                <a:gd name="T34" fmla="*/ 8 w 153"/>
                <a:gd name="T35" fmla="*/ 151 h 173"/>
                <a:gd name="T36" fmla="*/ 14 w 153"/>
                <a:gd name="T37" fmla="*/ 149 h 173"/>
                <a:gd name="T38" fmla="*/ 14 w 153"/>
                <a:gd name="T39" fmla="*/ 140 h 173"/>
                <a:gd name="T40" fmla="*/ 14 w 153"/>
                <a:gd name="T41" fmla="*/ 20 h 173"/>
                <a:gd name="T42" fmla="*/ 14 w 153"/>
                <a:gd name="T43" fmla="*/ 20 h 173"/>
                <a:gd name="T44" fmla="*/ 14 w 153"/>
                <a:gd name="T45" fmla="*/ 14 h 173"/>
                <a:gd name="T46" fmla="*/ 11 w 153"/>
                <a:gd name="T47" fmla="*/ 8 h 173"/>
                <a:gd name="T48" fmla="*/ 11 w 153"/>
                <a:gd name="T49" fmla="*/ 8 h 173"/>
                <a:gd name="T50" fmla="*/ 8 w 153"/>
                <a:gd name="T51" fmla="*/ 3 h 173"/>
                <a:gd name="T52" fmla="*/ 0 w 153"/>
                <a:gd name="T53" fmla="*/ 0 h 173"/>
                <a:gd name="T54" fmla="*/ 37 w 153"/>
                <a:gd name="T55" fmla="*/ 0 h 173"/>
                <a:gd name="T56" fmla="*/ 117 w 153"/>
                <a:gd name="T57" fmla="*/ 103 h 173"/>
                <a:gd name="T58" fmla="*/ 117 w 153"/>
                <a:gd name="T59" fmla="*/ 11 h 173"/>
                <a:gd name="T60" fmla="*/ 117 w 153"/>
                <a:gd name="T61" fmla="*/ 11 h 17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3" h="173">
                  <a:moveTo>
                    <a:pt x="133" y="11"/>
                  </a:moveTo>
                  <a:lnTo>
                    <a:pt x="133" y="11"/>
                  </a:lnTo>
                  <a:lnTo>
                    <a:pt x="133" y="3"/>
                  </a:lnTo>
                  <a:lnTo>
                    <a:pt x="127" y="0"/>
                  </a:lnTo>
                  <a:lnTo>
                    <a:pt x="153" y="0"/>
                  </a:lnTo>
                  <a:lnTo>
                    <a:pt x="147" y="3"/>
                  </a:lnTo>
                  <a:lnTo>
                    <a:pt x="147" y="11"/>
                  </a:lnTo>
                  <a:lnTo>
                    <a:pt x="147" y="173"/>
                  </a:lnTo>
                  <a:lnTo>
                    <a:pt x="88" y="99"/>
                  </a:lnTo>
                  <a:lnTo>
                    <a:pt x="28" y="25"/>
                  </a:lnTo>
                  <a:lnTo>
                    <a:pt x="28" y="156"/>
                  </a:lnTo>
                  <a:lnTo>
                    <a:pt x="31" y="165"/>
                  </a:lnTo>
                  <a:lnTo>
                    <a:pt x="34" y="167"/>
                  </a:lnTo>
                  <a:lnTo>
                    <a:pt x="8" y="167"/>
                  </a:lnTo>
                  <a:lnTo>
                    <a:pt x="14" y="165"/>
                  </a:lnTo>
                  <a:lnTo>
                    <a:pt x="14" y="156"/>
                  </a:lnTo>
                  <a:lnTo>
                    <a:pt x="14" y="20"/>
                  </a:lnTo>
                  <a:lnTo>
                    <a:pt x="14" y="14"/>
                  </a:lnTo>
                  <a:lnTo>
                    <a:pt x="11" y="8"/>
                  </a:lnTo>
                  <a:lnTo>
                    <a:pt x="8" y="3"/>
                  </a:lnTo>
                  <a:lnTo>
                    <a:pt x="0" y="0"/>
                  </a:lnTo>
                  <a:lnTo>
                    <a:pt x="37" y="0"/>
                  </a:lnTo>
                  <a:lnTo>
                    <a:pt x="133" y="119"/>
                  </a:lnTo>
                  <a:lnTo>
                    <a:pt x="133"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8" name="Freeform 1745"/>
            <p:cNvSpPr>
              <a:spLocks/>
            </p:cNvSpPr>
            <p:nvPr userDrawn="1"/>
          </p:nvSpPr>
          <p:spPr bwMode="auto">
            <a:xfrm>
              <a:off x="3201" y="2867"/>
              <a:ext cx="38" cy="167"/>
            </a:xfrm>
            <a:custGeom>
              <a:avLst/>
              <a:gdLst>
                <a:gd name="T0" fmla="*/ 53 w 37"/>
                <a:gd name="T1" fmla="*/ 0 h 167"/>
                <a:gd name="T2" fmla="*/ 53 w 37"/>
                <a:gd name="T3" fmla="*/ 0 h 167"/>
                <a:gd name="T4" fmla="*/ 47 w 37"/>
                <a:gd name="T5" fmla="*/ 3 h 167"/>
                <a:gd name="T6" fmla="*/ 44 w 37"/>
                <a:gd name="T7" fmla="*/ 11 h 167"/>
                <a:gd name="T8" fmla="*/ 44 w 37"/>
                <a:gd name="T9" fmla="*/ 156 h 167"/>
                <a:gd name="T10" fmla="*/ 44 w 37"/>
                <a:gd name="T11" fmla="*/ 156 h 167"/>
                <a:gd name="T12" fmla="*/ 47 w 37"/>
                <a:gd name="T13" fmla="*/ 165 h 167"/>
                <a:gd name="T14" fmla="*/ 53 w 37"/>
                <a:gd name="T15" fmla="*/ 167 h 167"/>
                <a:gd name="T16" fmla="*/ 0 w 37"/>
                <a:gd name="T17" fmla="*/ 167 h 167"/>
                <a:gd name="T18" fmla="*/ 0 w 37"/>
                <a:gd name="T19" fmla="*/ 167 h 167"/>
                <a:gd name="T20" fmla="*/ 2 w 37"/>
                <a:gd name="T21" fmla="*/ 165 h 167"/>
                <a:gd name="T22" fmla="*/ 5 w 37"/>
                <a:gd name="T23" fmla="*/ 156 h 167"/>
                <a:gd name="T24" fmla="*/ 5 w 37"/>
                <a:gd name="T25" fmla="*/ 11 h 167"/>
                <a:gd name="T26" fmla="*/ 5 w 37"/>
                <a:gd name="T27" fmla="*/ 11 h 167"/>
                <a:gd name="T28" fmla="*/ 2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1" y="3"/>
                  </a:lnTo>
                  <a:lnTo>
                    <a:pt x="28" y="11"/>
                  </a:lnTo>
                  <a:lnTo>
                    <a:pt x="28" y="156"/>
                  </a:lnTo>
                  <a:lnTo>
                    <a:pt x="31" y="165"/>
                  </a:lnTo>
                  <a:lnTo>
                    <a:pt x="37" y="167"/>
                  </a:lnTo>
                  <a:lnTo>
                    <a:pt x="0" y="167"/>
                  </a:lnTo>
                  <a:lnTo>
                    <a:pt x="2" y="165"/>
                  </a:lnTo>
                  <a:lnTo>
                    <a:pt x="5" y="156"/>
                  </a:lnTo>
                  <a:lnTo>
                    <a:pt x="5" y="11"/>
                  </a:lnTo>
                  <a:lnTo>
                    <a:pt x="2" y="3"/>
                  </a:lnTo>
                  <a:lnTo>
                    <a:pt x="0" y="0"/>
                  </a:lnTo>
                  <a:lnTo>
                    <a:pt x="37"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19" name="Freeform 1746"/>
            <p:cNvSpPr>
              <a:spLocks/>
            </p:cNvSpPr>
            <p:nvPr userDrawn="1"/>
          </p:nvSpPr>
          <p:spPr bwMode="auto">
            <a:xfrm>
              <a:off x="3250" y="2867"/>
              <a:ext cx="152" cy="172"/>
            </a:xfrm>
            <a:custGeom>
              <a:avLst/>
              <a:gdLst>
                <a:gd name="T0" fmla="*/ 115 w 153"/>
                <a:gd name="T1" fmla="*/ 11 h 173"/>
                <a:gd name="T2" fmla="*/ 115 w 153"/>
                <a:gd name="T3" fmla="*/ 11 h 173"/>
                <a:gd name="T4" fmla="*/ 115 w 153"/>
                <a:gd name="T5" fmla="*/ 3 h 173"/>
                <a:gd name="T6" fmla="*/ 109 w 153"/>
                <a:gd name="T7" fmla="*/ 0 h 173"/>
                <a:gd name="T8" fmla="*/ 137 w 153"/>
                <a:gd name="T9" fmla="*/ 0 h 173"/>
                <a:gd name="T10" fmla="*/ 137 w 153"/>
                <a:gd name="T11" fmla="*/ 0 h 173"/>
                <a:gd name="T12" fmla="*/ 132 w 153"/>
                <a:gd name="T13" fmla="*/ 6 h 173"/>
                <a:gd name="T14" fmla="*/ 126 w 153"/>
                <a:gd name="T15" fmla="*/ 11 h 173"/>
                <a:gd name="T16" fmla="*/ 126 w 153"/>
                <a:gd name="T17" fmla="*/ 11 h 173"/>
                <a:gd name="T18" fmla="*/ 76 w 153"/>
                <a:gd name="T19" fmla="*/ 157 h 173"/>
                <a:gd name="T20" fmla="*/ 76 w 153"/>
                <a:gd name="T21" fmla="*/ 157 h 173"/>
                <a:gd name="T22" fmla="*/ 14 w 153"/>
                <a:gd name="T23" fmla="*/ 11 h 173"/>
                <a:gd name="T24" fmla="*/ 14 w 153"/>
                <a:gd name="T25" fmla="*/ 11 h 173"/>
                <a:gd name="T26" fmla="*/ 8 w 153"/>
                <a:gd name="T27" fmla="*/ 6 h 173"/>
                <a:gd name="T28" fmla="*/ 0 w 153"/>
                <a:gd name="T29" fmla="*/ 0 h 173"/>
                <a:gd name="T30" fmla="*/ 45 w 153"/>
                <a:gd name="T31" fmla="*/ 0 h 173"/>
                <a:gd name="T32" fmla="*/ 45 w 153"/>
                <a:gd name="T33" fmla="*/ 0 h 173"/>
                <a:gd name="T34" fmla="*/ 43 w 153"/>
                <a:gd name="T35" fmla="*/ 3 h 173"/>
                <a:gd name="T36" fmla="*/ 40 w 153"/>
                <a:gd name="T37" fmla="*/ 6 h 173"/>
                <a:gd name="T38" fmla="*/ 43 w 153"/>
                <a:gd name="T39" fmla="*/ 14 h 173"/>
                <a:gd name="T40" fmla="*/ 43 w 153"/>
                <a:gd name="T41" fmla="*/ 14 h 173"/>
                <a:gd name="T42" fmla="*/ 76 w 153"/>
                <a:gd name="T43" fmla="*/ 112 h 173"/>
                <a:gd name="T44" fmla="*/ 76 w 153"/>
                <a:gd name="T45" fmla="*/ 112 h 173"/>
                <a:gd name="T46" fmla="*/ 115 w 153"/>
                <a:gd name="T47" fmla="*/ 11 h 173"/>
                <a:gd name="T48" fmla="*/ 115 w 153"/>
                <a:gd name="T49" fmla="*/ 11 h 17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53" h="173">
                  <a:moveTo>
                    <a:pt x="131" y="11"/>
                  </a:moveTo>
                  <a:lnTo>
                    <a:pt x="131" y="11"/>
                  </a:lnTo>
                  <a:lnTo>
                    <a:pt x="131" y="3"/>
                  </a:lnTo>
                  <a:lnTo>
                    <a:pt x="125" y="0"/>
                  </a:lnTo>
                  <a:lnTo>
                    <a:pt x="153" y="0"/>
                  </a:lnTo>
                  <a:lnTo>
                    <a:pt x="148" y="6"/>
                  </a:lnTo>
                  <a:lnTo>
                    <a:pt x="142" y="11"/>
                  </a:lnTo>
                  <a:lnTo>
                    <a:pt x="82" y="173"/>
                  </a:lnTo>
                  <a:lnTo>
                    <a:pt x="14" y="11"/>
                  </a:lnTo>
                  <a:lnTo>
                    <a:pt x="8" y="6"/>
                  </a:lnTo>
                  <a:lnTo>
                    <a:pt x="0" y="0"/>
                  </a:lnTo>
                  <a:lnTo>
                    <a:pt x="45" y="0"/>
                  </a:lnTo>
                  <a:lnTo>
                    <a:pt x="43" y="3"/>
                  </a:lnTo>
                  <a:lnTo>
                    <a:pt x="40" y="6"/>
                  </a:lnTo>
                  <a:lnTo>
                    <a:pt x="43" y="14"/>
                  </a:lnTo>
                  <a:lnTo>
                    <a:pt x="85" y="128"/>
                  </a:lnTo>
                  <a:lnTo>
                    <a:pt x="131"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0" name="Freeform 1747"/>
            <p:cNvSpPr>
              <a:spLocks/>
            </p:cNvSpPr>
            <p:nvPr userDrawn="1"/>
          </p:nvSpPr>
          <p:spPr bwMode="auto">
            <a:xfrm>
              <a:off x="3411" y="2867"/>
              <a:ext cx="104" cy="167"/>
            </a:xfrm>
            <a:custGeom>
              <a:avLst/>
              <a:gdLst>
                <a:gd name="T0" fmla="*/ 78 w 105"/>
                <a:gd name="T1" fmla="*/ 23 h 167"/>
                <a:gd name="T2" fmla="*/ 78 w 105"/>
                <a:gd name="T3" fmla="*/ 23 h 167"/>
                <a:gd name="T4" fmla="*/ 69 w 105"/>
                <a:gd name="T5" fmla="*/ 14 h 167"/>
                <a:gd name="T6" fmla="*/ 58 w 105"/>
                <a:gd name="T7" fmla="*/ 11 h 167"/>
                <a:gd name="T8" fmla="*/ 58 w 105"/>
                <a:gd name="T9" fmla="*/ 11 h 167"/>
                <a:gd name="T10" fmla="*/ 31 w 105"/>
                <a:gd name="T11" fmla="*/ 11 h 167"/>
                <a:gd name="T12" fmla="*/ 31 w 105"/>
                <a:gd name="T13" fmla="*/ 68 h 167"/>
                <a:gd name="T14" fmla="*/ 55 w 105"/>
                <a:gd name="T15" fmla="*/ 68 h 167"/>
                <a:gd name="T16" fmla="*/ 55 w 105"/>
                <a:gd name="T17" fmla="*/ 68 h 167"/>
                <a:gd name="T18" fmla="*/ 60 w 105"/>
                <a:gd name="T19" fmla="*/ 65 h 167"/>
                <a:gd name="T20" fmla="*/ 63 w 105"/>
                <a:gd name="T21" fmla="*/ 62 h 167"/>
                <a:gd name="T22" fmla="*/ 63 w 105"/>
                <a:gd name="T23" fmla="*/ 88 h 167"/>
                <a:gd name="T24" fmla="*/ 63 w 105"/>
                <a:gd name="T25" fmla="*/ 88 h 167"/>
                <a:gd name="T26" fmla="*/ 60 w 105"/>
                <a:gd name="T27" fmla="*/ 82 h 167"/>
                <a:gd name="T28" fmla="*/ 55 w 105"/>
                <a:gd name="T29" fmla="*/ 82 h 167"/>
                <a:gd name="T30" fmla="*/ 31 w 105"/>
                <a:gd name="T31" fmla="*/ 82 h 167"/>
                <a:gd name="T32" fmla="*/ 31 w 105"/>
                <a:gd name="T33" fmla="*/ 153 h 167"/>
                <a:gd name="T34" fmla="*/ 31 w 105"/>
                <a:gd name="T35" fmla="*/ 153 h 167"/>
                <a:gd name="T36" fmla="*/ 52 w 105"/>
                <a:gd name="T37" fmla="*/ 156 h 167"/>
                <a:gd name="T38" fmla="*/ 52 w 105"/>
                <a:gd name="T39" fmla="*/ 156 h 167"/>
                <a:gd name="T40" fmla="*/ 60 w 105"/>
                <a:gd name="T41" fmla="*/ 156 h 167"/>
                <a:gd name="T42" fmla="*/ 72 w 105"/>
                <a:gd name="T43" fmla="*/ 153 h 167"/>
                <a:gd name="T44" fmla="*/ 80 w 105"/>
                <a:gd name="T45" fmla="*/ 148 h 167"/>
                <a:gd name="T46" fmla="*/ 89 w 105"/>
                <a:gd name="T47" fmla="*/ 139 h 167"/>
                <a:gd name="T48" fmla="*/ 83 w 105"/>
                <a:gd name="T49" fmla="*/ 167 h 167"/>
                <a:gd name="T50" fmla="*/ 0 w 105"/>
                <a:gd name="T51" fmla="*/ 167 h 167"/>
                <a:gd name="T52" fmla="*/ 0 w 105"/>
                <a:gd name="T53" fmla="*/ 167 h 167"/>
                <a:gd name="T54" fmla="*/ 5 w 105"/>
                <a:gd name="T55" fmla="*/ 165 h 167"/>
                <a:gd name="T56" fmla="*/ 8 w 105"/>
                <a:gd name="T57" fmla="*/ 156 h 167"/>
                <a:gd name="T58" fmla="*/ 8 w 105"/>
                <a:gd name="T59" fmla="*/ 11 h 167"/>
                <a:gd name="T60" fmla="*/ 8 w 105"/>
                <a:gd name="T61" fmla="*/ 11 h 167"/>
                <a:gd name="T62" fmla="*/ 5 w 105"/>
                <a:gd name="T63" fmla="*/ 3 h 167"/>
                <a:gd name="T64" fmla="*/ 0 w 105"/>
                <a:gd name="T65" fmla="*/ 0 h 167"/>
                <a:gd name="T66" fmla="*/ 78 w 105"/>
                <a:gd name="T67" fmla="*/ 0 h 167"/>
                <a:gd name="T68" fmla="*/ 78 w 105"/>
                <a:gd name="T69" fmla="*/ 23 h 167"/>
                <a:gd name="T70" fmla="*/ 78 w 105"/>
                <a:gd name="T71" fmla="*/ 23 h 1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5" h="167">
                  <a:moveTo>
                    <a:pt x="94" y="23"/>
                  </a:moveTo>
                  <a:lnTo>
                    <a:pt x="94" y="23"/>
                  </a:lnTo>
                  <a:lnTo>
                    <a:pt x="85" y="14"/>
                  </a:lnTo>
                  <a:lnTo>
                    <a:pt x="74" y="11"/>
                  </a:lnTo>
                  <a:lnTo>
                    <a:pt x="31" y="11"/>
                  </a:lnTo>
                  <a:lnTo>
                    <a:pt x="31" y="68"/>
                  </a:lnTo>
                  <a:lnTo>
                    <a:pt x="71" y="68"/>
                  </a:lnTo>
                  <a:lnTo>
                    <a:pt x="76" y="65"/>
                  </a:lnTo>
                  <a:lnTo>
                    <a:pt x="79" y="62"/>
                  </a:lnTo>
                  <a:lnTo>
                    <a:pt x="79" y="88"/>
                  </a:lnTo>
                  <a:lnTo>
                    <a:pt x="76" y="82"/>
                  </a:lnTo>
                  <a:lnTo>
                    <a:pt x="71" y="82"/>
                  </a:lnTo>
                  <a:lnTo>
                    <a:pt x="31" y="82"/>
                  </a:lnTo>
                  <a:lnTo>
                    <a:pt x="31" y="153"/>
                  </a:lnTo>
                  <a:lnTo>
                    <a:pt x="59" y="156"/>
                  </a:lnTo>
                  <a:lnTo>
                    <a:pt x="76" y="156"/>
                  </a:lnTo>
                  <a:lnTo>
                    <a:pt x="88" y="153"/>
                  </a:lnTo>
                  <a:lnTo>
                    <a:pt x="96" y="148"/>
                  </a:lnTo>
                  <a:lnTo>
                    <a:pt x="105" y="139"/>
                  </a:lnTo>
                  <a:lnTo>
                    <a:pt x="99" y="167"/>
                  </a:lnTo>
                  <a:lnTo>
                    <a:pt x="0" y="167"/>
                  </a:lnTo>
                  <a:lnTo>
                    <a:pt x="5" y="165"/>
                  </a:lnTo>
                  <a:lnTo>
                    <a:pt x="8" y="156"/>
                  </a:lnTo>
                  <a:lnTo>
                    <a:pt x="8" y="11"/>
                  </a:lnTo>
                  <a:lnTo>
                    <a:pt x="5" y="3"/>
                  </a:lnTo>
                  <a:lnTo>
                    <a:pt x="0" y="0"/>
                  </a:lnTo>
                  <a:lnTo>
                    <a:pt x="94" y="0"/>
                  </a:lnTo>
                  <a:lnTo>
                    <a:pt x="94" y="23"/>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1" name="Freeform 1748"/>
            <p:cNvSpPr>
              <a:spLocks noEditPoints="1"/>
            </p:cNvSpPr>
            <p:nvPr userDrawn="1"/>
          </p:nvSpPr>
          <p:spPr bwMode="auto">
            <a:xfrm>
              <a:off x="3527" y="2867"/>
              <a:ext cx="146" cy="167"/>
            </a:xfrm>
            <a:custGeom>
              <a:avLst/>
              <a:gdLst>
                <a:gd name="T0" fmla="*/ 68 w 145"/>
                <a:gd name="T1" fmla="*/ 82 h 167"/>
                <a:gd name="T2" fmla="*/ 101 w 145"/>
                <a:gd name="T3" fmla="*/ 91 h 167"/>
                <a:gd name="T4" fmla="*/ 110 w 145"/>
                <a:gd name="T5" fmla="*/ 102 h 167"/>
                <a:gd name="T6" fmla="*/ 136 w 145"/>
                <a:gd name="T7" fmla="*/ 145 h 167"/>
                <a:gd name="T8" fmla="*/ 147 w 145"/>
                <a:gd name="T9" fmla="*/ 159 h 167"/>
                <a:gd name="T10" fmla="*/ 161 w 145"/>
                <a:gd name="T11" fmla="*/ 167 h 167"/>
                <a:gd name="T12" fmla="*/ 136 w 145"/>
                <a:gd name="T13" fmla="*/ 167 h 167"/>
                <a:gd name="T14" fmla="*/ 124 w 145"/>
                <a:gd name="T15" fmla="*/ 165 h 167"/>
                <a:gd name="T16" fmla="*/ 116 w 145"/>
                <a:gd name="T17" fmla="*/ 156 h 167"/>
                <a:gd name="T18" fmla="*/ 71 w 145"/>
                <a:gd name="T19" fmla="*/ 111 h 167"/>
                <a:gd name="T20" fmla="*/ 54 w 145"/>
                <a:gd name="T21" fmla="*/ 91 h 167"/>
                <a:gd name="T22" fmla="*/ 46 w 145"/>
                <a:gd name="T23" fmla="*/ 91 h 167"/>
                <a:gd name="T24" fmla="*/ 32 w 145"/>
                <a:gd name="T25" fmla="*/ 156 h 167"/>
                <a:gd name="T26" fmla="*/ 34 w 145"/>
                <a:gd name="T27" fmla="*/ 165 h 167"/>
                <a:gd name="T28" fmla="*/ 0 w 145"/>
                <a:gd name="T29" fmla="*/ 167 h 167"/>
                <a:gd name="T30" fmla="*/ 6 w 145"/>
                <a:gd name="T31" fmla="*/ 165 h 167"/>
                <a:gd name="T32" fmla="*/ 9 w 145"/>
                <a:gd name="T33" fmla="*/ 11 h 167"/>
                <a:gd name="T34" fmla="*/ 6 w 145"/>
                <a:gd name="T35" fmla="*/ 3 h 167"/>
                <a:gd name="T36" fmla="*/ 49 w 145"/>
                <a:gd name="T37" fmla="*/ 0 h 167"/>
                <a:gd name="T38" fmla="*/ 66 w 145"/>
                <a:gd name="T39" fmla="*/ 0 h 167"/>
                <a:gd name="T40" fmla="*/ 104 w 145"/>
                <a:gd name="T41" fmla="*/ 8 h 167"/>
                <a:gd name="T42" fmla="*/ 119 w 145"/>
                <a:gd name="T43" fmla="*/ 20 h 167"/>
                <a:gd name="T44" fmla="*/ 124 w 145"/>
                <a:gd name="T45" fmla="*/ 40 h 167"/>
                <a:gd name="T46" fmla="*/ 124 w 145"/>
                <a:gd name="T47" fmla="*/ 51 h 167"/>
                <a:gd name="T48" fmla="*/ 116 w 145"/>
                <a:gd name="T49" fmla="*/ 65 h 167"/>
                <a:gd name="T50" fmla="*/ 99 w 145"/>
                <a:gd name="T51" fmla="*/ 79 h 167"/>
                <a:gd name="T52" fmla="*/ 68 w 145"/>
                <a:gd name="T53" fmla="*/ 82 h 167"/>
                <a:gd name="T54" fmla="*/ 32 w 145"/>
                <a:gd name="T55" fmla="*/ 77 h 167"/>
                <a:gd name="T56" fmla="*/ 46 w 145"/>
                <a:gd name="T57" fmla="*/ 77 h 167"/>
                <a:gd name="T58" fmla="*/ 60 w 145"/>
                <a:gd name="T59" fmla="*/ 77 h 167"/>
                <a:gd name="T60" fmla="*/ 93 w 145"/>
                <a:gd name="T61" fmla="*/ 65 h 167"/>
                <a:gd name="T62" fmla="*/ 99 w 145"/>
                <a:gd name="T63" fmla="*/ 51 h 167"/>
                <a:gd name="T64" fmla="*/ 99 w 145"/>
                <a:gd name="T65" fmla="*/ 42 h 167"/>
                <a:gd name="T66" fmla="*/ 93 w 145"/>
                <a:gd name="T67" fmla="*/ 20 h 167"/>
                <a:gd name="T68" fmla="*/ 60 w 145"/>
                <a:gd name="T69" fmla="*/ 11 h 167"/>
                <a:gd name="T70" fmla="*/ 49 w 145"/>
                <a:gd name="T71" fmla="*/ 8 h 167"/>
                <a:gd name="T72" fmla="*/ 32 w 145"/>
                <a:gd name="T73" fmla="*/ 11 h 1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45" h="167">
                  <a:moveTo>
                    <a:pt x="68" y="82"/>
                  </a:moveTo>
                  <a:lnTo>
                    <a:pt x="68" y="82"/>
                  </a:lnTo>
                  <a:lnTo>
                    <a:pt x="77" y="85"/>
                  </a:lnTo>
                  <a:lnTo>
                    <a:pt x="85" y="91"/>
                  </a:lnTo>
                  <a:lnTo>
                    <a:pt x="94" y="102"/>
                  </a:lnTo>
                  <a:lnTo>
                    <a:pt x="108" y="125"/>
                  </a:lnTo>
                  <a:lnTo>
                    <a:pt x="120" y="145"/>
                  </a:lnTo>
                  <a:lnTo>
                    <a:pt x="131" y="159"/>
                  </a:lnTo>
                  <a:lnTo>
                    <a:pt x="139" y="165"/>
                  </a:lnTo>
                  <a:lnTo>
                    <a:pt x="145" y="167"/>
                  </a:lnTo>
                  <a:lnTo>
                    <a:pt x="120" y="167"/>
                  </a:lnTo>
                  <a:lnTo>
                    <a:pt x="114" y="167"/>
                  </a:lnTo>
                  <a:lnTo>
                    <a:pt x="108" y="165"/>
                  </a:lnTo>
                  <a:lnTo>
                    <a:pt x="100" y="156"/>
                  </a:lnTo>
                  <a:lnTo>
                    <a:pt x="71" y="111"/>
                  </a:lnTo>
                  <a:lnTo>
                    <a:pt x="60" y="96"/>
                  </a:lnTo>
                  <a:lnTo>
                    <a:pt x="54" y="91"/>
                  </a:lnTo>
                  <a:lnTo>
                    <a:pt x="46" y="91"/>
                  </a:lnTo>
                  <a:lnTo>
                    <a:pt x="32" y="91"/>
                  </a:lnTo>
                  <a:lnTo>
                    <a:pt x="32" y="156"/>
                  </a:lnTo>
                  <a:lnTo>
                    <a:pt x="34" y="165"/>
                  </a:lnTo>
                  <a:lnTo>
                    <a:pt x="37" y="167"/>
                  </a:lnTo>
                  <a:lnTo>
                    <a:pt x="0" y="167"/>
                  </a:lnTo>
                  <a:lnTo>
                    <a:pt x="6" y="165"/>
                  </a:lnTo>
                  <a:lnTo>
                    <a:pt x="9" y="156"/>
                  </a:lnTo>
                  <a:lnTo>
                    <a:pt x="9" y="11"/>
                  </a:lnTo>
                  <a:lnTo>
                    <a:pt x="6" y="3"/>
                  </a:lnTo>
                  <a:lnTo>
                    <a:pt x="0" y="0"/>
                  </a:lnTo>
                  <a:lnTo>
                    <a:pt x="49" y="0"/>
                  </a:lnTo>
                  <a:lnTo>
                    <a:pt x="66" y="0"/>
                  </a:lnTo>
                  <a:lnTo>
                    <a:pt x="77" y="3"/>
                  </a:lnTo>
                  <a:lnTo>
                    <a:pt x="88" y="8"/>
                  </a:lnTo>
                  <a:lnTo>
                    <a:pt x="97" y="14"/>
                  </a:lnTo>
                  <a:lnTo>
                    <a:pt x="103" y="20"/>
                  </a:lnTo>
                  <a:lnTo>
                    <a:pt x="105" y="28"/>
                  </a:lnTo>
                  <a:lnTo>
                    <a:pt x="108" y="40"/>
                  </a:lnTo>
                  <a:lnTo>
                    <a:pt x="108" y="51"/>
                  </a:lnTo>
                  <a:lnTo>
                    <a:pt x="105" y="60"/>
                  </a:lnTo>
                  <a:lnTo>
                    <a:pt x="100" y="65"/>
                  </a:lnTo>
                  <a:lnTo>
                    <a:pt x="94" y="71"/>
                  </a:lnTo>
                  <a:lnTo>
                    <a:pt x="83" y="79"/>
                  </a:lnTo>
                  <a:lnTo>
                    <a:pt x="68" y="82"/>
                  </a:lnTo>
                  <a:close/>
                  <a:moveTo>
                    <a:pt x="32" y="11"/>
                  </a:moveTo>
                  <a:lnTo>
                    <a:pt x="32" y="77"/>
                  </a:lnTo>
                  <a:lnTo>
                    <a:pt x="46" y="77"/>
                  </a:lnTo>
                  <a:lnTo>
                    <a:pt x="60" y="77"/>
                  </a:lnTo>
                  <a:lnTo>
                    <a:pt x="71" y="68"/>
                  </a:lnTo>
                  <a:lnTo>
                    <a:pt x="77" y="65"/>
                  </a:lnTo>
                  <a:lnTo>
                    <a:pt x="80" y="57"/>
                  </a:lnTo>
                  <a:lnTo>
                    <a:pt x="83" y="51"/>
                  </a:lnTo>
                  <a:lnTo>
                    <a:pt x="83" y="42"/>
                  </a:lnTo>
                  <a:lnTo>
                    <a:pt x="83" y="31"/>
                  </a:lnTo>
                  <a:lnTo>
                    <a:pt x="77" y="20"/>
                  </a:lnTo>
                  <a:lnTo>
                    <a:pt x="66" y="11"/>
                  </a:lnTo>
                  <a:lnTo>
                    <a:pt x="60" y="11"/>
                  </a:lnTo>
                  <a:lnTo>
                    <a:pt x="49" y="8"/>
                  </a:lnTo>
                  <a:lnTo>
                    <a:pt x="32"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2" name="Freeform 1749"/>
            <p:cNvSpPr>
              <a:spLocks/>
            </p:cNvSpPr>
            <p:nvPr userDrawn="1"/>
          </p:nvSpPr>
          <p:spPr bwMode="auto">
            <a:xfrm>
              <a:off x="3673" y="2863"/>
              <a:ext cx="100" cy="172"/>
            </a:xfrm>
            <a:custGeom>
              <a:avLst/>
              <a:gdLst>
                <a:gd name="T0" fmla="*/ 73 w 102"/>
                <a:gd name="T1" fmla="*/ 106 h 173"/>
                <a:gd name="T2" fmla="*/ 70 w 102"/>
                <a:gd name="T3" fmla="*/ 126 h 173"/>
                <a:gd name="T4" fmla="*/ 64 w 102"/>
                <a:gd name="T5" fmla="*/ 143 h 173"/>
                <a:gd name="T6" fmla="*/ 52 w 102"/>
                <a:gd name="T7" fmla="*/ 154 h 173"/>
                <a:gd name="T8" fmla="*/ 32 w 102"/>
                <a:gd name="T9" fmla="*/ 157 h 173"/>
                <a:gd name="T10" fmla="*/ 25 w 102"/>
                <a:gd name="T11" fmla="*/ 154 h 173"/>
                <a:gd name="T12" fmla="*/ 3 w 102"/>
                <a:gd name="T13" fmla="*/ 143 h 173"/>
                <a:gd name="T14" fmla="*/ 0 w 102"/>
                <a:gd name="T15" fmla="*/ 106 h 173"/>
                <a:gd name="T16" fmla="*/ 14 w 102"/>
                <a:gd name="T17" fmla="*/ 132 h 173"/>
                <a:gd name="T18" fmla="*/ 25 w 102"/>
                <a:gd name="T19" fmla="*/ 146 h 173"/>
                <a:gd name="T20" fmla="*/ 30 w 102"/>
                <a:gd name="T21" fmla="*/ 146 h 173"/>
                <a:gd name="T22" fmla="*/ 47 w 102"/>
                <a:gd name="T23" fmla="*/ 143 h 173"/>
                <a:gd name="T24" fmla="*/ 58 w 102"/>
                <a:gd name="T25" fmla="*/ 135 h 173"/>
                <a:gd name="T26" fmla="*/ 62 w 102"/>
                <a:gd name="T27" fmla="*/ 115 h 173"/>
                <a:gd name="T28" fmla="*/ 62 w 102"/>
                <a:gd name="T29" fmla="*/ 106 h 173"/>
                <a:gd name="T30" fmla="*/ 52 w 102"/>
                <a:gd name="T31" fmla="*/ 89 h 173"/>
                <a:gd name="T32" fmla="*/ 25 w 102"/>
                <a:gd name="T33" fmla="*/ 86 h 173"/>
                <a:gd name="T34" fmla="*/ 23 w 102"/>
                <a:gd name="T35" fmla="*/ 80 h 173"/>
                <a:gd name="T36" fmla="*/ 3 w 102"/>
                <a:gd name="T37" fmla="*/ 57 h 173"/>
                <a:gd name="T38" fmla="*/ 3 w 102"/>
                <a:gd name="T39" fmla="*/ 43 h 173"/>
                <a:gd name="T40" fmla="*/ 6 w 102"/>
                <a:gd name="T41" fmla="*/ 26 h 173"/>
                <a:gd name="T42" fmla="*/ 20 w 102"/>
                <a:gd name="T43" fmla="*/ 11 h 173"/>
                <a:gd name="T44" fmla="*/ 38 w 102"/>
                <a:gd name="T45" fmla="*/ 0 h 173"/>
                <a:gd name="T46" fmla="*/ 55 w 102"/>
                <a:gd name="T47" fmla="*/ 3 h 173"/>
                <a:gd name="T48" fmla="*/ 66 w 102"/>
                <a:gd name="T49" fmla="*/ 9 h 173"/>
                <a:gd name="T50" fmla="*/ 67 w 102"/>
                <a:gd name="T51" fmla="*/ 43 h 173"/>
                <a:gd name="T52" fmla="*/ 60 w 102"/>
                <a:gd name="T53" fmla="*/ 23 h 173"/>
                <a:gd name="T54" fmla="*/ 41 w 102"/>
                <a:gd name="T55" fmla="*/ 11 h 173"/>
                <a:gd name="T56" fmla="*/ 32 w 102"/>
                <a:gd name="T57" fmla="*/ 11 h 173"/>
                <a:gd name="T58" fmla="*/ 25 w 102"/>
                <a:gd name="T59" fmla="*/ 20 h 173"/>
                <a:gd name="T60" fmla="*/ 23 w 102"/>
                <a:gd name="T61" fmla="*/ 37 h 173"/>
                <a:gd name="T62" fmla="*/ 23 w 102"/>
                <a:gd name="T63" fmla="*/ 45 h 173"/>
                <a:gd name="T64" fmla="*/ 25 w 102"/>
                <a:gd name="T65" fmla="*/ 63 h 173"/>
                <a:gd name="T66" fmla="*/ 41 w 102"/>
                <a:gd name="T67" fmla="*/ 68 h 173"/>
                <a:gd name="T68" fmla="*/ 66 w 102"/>
                <a:gd name="T69" fmla="*/ 86 h 173"/>
                <a:gd name="T70" fmla="*/ 72 w 102"/>
                <a:gd name="T71" fmla="*/ 86 h 173"/>
                <a:gd name="T72" fmla="*/ 73 w 102"/>
                <a:gd name="T73" fmla="*/ 106 h 17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102" h="173">
                  <a:moveTo>
                    <a:pt x="102" y="122"/>
                  </a:moveTo>
                  <a:lnTo>
                    <a:pt x="102" y="122"/>
                  </a:lnTo>
                  <a:lnTo>
                    <a:pt x="102" y="134"/>
                  </a:lnTo>
                  <a:lnTo>
                    <a:pt x="97" y="142"/>
                  </a:lnTo>
                  <a:lnTo>
                    <a:pt x="91" y="151"/>
                  </a:lnTo>
                  <a:lnTo>
                    <a:pt x="85" y="159"/>
                  </a:lnTo>
                  <a:lnTo>
                    <a:pt x="77" y="165"/>
                  </a:lnTo>
                  <a:lnTo>
                    <a:pt x="68" y="170"/>
                  </a:lnTo>
                  <a:lnTo>
                    <a:pt x="57" y="173"/>
                  </a:lnTo>
                  <a:lnTo>
                    <a:pt x="48" y="173"/>
                  </a:lnTo>
                  <a:lnTo>
                    <a:pt x="34" y="170"/>
                  </a:lnTo>
                  <a:lnTo>
                    <a:pt x="20" y="168"/>
                  </a:lnTo>
                  <a:lnTo>
                    <a:pt x="3" y="159"/>
                  </a:lnTo>
                  <a:lnTo>
                    <a:pt x="0" y="122"/>
                  </a:lnTo>
                  <a:lnTo>
                    <a:pt x="6" y="136"/>
                  </a:lnTo>
                  <a:lnTo>
                    <a:pt x="14" y="148"/>
                  </a:lnTo>
                  <a:lnTo>
                    <a:pt x="29" y="159"/>
                  </a:lnTo>
                  <a:lnTo>
                    <a:pt x="37" y="162"/>
                  </a:lnTo>
                  <a:lnTo>
                    <a:pt x="46" y="162"/>
                  </a:lnTo>
                  <a:lnTo>
                    <a:pt x="54" y="162"/>
                  </a:lnTo>
                  <a:lnTo>
                    <a:pt x="63" y="159"/>
                  </a:lnTo>
                  <a:lnTo>
                    <a:pt x="68" y="156"/>
                  </a:lnTo>
                  <a:lnTo>
                    <a:pt x="74" y="151"/>
                  </a:lnTo>
                  <a:lnTo>
                    <a:pt x="80" y="139"/>
                  </a:lnTo>
                  <a:lnTo>
                    <a:pt x="80" y="131"/>
                  </a:lnTo>
                  <a:lnTo>
                    <a:pt x="80" y="122"/>
                  </a:lnTo>
                  <a:lnTo>
                    <a:pt x="77" y="114"/>
                  </a:lnTo>
                  <a:lnTo>
                    <a:pt x="68" y="105"/>
                  </a:lnTo>
                  <a:lnTo>
                    <a:pt x="54" y="97"/>
                  </a:lnTo>
                  <a:lnTo>
                    <a:pt x="37" y="88"/>
                  </a:lnTo>
                  <a:lnTo>
                    <a:pt x="23" y="80"/>
                  </a:lnTo>
                  <a:lnTo>
                    <a:pt x="11" y="68"/>
                  </a:lnTo>
                  <a:lnTo>
                    <a:pt x="3" y="57"/>
                  </a:lnTo>
                  <a:lnTo>
                    <a:pt x="3" y="43"/>
                  </a:lnTo>
                  <a:lnTo>
                    <a:pt x="3" y="34"/>
                  </a:lnTo>
                  <a:lnTo>
                    <a:pt x="6" y="26"/>
                  </a:lnTo>
                  <a:lnTo>
                    <a:pt x="11" y="17"/>
                  </a:lnTo>
                  <a:lnTo>
                    <a:pt x="20" y="11"/>
                  </a:lnTo>
                  <a:lnTo>
                    <a:pt x="34" y="3"/>
                  </a:lnTo>
                  <a:lnTo>
                    <a:pt x="54" y="0"/>
                  </a:lnTo>
                  <a:lnTo>
                    <a:pt x="71" y="3"/>
                  </a:lnTo>
                  <a:lnTo>
                    <a:pt x="80" y="6"/>
                  </a:lnTo>
                  <a:lnTo>
                    <a:pt x="88" y="9"/>
                  </a:lnTo>
                  <a:lnTo>
                    <a:pt x="91" y="43"/>
                  </a:lnTo>
                  <a:lnTo>
                    <a:pt x="85" y="31"/>
                  </a:lnTo>
                  <a:lnTo>
                    <a:pt x="77" y="23"/>
                  </a:lnTo>
                  <a:lnTo>
                    <a:pt x="65" y="14"/>
                  </a:lnTo>
                  <a:lnTo>
                    <a:pt x="57" y="11"/>
                  </a:lnTo>
                  <a:lnTo>
                    <a:pt x="48" y="11"/>
                  </a:lnTo>
                  <a:lnTo>
                    <a:pt x="37" y="11"/>
                  </a:lnTo>
                  <a:lnTo>
                    <a:pt x="29" y="20"/>
                  </a:lnTo>
                  <a:lnTo>
                    <a:pt x="23" y="28"/>
                  </a:lnTo>
                  <a:lnTo>
                    <a:pt x="23" y="37"/>
                  </a:lnTo>
                  <a:lnTo>
                    <a:pt x="23" y="45"/>
                  </a:lnTo>
                  <a:lnTo>
                    <a:pt x="31" y="54"/>
                  </a:lnTo>
                  <a:lnTo>
                    <a:pt x="40" y="63"/>
                  </a:lnTo>
                  <a:lnTo>
                    <a:pt x="57" y="68"/>
                  </a:lnTo>
                  <a:lnTo>
                    <a:pt x="74" y="77"/>
                  </a:lnTo>
                  <a:lnTo>
                    <a:pt x="88" y="88"/>
                  </a:lnTo>
                  <a:lnTo>
                    <a:pt x="94" y="94"/>
                  </a:lnTo>
                  <a:lnTo>
                    <a:pt x="100" y="102"/>
                  </a:lnTo>
                  <a:lnTo>
                    <a:pt x="102" y="111"/>
                  </a:lnTo>
                  <a:lnTo>
                    <a:pt x="102" y="122"/>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3" name="Freeform 1750"/>
            <p:cNvSpPr>
              <a:spLocks/>
            </p:cNvSpPr>
            <p:nvPr userDrawn="1"/>
          </p:nvSpPr>
          <p:spPr bwMode="auto">
            <a:xfrm>
              <a:off x="3790" y="2867"/>
              <a:ext cx="38" cy="167"/>
            </a:xfrm>
            <a:custGeom>
              <a:avLst/>
              <a:gdLst>
                <a:gd name="T0" fmla="*/ 53 w 37"/>
                <a:gd name="T1" fmla="*/ 0 h 167"/>
                <a:gd name="T2" fmla="*/ 53 w 37"/>
                <a:gd name="T3" fmla="*/ 0 h 167"/>
                <a:gd name="T4" fmla="*/ 48 w 37"/>
                <a:gd name="T5" fmla="*/ 3 h 167"/>
                <a:gd name="T6" fmla="*/ 45 w 37"/>
                <a:gd name="T7" fmla="*/ 11 h 167"/>
                <a:gd name="T8" fmla="*/ 45 w 37"/>
                <a:gd name="T9" fmla="*/ 156 h 167"/>
                <a:gd name="T10" fmla="*/ 45 w 37"/>
                <a:gd name="T11" fmla="*/ 156 h 167"/>
                <a:gd name="T12" fmla="*/ 48 w 37"/>
                <a:gd name="T13" fmla="*/ 165 h 167"/>
                <a:gd name="T14" fmla="*/ 53 w 37"/>
                <a:gd name="T15" fmla="*/ 167 h 167"/>
                <a:gd name="T16" fmla="*/ 0 w 37"/>
                <a:gd name="T17" fmla="*/ 167 h 167"/>
                <a:gd name="T18" fmla="*/ 0 w 37"/>
                <a:gd name="T19" fmla="*/ 167 h 167"/>
                <a:gd name="T20" fmla="*/ 3 w 37"/>
                <a:gd name="T21" fmla="*/ 165 h 167"/>
                <a:gd name="T22" fmla="*/ 6 w 37"/>
                <a:gd name="T23" fmla="*/ 156 h 167"/>
                <a:gd name="T24" fmla="*/ 6 w 37"/>
                <a:gd name="T25" fmla="*/ 11 h 167"/>
                <a:gd name="T26" fmla="*/ 6 w 37"/>
                <a:gd name="T27" fmla="*/ 11 h 167"/>
                <a:gd name="T28" fmla="*/ 3 w 37"/>
                <a:gd name="T29" fmla="*/ 3 h 167"/>
                <a:gd name="T30" fmla="*/ 0 w 37"/>
                <a:gd name="T31" fmla="*/ 0 h 167"/>
                <a:gd name="T32" fmla="*/ 53 w 37"/>
                <a:gd name="T33" fmla="*/ 0 h 167"/>
                <a:gd name="T34" fmla="*/ 53 w 37"/>
                <a:gd name="T35" fmla="*/ 0 h 1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37" h="167">
                  <a:moveTo>
                    <a:pt x="37" y="0"/>
                  </a:moveTo>
                  <a:lnTo>
                    <a:pt x="37" y="0"/>
                  </a:lnTo>
                  <a:lnTo>
                    <a:pt x="32" y="3"/>
                  </a:lnTo>
                  <a:lnTo>
                    <a:pt x="29" y="11"/>
                  </a:lnTo>
                  <a:lnTo>
                    <a:pt x="29" y="156"/>
                  </a:lnTo>
                  <a:lnTo>
                    <a:pt x="32" y="165"/>
                  </a:lnTo>
                  <a:lnTo>
                    <a:pt x="37" y="167"/>
                  </a:lnTo>
                  <a:lnTo>
                    <a:pt x="0" y="167"/>
                  </a:lnTo>
                  <a:lnTo>
                    <a:pt x="3" y="165"/>
                  </a:lnTo>
                  <a:lnTo>
                    <a:pt x="6" y="156"/>
                  </a:lnTo>
                  <a:lnTo>
                    <a:pt x="6" y="11"/>
                  </a:lnTo>
                  <a:lnTo>
                    <a:pt x="3" y="3"/>
                  </a:lnTo>
                  <a:lnTo>
                    <a:pt x="0" y="0"/>
                  </a:lnTo>
                  <a:lnTo>
                    <a:pt x="37"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4" name="Freeform 1751"/>
            <p:cNvSpPr>
              <a:spLocks/>
            </p:cNvSpPr>
            <p:nvPr userDrawn="1"/>
          </p:nvSpPr>
          <p:spPr bwMode="auto">
            <a:xfrm>
              <a:off x="3839" y="2867"/>
              <a:ext cx="131" cy="167"/>
            </a:xfrm>
            <a:custGeom>
              <a:avLst/>
              <a:gdLst>
                <a:gd name="T0" fmla="*/ 95 w 130"/>
                <a:gd name="T1" fmla="*/ 11 h 167"/>
                <a:gd name="T2" fmla="*/ 95 w 130"/>
                <a:gd name="T3" fmla="*/ 156 h 167"/>
                <a:gd name="T4" fmla="*/ 95 w 130"/>
                <a:gd name="T5" fmla="*/ 156 h 167"/>
                <a:gd name="T6" fmla="*/ 95 w 130"/>
                <a:gd name="T7" fmla="*/ 165 h 167"/>
                <a:gd name="T8" fmla="*/ 101 w 130"/>
                <a:gd name="T9" fmla="*/ 167 h 167"/>
                <a:gd name="T10" fmla="*/ 48 w 130"/>
                <a:gd name="T11" fmla="*/ 167 h 167"/>
                <a:gd name="T12" fmla="*/ 48 w 130"/>
                <a:gd name="T13" fmla="*/ 167 h 167"/>
                <a:gd name="T14" fmla="*/ 54 w 130"/>
                <a:gd name="T15" fmla="*/ 165 h 167"/>
                <a:gd name="T16" fmla="*/ 54 w 130"/>
                <a:gd name="T17" fmla="*/ 156 h 167"/>
                <a:gd name="T18" fmla="*/ 54 w 130"/>
                <a:gd name="T19" fmla="*/ 11 h 167"/>
                <a:gd name="T20" fmla="*/ 54 w 130"/>
                <a:gd name="T21" fmla="*/ 11 h 167"/>
                <a:gd name="T22" fmla="*/ 14 w 130"/>
                <a:gd name="T23" fmla="*/ 14 h 167"/>
                <a:gd name="T24" fmla="*/ 14 w 130"/>
                <a:gd name="T25" fmla="*/ 14 h 167"/>
                <a:gd name="T26" fmla="*/ 11 w 130"/>
                <a:gd name="T27" fmla="*/ 14 h 167"/>
                <a:gd name="T28" fmla="*/ 5 w 130"/>
                <a:gd name="T29" fmla="*/ 17 h 167"/>
                <a:gd name="T30" fmla="*/ 0 w 130"/>
                <a:gd name="T31" fmla="*/ 23 h 167"/>
                <a:gd name="T32" fmla="*/ 0 w 130"/>
                <a:gd name="T33" fmla="*/ 0 h 167"/>
                <a:gd name="T34" fmla="*/ 146 w 130"/>
                <a:gd name="T35" fmla="*/ 0 h 167"/>
                <a:gd name="T36" fmla="*/ 146 w 130"/>
                <a:gd name="T37" fmla="*/ 23 h 167"/>
                <a:gd name="T38" fmla="*/ 146 w 130"/>
                <a:gd name="T39" fmla="*/ 23 h 167"/>
                <a:gd name="T40" fmla="*/ 144 w 130"/>
                <a:gd name="T41" fmla="*/ 17 h 167"/>
                <a:gd name="T42" fmla="*/ 135 w 130"/>
                <a:gd name="T43" fmla="*/ 14 h 167"/>
                <a:gd name="T44" fmla="*/ 135 w 130"/>
                <a:gd name="T45" fmla="*/ 14 h 167"/>
                <a:gd name="T46" fmla="*/ 95 w 130"/>
                <a:gd name="T47" fmla="*/ 11 h 167"/>
                <a:gd name="T48" fmla="*/ 95 w 130"/>
                <a:gd name="T49" fmla="*/ 11 h 16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30" h="167">
                  <a:moveTo>
                    <a:pt x="79" y="11"/>
                  </a:moveTo>
                  <a:lnTo>
                    <a:pt x="79" y="156"/>
                  </a:lnTo>
                  <a:lnTo>
                    <a:pt x="79" y="165"/>
                  </a:lnTo>
                  <a:lnTo>
                    <a:pt x="85" y="167"/>
                  </a:lnTo>
                  <a:lnTo>
                    <a:pt x="48" y="167"/>
                  </a:lnTo>
                  <a:lnTo>
                    <a:pt x="54" y="165"/>
                  </a:lnTo>
                  <a:lnTo>
                    <a:pt x="54" y="156"/>
                  </a:lnTo>
                  <a:lnTo>
                    <a:pt x="54" y="11"/>
                  </a:lnTo>
                  <a:lnTo>
                    <a:pt x="14" y="14"/>
                  </a:lnTo>
                  <a:lnTo>
                    <a:pt x="11" y="14"/>
                  </a:lnTo>
                  <a:lnTo>
                    <a:pt x="5" y="17"/>
                  </a:lnTo>
                  <a:lnTo>
                    <a:pt x="0" y="23"/>
                  </a:lnTo>
                  <a:lnTo>
                    <a:pt x="0" y="0"/>
                  </a:lnTo>
                  <a:lnTo>
                    <a:pt x="130" y="0"/>
                  </a:lnTo>
                  <a:lnTo>
                    <a:pt x="130" y="23"/>
                  </a:lnTo>
                  <a:lnTo>
                    <a:pt x="128" y="17"/>
                  </a:lnTo>
                  <a:lnTo>
                    <a:pt x="119" y="14"/>
                  </a:lnTo>
                  <a:lnTo>
                    <a:pt x="79" y="11"/>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5" name="Freeform 1752"/>
            <p:cNvSpPr>
              <a:spLocks/>
            </p:cNvSpPr>
            <p:nvPr userDrawn="1"/>
          </p:nvSpPr>
          <p:spPr bwMode="auto">
            <a:xfrm>
              <a:off x="3976" y="2867"/>
              <a:ext cx="142" cy="167"/>
            </a:xfrm>
            <a:custGeom>
              <a:avLst/>
              <a:gdLst>
                <a:gd name="T0" fmla="*/ 142 w 142"/>
                <a:gd name="T1" fmla="*/ 0 h 167"/>
                <a:gd name="T2" fmla="*/ 142 w 142"/>
                <a:gd name="T3" fmla="*/ 0 h 167"/>
                <a:gd name="T4" fmla="*/ 131 w 142"/>
                <a:gd name="T5" fmla="*/ 6 h 167"/>
                <a:gd name="T6" fmla="*/ 125 w 142"/>
                <a:gd name="T7" fmla="*/ 14 h 167"/>
                <a:gd name="T8" fmla="*/ 85 w 142"/>
                <a:gd name="T9" fmla="*/ 88 h 167"/>
                <a:gd name="T10" fmla="*/ 85 w 142"/>
                <a:gd name="T11" fmla="*/ 156 h 167"/>
                <a:gd name="T12" fmla="*/ 85 w 142"/>
                <a:gd name="T13" fmla="*/ 156 h 167"/>
                <a:gd name="T14" fmla="*/ 88 w 142"/>
                <a:gd name="T15" fmla="*/ 165 h 167"/>
                <a:gd name="T16" fmla="*/ 97 w 142"/>
                <a:gd name="T17" fmla="*/ 167 h 167"/>
                <a:gd name="T18" fmla="*/ 54 w 142"/>
                <a:gd name="T19" fmla="*/ 167 h 167"/>
                <a:gd name="T20" fmla="*/ 54 w 142"/>
                <a:gd name="T21" fmla="*/ 167 h 167"/>
                <a:gd name="T22" fmla="*/ 60 w 142"/>
                <a:gd name="T23" fmla="*/ 165 h 167"/>
                <a:gd name="T24" fmla="*/ 63 w 142"/>
                <a:gd name="T25" fmla="*/ 162 h 167"/>
                <a:gd name="T26" fmla="*/ 63 w 142"/>
                <a:gd name="T27" fmla="*/ 156 h 167"/>
                <a:gd name="T28" fmla="*/ 63 w 142"/>
                <a:gd name="T29" fmla="*/ 88 h 167"/>
                <a:gd name="T30" fmla="*/ 14 w 142"/>
                <a:gd name="T31" fmla="*/ 11 h 167"/>
                <a:gd name="T32" fmla="*/ 14 w 142"/>
                <a:gd name="T33" fmla="*/ 11 h 167"/>
                <a:gd name="T34" fmla="*/ 9 w 142"/>
                <a:gd name="T35" fmla="*/ 6 h 167"/>
                <a:gd name="T36" fmla="*/ 0 w 142"/>
                <a:gd name="T37" fmla="*/ 0 h 167"/>
                <a:gd name="T38" fmla="*/ 48 w 142"/>
                <a:gd name="T39" fmla="*/ 0 h 167"/>
                <a:gd name="T40" fmla="*/ 48 w 142"/>
                <a:gd name="T41" fmla="*/ 0 h 167"/>
                <a:gd name="T42" fmla="*/ 45 w 142"/>
                <a:gd name="T43" fmla="*/ 0 h 167"/>
                <a:gd name="T44" fmla="*/ 43 w 142"/>
                <a:gd name="T45" fmla="*/ 3 h 167"/>
                <a:gd name="T46" fmla="*/ 43 w 142"/>
                <a:gd name="T47" fmla="*/ 8 h 167"/>
                <a:gd name="T48" fmla="*/ 45 w 142"/>
                <a:gd name="T49" fmla="*/ 14 h 167"/>
                <a:gd name="T50" fmla="*/ 80 w 142"/>
                <a:gd name="T51" fmla="*/ 77 h 167"/>
                <a:gd name="T52" fmla="*/ 114 w 142"/>
                <a:gd name="T53" fmla="*/ 11 h 167"/>
                <a:gd name="T54" fmla="*/ 114 w 142"/>
                <a:gd name="T55" fmla="*/ 11 h 167"/>
                <a:gd name="T56" fmla="*/ 114 w 142"/>
                <a:gd name="T57" fmla="*/ 6 h 167"/>
                <a:gd name="T58" fmla="*/ 114 w 142"/>
                <a:gd name="T59" fmla="*/ 3 h 167"/>
                <a:gd name="T60" fmla="*/ 108 w 142"/>
                <a:gd name="T61" fmla="*/ 0 h 167"/>
                <a:gd name="T62" fmla="*/ 142 w 142"/>
                <a:gd name="T63" fmla="*/ 0 h 167"/>
                <a:gd name="T64" fmla="*/ 142 w 142"/>
                <a:gd name="T65" fmla="*/ 0 h 1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42" h="167">
                  <a:moveTo>
                    <a:pt x="142" y="0"/>
                  </a:moveTo>
                  <a:lnTo>
                    <a:pt x="142" y="0"/>
                  </a:lnTo>
                  <a:lnTo>
                    <a:pt x="131" y="6"/>
                  </a:lnTo>
                  <a:lnTo>
                    <a:pt x="125" y="14"/>
                  </a:lnTo>
                  <a:lnTo>
                    <a:pt x="85" y="88"/>
                  </a:lnTo>
                  <a:lnTo>
                    <a:pt x="85" y="156"/>
                  </a:lnTo>
                  <a:lnTo>
                    <a:pt x="88" y="165"/>
                  </a:lnTo>
                  <a:lnTo>
                    <a:pt x="97" y="167"/>
                  </a:lnTo>
                  <a:lnTo>
                    <a:pt x="54" y="167"/>
                  </a:lnTo>
                  <a:lnTo>
                    <a:pt x="60" y="165"/>
                  </a:lnTo>
                  <a:lnTo>
                    <a:pt x="63" y="162"/>
                  </a:lnTo>
                  <a:lnTo>
                    <a:pt x="63" y="156"/>
                  </a:lnTo>
                  <a:lnTo>
                    <a:pt x="63" y="88"/>
                  </a:lnTo>
                  <a:lnTo>
                    <a:pt x="14" y="11"/>
                  </a:lnTo>
                  <a:lnTo>
                    <a:pt x="9" y="6"/>
                  </a:lnTo>
                  <a:lnTo>
                    <a:pt x="0" y="0"/>
                  </a:lnTo>
                  <a:lnTo>
                    <a:pt x="48" y="0"/>
                  </a:lnTo>
                  <a:lnTo>
                    <a:pt x="45" y="0"/>
                  </a:lnTo>
                  <a:lnTo>
                    <a:pt x="43" y="3"/>
                  </a:lnTo>
                  <a:lnTo>
                    <a:pt x="43" y="8"/>
                  </a:lnTo>
                  <a:lnTo>
                    <a:pt x="45" y="14"/>
                  </a:lnTo>
                  <a:lnTo>
                    <a:pt x="80" y="77"/>
                  </a:lnTo>
                  <a:lnTo>
                    <a:pt x="114" y="11"/>
                  </a:lnTo>
                  <a:lnTo>
                    <a:pt x="114" y="6"/>
                  </a:lnTo>
                  <a:lnTo>
                    <a:pt x="114" y="3"/>
                  </a:lnTo>
                  <a:lnTo>
                    <a:pt x="108" y="0"/>
                  </a:lnTo>
                  <a:lnTo>
                    <a:pt x="142" y="0"/>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6" name="Freeform 1753"/>
            <p:cNvSpPr>
              <a:spLocks noEditPoints="1"/>
            </p:cNvSpPr>
            <p:nvPr userDrawn="1"/>
          </p:nvSpPr>
          <p:spPr bwMode="auto">
            <a:xfrm>
              <a:off x="4192" y="2863"/>
              <a:ext cx="155" cy="172"/>
            </a:xfrm>
            <a:custGeom>
              <a:avLst/>
              <a:gdLst>
                <a:gd name="T0" fmla="*/ 77 w 156"/>
                <a:gd name="T1" fmla="*/ 157 h 173"/>
                <a:gd name="T2" fmla="*/ 48 w 156"/>
                <a:gd name="T3" fmla="*/ 149 h 173"/>
                <a:gd name="T4" fmla="*/ 23 w 156"/>
                <a:gd name="T5" fmla="*/ 132 h 173"/>
                <a:gd name="T6" fmla="*/ 6 w 156"/>
                <a:gd name="T7" fmla="*/ 103 h 173"/>
                <a:gd name="T8" fmla="*/ 0 w 156"/>
                <a:gd name="T9" fmla="*/ 85 h 173"/>
                <a:gd name="T10" fmla="*/ 3 w 156"/>
                <a:gd name="T11" fmla="*/ 68 h 173"/>
                <a:gd name="T12" fmla="*/ 14 w 156"/>
                <a:gd name="T13" fmla="*/ 40 h 173"/>
                <a:gd name="T14" fmla="*/ 34 w 156"/>
                <a:gd name="T15" fmla="*/ 14 h 173"/>
                <a:gd name="T16" fmla="*/ 62 w 156"/>
                <a:gd name="T17" fmla="*/ 3 h 173"/>
                <a:gd name="T18" fmla="*/ 78 w 156"/>
                <a:gd name="T19" fmla="*/ 0 h 173"/>
                <a:gd name="T20" fmla="*/ 92 w 156"/>
                <a:gd name="T21" fmla="*/ 6 h 173"/>
                <a:gd name="T22" fmla="*/ 117 w 156"/>
                <a:gd name="T23" fmla="*/ 23 h 173"/>
                <a:gd name="T24" fmla="*/ 134 w 156"/>
                <a:gd name="T25" fmla="*/ 51 h 173"/>
                <a:gd name="T26" fmla="*/ 140 w 156"/>
                <a:gd name="T27" fmla="*/ 86 h 173"/>
                <a:gd name="T28" fmla="*/ 140 w 156"/>
                <a:gd name="T29" fmla="*/ 92 h 173"/>
                <a:gd name="T30" fmla="*/ 126 w 156"/>
                <a:gd name="T31" fmla="*/ 123 h 173"/>
                <a:gd name="T32" fmla="*/ 103 w 156"/>
                <a:gd name="T33" fmla="*/ 146 h 173"/>
                <a:gd name="T34" fmla="*/ 78 w 156"/>
                <a:gd name="T35" fmla="*/ 157 h 173"/>
                <a:gd name="T36" fmla="*/ 77 w 156"/>
                <a:gd name="T37" fmla="*/ 157 h 173"/>
                <a:gd name="T38" fmla="*/ 25 w 156"/>
                <a:gd name="T39" fmla="*/ 82 h 173"/>
                <a:gd name="T40" fmla="*/ 31 w 156"/>
                <a:gd name="T41" fmla="*/ 103 h 173"/>
                <a:gd name="T42" fmla="*/ 43 w 156"/>
                <a:gd name="T43" fmla="*/ 126 h 173"/>
                <a:gd name="T44" fmla="*/ 60 w 156"/>
                <a:gd name="T45" fmla="*/ 140 h 173"/>
                <a:gd name="T46" fmla="*/ 78 w 156"/>
                <a:gd name="T47" fmla="*/ 146 h 173"/>
                <a:gd name="T48" fmla="*/ 78 w 156"/>
                <a:gd name="T49" fmla="*/ 143 h 173"/>
                <a:gd name="T50" fmla="*/ 95 w 156"/>
                <a:gd name="T51" fmla="*/ 135 h 173"/>
                <a:gd name="T52" fmla="*/ 106 w 156"/>
                <a:gd name="T53" fmla="*/ 115 h 173"/>
                <a:gd name="T54" fmla="*/ 115 w 156"/>
                <a:gd name="T55" fmla="*/ 89 h 173"/>
                <a:gd name="T56" fmla="*/ 115 w 156"/>
                <a:gd name="T57" fmla="*/ 86 h 173"/>
                <a:gd name="T58" fmla="*/ 112 w 156"/>
                <a:gd name="T59" fmla="*/ 57 h 173"/>
                <a:gd name="T60" fmla="*/ 100 w 156"/>
                <a:gd name="T61" fmla="*/ 31 h 173"/>
                <a:gd name="T62" fmla="*/ 86 w 156"/>
                <a:gd name="T63" fmla="*/ 17 h 173"/>
                <a:gd name="T64" fmla="*/ 78 w 156"/>
                <a:gd name="T65" fmla="*/ 11 h 173"/>
                <a:gd name="T66" fmla="*/ 68 w 156"/>
                <a:gd name="T67" fmla="*/ 11 h 173"/>
                <a:gd name="T68" fmla="*/ 48 w 156"/>
                <a:gd name="T69" fmla="*/ 23 h 173"/>
                <a:gd name="T70" fmla="*/ 34 w 156"/>
                <a:gd name="T71" fmla="*/ 40 h 173"/>
                <a:gd name="T72" fmla="*/ 28 w 156"/>
                <a:gd name="T73" fmla="*/ 65 h 173"/>
                <a:gd name="T74" fmla="*/ 25 w 156"/>
                <a:gd name="T75" fmla="*/ 82 h 17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56" h="173">
                  <a:moveTo>
                    <a:pt x="77" y="173"/>
                  </a:moveTo>
                  <a:lnTo>
                    <a:pt x="77" y="173"/>
                  </a:lnTo>
                  <a:lnTo>
                    <a:pt x="62" y="170"/>
                  </a:lnTo>
                  <a:lnTo>
                    <a:pt x="48" y="165"/>
                  </a:lnTo>
                  <a:lnTo>
                    <a:pt x="34" y="159"/>
                  </a:lnTo>
                  <a:lnTo>
                    <a:pt x="23" y="148"/>
                  </a:lnTo>
                  <a:lnTo>
                    <a:pt x="14" y="134"/>
                  </a:lnTo>
                  <a:lnTo>
                    <a:pt x="6" y="119"/>
                  </a:lnTo>
                  <a:lnTo>
                    <a:pt x="3" y="102"/>
                  </a:lnTo>
                  <a:lnTo>
                    <a:pt x="0" y="85"/>
                  </a:lnTo>
                  <a:lnTo>
                    <a:pt x="3" y="68"/>
                  </a:lnTo>
                  <a:lnTo>
                    <a:pt x="6" y="54"/>
                  </a:lnTo>
                  <a:lnTo>
                    <a:pt x="14" y="40"/>
                  </a:lnTo>
                  <a:lnTo>
                    <a:pt x="23" y="26"/>
                  </a:lnTo>
                  <a:lnTo>
                    <a:pt x="34" y="14"/>
                  </a:lnTo>
                  <a:lnTo>
                    <a:pt x="48" y="6"/>
                  </a:lnTo>
                  <a:lnTo>
                    <a:pt x="62" y="3"/>
                  </a:lnTo>
                  <a:lnTo>
                    <a:pt x="82" y="0"/>
                  </a:lnTo>
                  <a:lnTo>
                    <a:pt x="94" y="3"/>
                  </a:lnTo>
                  <a:lnTo>
                    <a:pt x="108" y="6"/>
                  </a:lnTo>
                  <a:lnTo>
                    <a:pt x="122" y="14"/>
                  </a:lnTo>
                  <a:lnTo>
                    <a:pt x="133" y="23"/>
                  </a:lnTo>
                  <a:lnTo>
                    <a:pt x="142" y="37"/>
                  </a:lnTo>
                  <a:lnTo>
                    <a:pt x="150" y="51"/>
                  </a:lnTo>
                  <a:lnTo>
                    <a:pt x="156" y="68"/>
                  </a:lnTo>
                  <a:lnTo>
                    <a:pt x="156" y="88"/>
                  </a:lnTo>
                  <a:lnTo>
                    <a:pt x="156" y="108"/>
                  </a:lnTo>
                  <a:lnTo>
                    <a:pt x="150" y="125"/>
                  </a:lnTo>
                  <a:lnTo>
                    <a:pt x="142" y="139"/>
                  </a:lnTo>
                  <a:lnTo>
                    <a:pt x="131" y="153"/>
                  </a:lnTo>
                  <a:lnTo>
                    <a:pt x="119" y="162"/>
                  </a:lnTo>
                  <a:lnTo>
                    <a:pt x="105" y="168"/>
                  </a:lnTo>
                  <a:lnTo>
                    <a:pt x="91" y="173"/>
                  </a:lnTo>
                  <a:lnTo>
                    <a:pt x="77" y="173"/>
                  </a:lnTo>
                  <a:close/>
                  <a:moveTo>
                    <a:pt x="25" y="82"/>
                  </a:moveTo>
                  <a:lnTo>
                    <a:pt x="25" y="82"/>
                  </a:lnTo>
                  <a:lnTo>
                    <a:pt x="28" y="102"/>
                  </a:lnTo>
                  <a:lnTo>
                    <a:pt x="31" y="119"/>
                  </a:lnTo>
                  <a:lnTo>
                    <a:pt x="37" y="131"/>
                  </a:lnTo>
                  <a:lnTo>
                    <a:pt x="43" y="142"/>
                  </a:lnTo>
                  <a:lnTo>
                    <a:pt x="51" y="151"/>
                  </a:lnTo>
                  <a:lnTo>
                    <a:pt x="60" y="156"/>
                  </a:lnTo>
                  <a:lnTo>
                    <a:pt x="71" y="159"/>
                  </a:lnTo>
                  <a:lnTo>
                    <a:pt x="79" y="162"/>
                  </a:lnTo>
                  <a:lnTo>
                    <a:pt x="91" y="159"/>
                  </a:lnTo>
                  <a:lnTo>
                    <a:pt x="102" y="156"/>
                  </a:lnTo>
                  <a:lnTo>
                    <a:pt x="111" y="151"/>
                  </a:lnTo>
                  <a:lnTo>
                    <a:pt x="116" y="142"/>
                  </a:lnTo>
                  <a:lnTo>
                    <a:pt x="122" y="131"/>
                  </a:lnTo>
                  <a:lnTo>
                    <a:pt x="128" y="119"/>
                  </a:lnTo>
                  <a:lnTo>
                    <a:pt x="131" y="105"/>
                  </a:lnTo>
                  <a:lnTo>
                    <a:pt x="131" y="88"/>
                  </a:lnTo>
                  <a:lnTo>
                    <a:pt x="131" y="71"/>
                  </a:lnTo>
                  <a:lnTo>
                    <a:pt x="128" y="57"/>
                  </a:lnTo>
                  <a:lnTo>
                    <a:pt x="122" y="43"/>
                  </a:lnTo>
                  <a:lnTo>
                    <a:pt x="116" y="31"/>
                  </a:lnTo>
                  <a:lnTo>
                    <a:pt x="111" y="23"/>
                  </a:lnTo>
                  <a:lnTo>
                    <a:pt x="102" y="17"/>
                  </a:lnTo>
                  <a:lnTo>
                    <a:pt x="91" y="11"/>
                  </a:lnTo>
                  <a:lnTo>
                    <a:pt x="79" y="11"/>
                  </a:lnTo>
                  <a:lnTo>
                    <a:pt x="68" y="11"/>
                  </a:lnTo>
                  <a:lnTo>
                    <a:pt x="57" y="14"/>
                  </a:lnTo>
                  <a:lnTo>
                    <a:pt x="48" y="23"/>
                  </a:lnTo>
                  <a:lnTo>
                    <a:pt x="40" y="28"/>
                  </a:lnTo>
                  <a:lnTo>
                    <a:pt x="34" y="40"/>
                  </a:lnTo>
                  <a:lnTo>
                    <a:pt x="31" y="51"/>
                  </a:lnTo>
                  <a:lnTo>
                    <a:pt x="28" y="65"/>
                  </a:lnTo>
                  <a:lnTo>
                    <a:pt x="25" y="82"/>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sp>
          <p:nvSpPr>
            <p:cNvPr id="27" name="Freeform 1754"/>
            <p:cNvSpPr>
              <a:spLocks/>
            </p:cNvSpPr>
            <p:nvPr userDrawn="1"/>
          </p:nvSpPr>
          <p:spPr bwMode="auto">
            <a:xfrm>
              <a:off x="4365" y="2867"/>
              <a:ext cx="100" cy="167"/>
            </a:xfrm>
            <a:custGeom>
              <a:avLst/>
              <a:gdLst>
                <a:gd name="T0" fmla="*/ 37 w 100"/>
                <a:gd name="T1" fmla="*/ 167 h 167"/>
                <a:gd name="T2" fmla="*/ 0 w 100"/>
                <a:gd name="T3" fmla="*/ 167 h 167"/>
                <a:gd name="T4" fmla="*/ 0 w 100"/>
                <a:gd name="T5" fmla="*/ 167 h 167"/>
                <a:gd name="T6" fmla="*/ 6 w 100"/>
                <a:gd name="T7" fmla="*/ 165 h 167"/>
                <a:gd name="T8" fmla="*/ 6 w 100"/>
                <a:gd name="T9" fmla="*/ 156 h 167"/>
                <a:gd name="T10" fmla="*/ 6 w 100"/>
                <a:gd name="T11" fmla="*/ 11 h 167"/>
                <a:gd name="T12" fmla="*/ 6 w 100"/>
                <a:gd name="T13" fmla="*/ 11 h 167"/>
                <a:gd name="T14" fmla="*/ 6 w 100"/>
                <a:gd name="T15" fmla="*/ 3 h 167"/>
                <a:gd name="T16" fmla="*/ 0 w 100"/>
                <a:gd name="T17" fmla="*/ 0 h 167"/>
                <a:gd name="T18" fmla="*/ 100 w 100"/>
                <a:gd name="T19" fmla="*/ 0 h 167"/>
                <a:gd name="T20" fmla="*/ 100 w 100"/>
                <a:gd name="T21" fmla="*/ 23 h 167"/>
                <a:gd name="T22" fmla="*/ 100 w 100"/>
                <a:gd name="T23" fmla="*/ 23 h 167"/>
                <a:gd name="T24" fmla="*/ 91 w 100"/>
                <a:gd name="T25" fmla="*/ 14 h 167"/>
                <a:gd name="T26" fmla="*/ 77 w 100"/>
                <a:gd name="T27" fmla="*/ 11 h 167"/>
                <a:gd name="T28" fmla="*/ 77 w 100"/>
                <a:gd name="T29" fmla="*/ 11 h 167"/>
                <a:gd name="T30" fmla="*/ 31 w 100"/>
                <a:gd name="T31" fmla="*/ 11 h 167"/>
                <a:gd name="T32" fmla="*/ 31 w 100"/>
                <a:gd name="T33" fmla="*/ 68 h 167"/>
                <a:gd name="T34" fmla="*/ 71 w 100"/>
                <a:gd name="T35" fmla="*/ 68 h 167"/>
                <a:gd name="T36" fmla="*/ 71 w 100"/>
                <a:gd name="T37" fmla="*/ 68 h 167"/>
                <a:gd name="T38" fmla="*/ 77 w 100"/>
                <a:gd name="T39" fmla="*/ 65 h 167"/>
                <a:gd name="T40" fmla="*/ 80 w 100"/>
                <a:gd name="T41" fmla="*/ 62 h 167"/>
                <a:gd name="T42" fmla="*/ 80 w 100"/>
                <a:gd name="T43" fmla="*/ 88 h 167"/>
                <a:gd name="T44" fmla="*/ 80 w 100"/>
                <a:gd name="T45" fmla="*/ 88 h 167"/>
                <a:gd name="T46" fmla="*/ 77 w 100"/>
                <a:gd name="T47" fmla="*/ 82 h 167"/>
                <a:gd name="T48" fmla="*/ 71 w 100"/>
                <a:gd name="T49" fmla="*/ 82 h 167"/>
                <a:gd name="T50" fmla="*/ 31 w 100"/>
                <a:gd name="T51" fmla="*/ 82 h 167"/>
                <a:gd name="T52" fmla="*/ 31 w 100"/>
                <a:gd name="T53" fmla="*/ 156 h 167"/>
                <a:gd name="T54" fmla="*/ 31 w 100"/>
                <a:gd name="T55" fmla="*/ 156 h 167"/>
                <a:gd name="T56" fmla="*/ 31 w 100"/>
                <a:gd name="T57" fmla="*/ 165 h 167"/>
                <a:gd name="T58" fmla="*/ 37 w 100"/>
                <a:gd name="T59" fmla="*/ 167 h 167"/>
                <a:gd name="T60" fmla="*/ 37 w 100"/>
                <a:gd name="T61" fmla="*/ 167 h 16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00" h="167">
                  <a:moveTo>
                    <a:pt x="37" y="167"/>
                  </a:moveTo>
                  <a:lnTo>
                    <a:pt x="0" y="167"/>
                  </a:lnTo>
                  <a:lnTo>
                    <a:pt x="6" y="165"/>
                  </a:lnTo>
                  <a:lnTo>
                    <a:pt x="6" y="156"/>
                  </a:lnTo>
                  <a:lnTo>
                    <a:pt x="6" y="11"/>
                  </a:lnTo>
                  <a:lnTo>
                    <a:pt x="6" y="3"/>
                  </a:lnTo>
                  <a:lnTo>
                    <a:pt x="0" y="0"/>
                  </a:lnTo>
                  <a:lnTo>
                    <a:pt x="100" y="0"/>
                  </a:lnTo>
                  <a:lnTo>
                    <a:pt x="100" y="23"/>
                  </a:lnTo>
                  <a:lnTo>
                    <a:pt x="91" y="14"/>
                  </a:lnTo>
                  <a:lnTo>
                    <a:pt x="77" y="11"/>
                  </a:lnTo>
                  <a:lnTo>
                    <a:pt x="31" y="11"/>
                  </a:lnTo>
                  <a:lnTo>
                    <a:pt x="31" y="68"/>
                  </a:lnTo>
                  <a:lnTo>
                    <a:pt x="71" y="68"/>
                  </a:lnTo>
                  <a:lnTo>
                    <a:pt x="77" y="65"/>
                  </a:lnTo>
                  <a:lnTo>
                    <a:pt x="80" y="62"/>
                  </a:lnTo>
                  <a:lnTo>
                    <a:pt x="80" y="88"/>
                  </a:lnTo>
                  <a:lnTo>
                    <a:pt x="77" y="82"/>
                  </a:lnTo>
                  <a:lnTo>
                    <a:pt x="71" y="82"/>
                  </a:lnTo>
                  <a:lnTo>
                    <a:pt x="31" y="82"/>
                  </a:lnTo>
                  <a:lnTo>
                    <a:pt x="31" y="156"/>
                  </a:lnTo>
                  <a:lnTo>
                    <a:pt x="31" y="165"/>
                  </a:lnTo>
                  <a:lnTo>
                    <a:pt x="37" y="167"/>
                  </a:lnTo>
                  <a:close/>
                </a:path>
              </a:pathLst>
            </a:custGeom>
            <a:solidFill>
              <a:srgbClr val="F8F8F8"/>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algn="ctr" eaLnBrk="0" fontAlgn="base" hangingPunct="0">
                <a:spcBef>
                  <a:spcPct val="0"/>
                </a:spcBef>
                <a:spcAft>
                  <a:spcPct val="0"/>
                </a:spcAft>
              </a:pPr>
              <a:endParaRPr lang="en-US" sz="900">
                <a:solidFill>
                  <a:srgbClr val="005C84"/>
                </a:solidFill>
                <a:cs typeface="Arial" charset="0"/>
              </a:endParaRPr>
            </a:p>
          </p:txBody>
        </p:sp>
      </p:grpSp>
      <p:sp>
        <p:nvSpPr>
          <p:cNvPr id="5124" name="Rectangle 4"/>
          <p:cNvSpPr>
            <a:spLocks noGrp="1" noChangeArrowheads="1"/>
          </p:cNvSpPr>
          <p:nvPr>
            <p:ph type="ctrTitle"/>
          </p:nvPr>
        </p:nvSpPr>
        <p:spPr>
          <a:xfrm>
            <a:off x="1457781" y="2436735"/>
            <a:ext cx="5077131" cy="2187690"/>
          </a:xfrm>
        </p:spPr>
        <p:txBody>
          <a:bodyPr anchor="t"/>
          <a:lstStyle>
            <a:lvl1pPr algn="r">
              <a:lnSpc>
                <a:spcPct val="90000"/>
              </a:lnSpc>
              <a:defRPr sz="4500" b="0">
                <a:solidFill>
                  <a:srgbClr val="F8F8F8"/>
                </a:solidFill>
              </a:defRPr>
            </a:lvl1pPr>
          </a:lstStyle>
          <a:p>
            <a:pPr lvl="0"/>
            <a:r>
              <a:rPr lang="en-GB" noProof="0"/>
              <a:t>Click to edit Master title style</a:t>
            </a:r>
            <a:endParaRPr lang="en-GB" noProof="0" dirty="0"/>
          </a:p>
        </p:txBody>
      </p:sp>
      <p:sp>
        <p:nvSpPr>
          <p:cNvPr id="28" name="Rectangle 8"/>
          <p:cNvSpPr>
            <a:spLocks noGrp="1" noChangeArrowheads="1"/>
          </p:cNvSpPr>
          <p:nvPr>
            <p:ph type="sldNum" sz="quarter" idx="10"/>
          </p:nvPr>
        </p:nvSpPr>
        <p:spPr>
          <a:xfrm>
            <a:off x="5264944" y="4838701"/>
            <a:ext cx="1431131" cy="135731"/>
          </a:xfrm>
        </p:spPr>
        <p:txBody>
          <a:bodyPr/>
          <a:lstStyle>
            <a:lvl1pPr>
              <a:defRPr sz="1200" b="1">
                <a:solidFill>
                  <a:srgbClr val="F8F8F8"/>
                </a:solidFill>
              </a:defRPr>
            </a:lvl1pPr>
          </a:lstStyle>
          <a:p>
            <a:fld id="{E28517BE-FDD0-1E43-A191-EB02CB458220}" type="slidenum">
              <a:rPr lang="en-GB"/>
              <a:pPr/>
              <a:t>‹#›</a:t>
            </a:fld>
            <a:endParaRPr lang="en-GB"/>
          </a:p>
        </p:txBody>
      </p:sp>
    </p:spTree>
    <p:extLst>
      <p:ext uri="{BB962C8B-B14F-4D97-AF65-F5344CB8AC3E}">
        <p14:creationId xmlns:p14="http://schemas.microsoft.com/office/powerpoint/2010/main" val="1703100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ILIaD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mn-lt"/>
              </a:defRPr>
            </a:lvl1pPr>
          </a:lstStyle>
          <a:p>
            <a:r>
              <a:rPr lang="en-US" dirty="0"/>
              <a:t>Click to edit Master title style</a:t>
            </a:r>
            <a:endParaRPr lang="en-GB" dirty="0"/>
          </a:p>
        </p:txBody>
      </p:sp>
      <p:sp>
        <p:nvSpPr>
          <p:cNvPr id="3" name="Content Placeholder 2"/>
          <p:cNvSpPr>
            <a:spLocks noGrp="1"/>
          </p:cNvSpPr>
          <p:nvPr>
            <p:ph idx="1"/>
          </p:nvPr>
        </p:nvSpPr>
        <p:spPr>
          <a:xfrm>
            <a:off x="458391" y="1166813"/>
            <a:ext cx="5076825" cy="3636962"/>
          </a:xfrm>
        </p:spPr>
        <p:txBody>
          <a:bodyPr>
            <a:normAutofit/>
          </a:bodyPr>
          <a:lstStyle>
            <a:lvl1pPr>
              <a:defRPr sz="1800">
                <a:latin typeface="Calibri" panose="020F0502020204030204" pitchFamily="34" charset="0"/>
              </a:defRPr>
            </a:lvl1pPr>
            <a:lvl2pPr marL="541338" indent="-271463">
              <a:defRPr sz="1800">
                <a:latin typeface="Calibri" panose="020F0502020204030204" pitchFamily="34" charset="0"/>
              </a:defRPr>
            </a:lvl2pPr>
            <a:lvl3pPr marL="717550" indent="-198438">
              <a:defRPr sz="18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Rectangle 4"/>
          <p:cNvSpPr/>
          <p:nvPr userDrawn="1"/>
        </p:nvSpPr>
        <p:spPr>
          <a:xfrm>
            <a:off x="0" y="0"/>
            <a:ext cx="6858000" cy="93600"/>
          </a:xfrm>
          <a:prstGeom prst="rect">
            <a:avLst/>
          </a:prstGeom>
          <a:gradFill>
            <a:gsLst>
              <a:gs pos="0">
                <a:srgbClr val="005C84"/>
              </a:gs>
              <a:gs pos="50800">
                <a:srgbClr val="007C92"/>
              </a:gs>
              <a:gs pos="100000">
                <a:srgbClr val="0098C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39336038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391" y="447674"/>
            <a:ext cx="5076825" cy="719139"/>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p:cNvSpPr>
            <a:spLocks noGrp="1"/>
          </p:cNvSpPr>
          <p:nvPr>
            <p:ph type="body" idx="1"/>
          </p:nvPr>
        </p:nvSpPr>
        <p:spPr>
          <a:xfrm>
            <a:off x="458391" y="1166813"/>
            <a:ext cx="5076825" cy="3636962"/>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Rectangle 3"/>
          <p:cNvSpPr/>
          <p:nvPr userDrawn="1"/>
        </p:nvSpPr>
        <p:spPr>
          <a:xfrm>
            <a:off x="0" y="0"/>
            <a:ext cx="6858000" cy="93600"/>
          </a:xfrm>
          <a:prstGeom prst="rect">
            <a:avLst/>
          </a:prstGeom>
          <a:gradFill>
            <a:gsLst>
              <a:gs pos="0">
                <a:srgbClr val="005C84"/>
              </a:gs>
              <a:gs pos="50800">
                <a:srgbClr val="007C92"/>
              </a:gs>
              <a:gs pos="100000">
                <a:srgbClr val="0098C3"/>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88197357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5" r:id="rId3"/>
    <p:sldLayoutId id="2147483718" r:id="rId4"/>
    <p:sldLayoutId id="2147483719" r:id="rId5"/>
    <p:sldLayoutId id="2147483720" r:id="rId6"/>
  </p:sldLayoutIdLst>
  <p:txStyles>
    <p:titleStyle>
      <a:lvl1pPr algn="l" defTabSz="685800" rtl="0" eaLnBrk="1" latinLnBrk="0" hangingPunct="1">
        <a:spcBef>
          <a:spcPct val="0"/>
        </a:spcBef>
        <a:buNone/>
        <a:defRPr sz="2400" b="1" i="0" u="none" kern="1200">
          <a:solidFill>
            <a:schemeClr val="tx1"/>
          </a:solidFill>
          <a:latin typeface="Calibri" panose="020F0502020204030204" pitchFamily="34" charset="0"/>
          <a:ea typeface="+mj-ea"/>
          <a:cs typeface="Arial" pitchFamily="34" charset="0"/>
        </a:defRPr>
      </a:lvl1pPr>
    </p:titleStyle>
    <p:bodyStyle>
      <a:lvl1pPr marL="198835" indent="-198835" algn="l" defTabSz="685800" rtl="0" eaLnBrk="1" latinLnBrk="0" hangingPunct="1">
        <a:spcBef>
          <a:spcPts val="900"/>
        </a:spcBef>
        <a:buFont typeface="Arial" pitchFamily="34" charset="0"/>
        <a:buChar char="•"/>
        <a:defRPr sz="1800" kern="1200">
          <a:solidFill>
            <a:srgbClr val="545861"/>
          </a:solidFill>
          <a:latin typeface="Calibri" panose="020F0502020204030204" pitchFamily="34" charset="0"/>
          <a:ea typeface="+mn-ea"/>
          <a:cs typeface="Arial" pitchFamily="34" charset="0"/>
        </a:defRPr>
      </a:lvl1pPr>
      <a:lvl2pPr marL="198835" indent="-198835" algn="l" defTabSz="685800" rtl="0" eaLnBrk="1" latinLnBrk="0" hangingPunct="1">
        <a:spcBef>
          <a:spcPts val="900"/>
        </a:spcBef>
        <a:buFont typeface="Arial" pitchFamily="34" charset="0"/>
        <a:buChar char="–"/>
        <a:defRPr sz="1800" b="0" i="0" u="none" kern="1200">
          <a:solidFill>
            <a:srgbClr val="545861"/>
          </a:solidFill>
          <a:latin typeface="Calibri" panose="020F0502020204030204" pitchFamily="34" charset="0"/>
          <a:ea typeface="+mn-ea"/>
          <a:cs typeface="Arial" pitchFamily="34" charset="0"/>
        </a:defRPr>
      </a:lvl2pPr>
      <a:lvl3pPr marL="198835" indent="-198835" algn="l" defTabSz="685800" rtl="0" eaLnBrk="1" latinLnBrk="0" hangingPunct="1">
        <a:spcBef>
          <a:spcPts val="900"/>
        </a:spcBef>
        <a:buFont typeface="Arial" pitchFamily="34" charset="0"/>
        <a:buChar char="•"/>
        <a:defRPr sz="1800" kern="1200">
          <a:solidFill>
            <a:srgbClr val="545861"/>
          </a:solidFill>
          <a:latin typeface="Calibri" panose="020F0502020204030204" pitchFamily="34" charset="0"/>
          <a:ea typeface="+mn-ea"/>
          <a:cs typeface="Arial" pitchFamily="34" charset="0"/>
        </a:defRPr>
      </a:lvl3pPr>
      <a:lvl4pPr marL="198835" indent="-198835" algn="l" defTabSz="685800" rtl="0" eaLnBrk="1" latinLnBrk="0" hangingPunct="1">
        <a:spcBef>
          <a:spcPts val="900"/>
        </a:spcBef>
        <a:buFont typeface="Arial" pitchFamily="34" charset="0"/>
        <a:buChar char="–"/>
        <a:defRPr sz="1800" kern="1200">
          <a:solidFill>
            <a:srgbClr val="545861"/>
          </a:solidFill>
          <a:latin typeface="Calibri" panose="020F0502020204030204" pitchFamily="34" charset="0"/>
          <a:ea typeface="+mn-ea"/>
          <a:cs typeface="Arial" pitchFamily="34" charset="0"/>
        </a:defRPr>
      </a:lvl4pPr>
      <a:lvl5pPr marL="198835" indent="-198835" algn="l" defTabSz="685800" rtl="0" eaLnBrk="1" latinLnBrk="0" hangingPunct="1">
        <a:spcBef>
          <a:spcPts val="900"/>
        </a:spcBef>
        <a:buFont typeface="Arial" pitchFamily="34" charset="0"/>
        <a:buChar char="»"/>
        <a:defRPr sz="1800" kern="1200">
          <a:solidFill>
            <a:srgbClr val="545861"/>
          </a:solidFill>
          <a:latin typeface="Calibri" panose="020F0502020204030204" pitchFamily="34"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8F8F8"/>
            </a:gs>
            <a:gs pos="100000">
              <a:srgbClr val="EAEAEA"/>
            </a:gs>
          </a:gsLst>
          <a:lin ang="5400000" scaled="1"/>
        </a:gradFill>
        <a:effectLst/>
      </p:bgPr>
    </p:bg>
    <p:spTree>
      <p:nvGrpSpPr>
        <p:cNvPr id="1" name=""/>
        <p:cNvGrpSpPr/>
        <p:nvPr/>
      </p:nvGrpSpPr>
      <p:grpSpPr>
        <a:xfrm>
          <a:off x="0" y="0"/>
          <a:ext cx="0" cy="0"/>
          <a:chOff x="0" y="0"/>
          <a:chExt cx="0" cy="0"/>
        </a:xfrm>
      </p:grpSpPr>
      <p:sp>
        <p:nvSpPr>
          <p:cNvPr id="1026" name="Rectangle 4"/>
          <p:cNvSpPr>
            <a:spLocks noGrp="1" noChangeArrowheads="1"/>
          </p:cNvSpPr>
          <p:nvPr>
            <p:ph type="title"/>
          </p:nvPr>
        </p:nvSpPr>
        <p:spPr bwMode="auto">
          <a:xfrm>
            <a:off x="269081" y="0"/>
            <a:ext cx="6319838" cy="10060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en-GB"/>
              <a:t>Click to edit Master title style</a:t>
            </a:r>
          </a:p>
        </p:txBody>
      </p:sp>
      <p:sp>
        <p:nvSpPr>
          <p:cNvPr id="1027" name="Rectangle 5"/>
          <p:cNvSpPr>
            <a:spLocks noGrp="1" noChangeArrowheads="1"/>
          </p:cNvSpPr>
          <p:nvPr>
            <p:ph type="body" idx="1"/>
          </p:nvPr>
        </p:nvSpPr>
        <p:spPr bwMode="auto">
          <a:xfrm>
            <a:off x="269081" y="1275160"/>
            <a:ext cx="6319838" cy="33766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102" name="Rectangle 6"/>
          <p:cNvSpPr>
            <a:spLocks noGrp="1" noChangeArrowheads="1"/>
          </p:cNvSpPr>
          <p:nvPr>
            <p:ph type="dt" sz="half" idx="2"/>
          </p:nvPr>
        </p:nvSpPr>
        <p:spPr bwMode="auto">
          <a:xfrm>
            <a:off x="269081" y="4731544"/>
            <a:ext cx="1428750" cy="135731"/>
          </a:xfrm>
          <a:prstGeom prst="rect">
            <a:avLst/>
          </a:prstGeom>
          <a:noFill/>
          <a:ln>
            <a:noFill/>
          </a:ln>
          <a:extLst/>
        </p:spPr>
        <p:txBody>
          <a:bodyPr vert="horz" wrap="square" lIns="0" tIns="0" rIns="0" bIns="0" numCol="1" anchor="b" anchorCtr="0" compatLnSpc="1">
            <a:prstTxWarp prst="textNoShape">
              <a:avLst/>
            </a:prstTxWarp>
          </a:bodyPr>
          <a:lstStyle>
            <a:lvl1pPr algn="l">
              <a:defRPr sz="1050">
                <a:cs typeface="ＭＳ Ｐゴシック" charset="0"/>
              </a:defRPr>
            </a:lvl1pPr>
          </a:lstStyle>
          <a:p>
            <a:pPr eaLnBrk="0" fontAlgn="base" hangingPunct="0">
              <a:spcBef>
                <a:spcPct val="0"/>
              </a:spcBef>
              <a:spcAft>
                <a:spcPct val="0"/>
              </a:spcAft>
            </a:pPr>
            <a:endParaRPr lang="en-US">
              <a:solidFill>
                <a:srgbClr val="005C84"/>
              </a:solidFill>
            </a:endParaRPr>
          </a:p>
        </p:txBody>
      </p:sp>
      <p:sp>
        <p:nvSpPr>
          <p:cNvPr id="4103" name="Rectangle 7"/>
          <p:cNvSpPr>
            <a:spLocks noGrp="1" noChangeArrowheads="1"/>
          </p:cNvSpPr>
          <p:nvPr>
            <p:ph type="ftr" sz="quarter" idx="3"/>
          </p:nvPr>
        </p:nvSpPr>
        <p:spPr bwMode="auto">
          <a:xfrm>
            <a:off x="1701404" y="4731544"/>
            <a:ext cx="3456384" cy="135731"/>
          </a:xfrm>
          <a:prstGeom prst="rect">
            <a:avLst/>
          </a:prstGeom>
          <a:noFill/>
          <a:ln>
            <a:noFill/>
          </a:ln>
          <a:extLst/>
        </p:spPr>
        <p:txBody>
          <a:bodyPr vert="horz" wrap="square" lIns="0" tIns="0" rIns="0" bIns="0" numCol="1" anchor="b" anchorCtr="0" compatLnSpc="1">
            <a:prstTxWarp prst="textNoShape">
              <a:avLst/>
            </a:prstTxWarp>
          </a:bodyPr>
          <a:lstStyle>
            <a:lvl1pPr>
              <a:defRPr sz="1050">
                <a:latin typeface="Lucida Sans" pitchFamily="34" charset="0"/>
                <a:ea typeface="ＭＳ Ｐゴシック" pitchFamily="34" charset="-128"/>
                <a:cs typeface="+mn-cs"/>
              </a:defRPr>
            </a:lvl1pPr>
          </a:lstStyle>
          <a:p>
            <a:pPr algn="ctr" eaLnBrk="0" fontAlgn="base" hangingPunct="0">
              <a:spcBef>
                <a:spcPct val="0"/>
              </a:spcBef>
              <a:spcAft>
                <a:spcPct val="0"/>
              </a:spcAft>
              <a:defRPr/>
            </a:pPr>
            <a:r>
              <a:rPr lang="en-US">
                <a:solidFill>
                  <a:srgbClr val="005C84"/>
                </a:solidFill>
              </a:rPr>
              <a:t>CITE</a:t>
            </a:r>
          </a:p>
        </p:txBody>
      </p:sp>
      <p:sp>
        <p:nvSpPr>
          <p:cNvPr id="4104" name="Rectangle 8"/>
          <p:cNvSpPr>
            <a:spLocks noGrp="1" noChangeArrowheads="1"/>
          </p:cNvSpPr>
          <p:nvPr>
            <p:ph type="sldNum" sz="quarter" idx="4"/>
          </p:nvPr>
        </p:nvSpPr>
        <p:spPr bwMode="auto">
          <a:xfrm>
            <a:off x="5157788" y="4731544"/>
            <a:ext cx="1431131" cy="135731"/>
          </a:xfrm>
          <a:prstGeom prst="rect">
            <a:avLst/>
          </a:prstGeom>
          <a:noFill/>
          <a:ln>
            <a:noFill/>
          </a:ln>
          <a:extLst/>
        </p:spPr>
        <p:txBody>
          <a:bodyPr vert="horz" wrap="square" lIns="0" tIns="0" rIns="0" bIns="0" numCol="1" anchor="b" anchorCtr="0" compatLnSpc="1">
            <a:prstTxWarp prst="textNoShape">
              <a:avLst/>
            </a:prstTxWarp>
          </a:bodyPr>
          <a:lstStyle>
            <a:lvl1pPr algn="r">
              <a:defRPr sz="1050">
                <a:cs typeface="ＭＳ Ｐゴシック" charset="0"/>
              </a:defRPr>
            </a:lvl1pPr>
          </a:lstStyle>
          <a:p>
            <a:pPr eaLnBrk="0" fontAlgn="base" hangingPunct="0">
              <a:spcBef>
                <a:spcPct val="0"/>
              </a:spcBef>
              <a:spcAft>
                <a:spcPct val="0"/>
              </a:spcAft>
            </a:pPr>
            <a:fld id="{E0CF9774-E819-DB47-BF85-8F31F85A3970}" type="slidenum">
              <a:rPr lang="en-GB">
                <a:solidFill>
                  <a:srgbClr val="005C84"/>
                </a:solidFill>
              </a:rPr>
              <a:pPr eaLnBrk="0" fontAlgn="base" hangingPunct="0">
                <a:spcBef>
                  <a:spcPct val="0"/>
                </a:spcBef>
                <a:spcAft>
                  <a:spcPct val="0"/>
                </a:spcAft>
              </a:pPr>
              <a:t>‹#›</a:t>
            </a:fld>
            <a:endParaRPr lang="en-GB">
              <a:solidFill>
                <a:srgbClr val="005C84"/>
              </a:solidFill>
            </a:endParaRPr>
          </a:p>
        </p:txBody>
      </p:sp>
    </p:spTree>
    <p:extLst>
      <p:ext uri="{BB962C8B-B14F-4D97-AF65-F5344CB8AC3E}">
        <p14:creationId xmlns:p14="http://schemas.microsoft.com/office/powerpoint/2010/main" val="164752426"/>
      </p:ext>
    </p:extLst>
  </p:cSld>
  <p:clrMap bg1="lt1" tx1="dk1" bg2="lt2" tx2="dk2" accent1="accent1" accent2="accent2" accent3="accent3" accent4="accent4" accent5="accent5" accent6="accent6" hlink="hlink" folHlink="folHlink"/>
  <p:sldLayoutIdLst>
    <p:sldLayoutId id="2147483669" r:id="rId1"/>
    <p:sldLayoutId id="2147483670" r:id="rId2"/>
  </p:sldLayoutIdLst>
  <p:hf hdr="0" ftr="0" dt="0"/>
  <p:txStyles>
    <p:titleStyle>
      <a:lvl1pPr algn="l" rtl="0" eaLnBrk="1" fontAlgn="base" hangingPunct="1">
        <a:spcBef>
          <a:spcPct val="0"/>
        </a:spcBef>
        <a:spcAft>
          <a:spcPct val="0"/>
        </a:spcAft>
        <a:defRPr sz="2700" b="1" i="0" u="none">
          <a:solidFill>
            <a:schemeClr val="tx2"/>
          </a:solidFill>
          <a:latin typeface="+mj-lt"/>
          <a:ea typeface="+mj-ea"/>
          <a:cs typeface="ＭＳ Ｐゴシック" charset="0"/>
        </a:defRPr>
      </a:lvl1pPr>
      <a:lvl2pPr algn="l" rtl="0" eaLnBrk="1" fontAlgn="base" hangingPunct="1">
        <a:spcBef>
          <a:spcPct val="0"/>
        </a:spcBef>
        <a:spcAft>
          <a:spcPct val="0"/>
        </a:spcAft>
        <a:defRPr sz="2700" b="1">
          <a:solidFill>
            <a:schemeClr val="tx2"/>
          </a:solidFill>
          <a:latin typeface="Lucida Sans" pitchFamily="34" charset="0"/>
          <a:ea typeface="ＭＳ Ｐゴシック" pitchFamily="16" charset="-128"/>
          <a:cs typeface="ＭＳ Ｐゴシック" charset="0"/>
        </a:defRPr>
      </a:lvl2pPr>
      <a:lvl3pPr algn="l" rtl="0" eaLnBrk="1" fontAlgn="base" hangingPunct="1">
        <a:spcBef>
          <a:spcPct val="0"/>
        </a:spcBef>
        <a:spcAft>
          <a:spcPct val="0"/>
        </a:spcAft>
        <a:defRPr sz="2700" b="1">
          <a:solidFill>
            <a:schemeClr val="tx2"/>
          </a:solidFill>
          <a:latin typeface="Lucida Sans" pitchFamily="34" charset="0"/>
          <a:ea typeface="ＭＳ Ｐゴシック" pitchFamily="16" charset="-128"/>
          <a:cs typeface="ＭＳ Ｐゴシック" charset="0"/>
        </a:defRPr>
      </a:lvl3pPr>
      <a:lvl4pPr algn="l" rtl="0" eaLnBrk="1" fontAlgn="base" hangingPunct="1">
        <a:spcBef>
          <a:spcPct val="0"/>
        </a:spcBef>
        <a:spcAft>
          <a:spcPct val="0"/>
        </a:spcAft>
        <a:defRPr sz="2700" b="1">
          <a:solidFill>
            <a:schemeClr val="tx2"/>
          </a:solidFill>
          <a:latin typeface="Lucida Sans" pitchFamily="34" charset="0"/>
          <a:ea typeface="ＭＳ Ｐゴシック" pitchFamily="16" charset="-128"/>
          <a:cs typeface="ＭＳ Ｐゴシック" charset="0"/>
        </a:defRPr>
      </a:lvl4pPr>
      <a:lvl5pPr algn="l" rtl="0" eaLnBrk="1" fontAlgn="base" hangingPunct="1">
        <a:spcBef>
          <a:spcPct val="0"/>
        </a:spcBef>
        <a:spcAft>
          <a:spcPct val="0"/>
        </a:spcAft>
        <a:defRPr sz="2700" b="1">
          <a:solidFill>
            <a:schemeClr val="tx2"/>
          </a:solidFill>
          <a:latin typeface="Lucida Sans" pitchFamily="34" charset="0"/>
          <a:ea typeface="ＭＳ Ｐゴシック" pitchFamily="16" charset="-128"/>
          <a:cs typeface="ＭＳ Ｐゴシック" charset="0"/>
        </a:defRPr>
      </a:lvl5pPr>
      <a:lvl6pPr marL="3429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6pPr>
      <a:lvl7pPr marL="6858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7pPr>
      <a:lvl8pPr marL="10287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8pPr>
      <a:lvl9pPr marL="1371600" algn="l" rtl="0" eaLnBrk="1" fontAlgn="base" hangingPunct="1">
        <a:spcBef>
          <a:spcPct val="0"/>
        </a:spcBef>
        <a:spcAft>
          <a:spcPct val="0"/>
        </a:spcAft>
        <a:defRPr sz="2700" b="1">
          <a:solidFill>
            <a:schemeClr val="tx2"/>
          </a:solidFill>
          <a:latin typeface="Lucida Sans" pitchFamily="34" charset="0"/>
          <a:ea typeface="ＭＳ Ｐゴシック" pitchFamily="16" charset="-128"/>
        </a:defRPr>
      </a:lvl9pPr>
    </p:titleStyle>
    <p:bodyStyle>
      <a:lvl1pPr marL="203597" indent="-203597" algn="l" rtl="0" eaLnBrk="1" fontAlgn="base" hangingPunct="1">
        <a:spcBef>
          <a:spcPct val="70000"/>
        </a:spcBef>
        <a:spcAft>
          <a:spcPct val="0"/>
        </a:spcAft>
        <a:buClr>
          <a:schemeClr val="tx2"/>
        </a:buClr>
        <a:buFont typeface="Wingdings" charset="0"/>
        <a:buChar char="§"/>
        <a:defRPr sz="1500">
          <a:solidFill>
            <a:schemeClr val="tx1"/>
          </a:solidFill>
          <a:latin typeface="+mn-lt"/>
          <a:ea typeface="+mn-ea"/>
          <a:cs typeface="ＭＳ Ｐゴシック" charset="0"/>
        </a:defRPr>
      </a:lvl1pPr>
      <a:lvl2pPr marL="607219" indent="-269081" algn="l" rtl="0" eaLnBrk="1" fontAlgn="base" hangingPunct="1">
        <a:lnSpc>
          <a:spcPct val="90000"/>
        </a:lnSpc>
        <a:spcBef>
          <a:spcPct val="30000"/>
        </a:spcBef>
        <a:spcAft>
          <a:spcPct val="0"/>
        </a:spcAft>
        <a:buClr>
          <a:schemeClr val="tx2"/>
        </a:buClr>
        <a:buFont typeface="Arial" charset="0"/>
        <a:buChar char="–"/>
        <a:defRPr sz="1500" b="0" i="0" u="none">
          <a:solidFill>
            <a:schemeClr val="tx1"/>
          </a:solidFill>
          <a:latin typeface="+mn-lt"/>
          <a:ea typeface="+mn-ea"/>
        </a:defRPr>
      </a:lvl2pPr>
      <a:lvl3pPr marL="942975" indent="-201216" algn="l" rtl="0" eaLnBrk="1" fontAlgn="base" hangingPunct="1">
        <a:lnSpc>
          <a:spcPct val="90000"/>
        </a:lnSpc>
        <a:spcBef>
          <a:spcPct val="30000"/>
        </a:spcBef>
        <a:spcAft>
          <a:spcPct val="0"/>
        </a:spcAft>
        <a:buClr>
          <a:schemeClr val="tx2"/>
        </a:buClr>
        <a:buFont typeface="Symbol" charset="0"/>
        <a:buChar char="·"/>
        <a:defRPr sz="1500">
          <a:solidFill>
            <a:schemeClr val="tx1"/>
          </a:solidFill>
          <a:latin typeface="+mn-lt"/>
          <a:ea typeface="+mn-ea"/>
        </a:defRPr>
      </a:lvl3pPr>
      <a:lvl4pPr marL="1278731"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4pPr>
      <a:lvl5pPr marL="16144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5pPr>
      <a:lvl6pPr marL="19573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6pPr>
      <a:lvl7pPr marL="23002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7pPr>
      <a:lvl8pPr marL="26431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8pPr>
      <a:lvl9pPr marL="2986088" indent="-201216" algn="l" rtl="0" eaLnBrk="1" fontAlgn="base" hangingPunct="1">
        <a:lnSpc>
          <a:spcPct val="90000"/>
        </a:lnSpc>
        <a:spcBef>
          <a:spcPct val="30000"/>
        </a:spcBef>
        <a:spcAft>
          <a:spcPct val="0"/>
        </a:spcAft>
        <a:buClr>
          <a:schemeClr val="tx2"/>
        </a:buClr>
        <a:buFont typeface="Arial" charset="0"/>
        <a:buChar char="»"/>
        <a:defRPr sz="1500">
          <a:solidFill>
            <a:schemeClr val="tx1"/>
          </a:solidFill>
          <a:latin typeface="+mn-lt"/>
          <a:ea typeface="+mn-ea"/>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8391" y="447674"/>
            <a:ext cx="5076825" cy="719139"/>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458391" y="1166813"/>
            <a:ext cx="5076825" cy="3636962"/>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09847045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Lst>
  <p:txStyles>
    <p:titleStyle>
      <a:lvl1pPr algn="l" defTabSz="685800" rtl="0" eaLnBrk="1" latinLnBrk="0" hangingPunct="1">
        <a:spcBef>
          <a:spcPct val="0"/>
        </a:spcBef>
        <a:buNone/>
        <a:defRPr sz="2400" b="1" i="0" u="none" kern="1200">
          <a:solidFill>
            <a:schemeClr val="tx1"/>
          </a:solidFill>
          <a:latin typeface="Europa-Regular" pitchFamily="2" charset="0"/>
          <a:ea typeface="+mj-ea"/>
          <a:cs typeface="Arial" pitchFamily="34" charset="0"/>
        </a:defRPr>
      </a:lvl1pPr>
    </p:titleStyle>
    <p:bodyStyle>
      <a:lvl1pPr marL="198835" indent="-198835" algn="l" defTabSz="685800" rtl="0" eaLnBrk="1" latinLnBrk="0" hangingPunct="1">
        <a:spcBef>
          <a:spcPts val="900"/>
        </a:spcBef>
        <a:buFont typeface="Arial" pitchFamily="34" charset="0"/>
        <a:buChar char="•"/>
        <a:defRPr sz="1725" kern="1200">
          <a:solidFill>
            <a:srgbClr val="545861"/>
          </a:solidFill>
          <a:latin typeface="Europa-Regular" pitchFamily="2" charset="0"/>
          <a:ea typeface="+mn-ea"/>
          <a:cs typeface="Arial" pitchFamily="34" charset="0"/>
        </a:defRPr>
      </a:lvl1pPr>
      <a:lvl2pPr marL="198835" indent="-198835" algn="l" defTabSz="685800" rtl="0" eaLnBrk="1" latinLnBrk="0" hangingPunct="1">
        <a:spcBef>
          <a:spcPts val="900"/>
        </a:spcBef>
        <a:buFont typeface="Arial" pitchFamily="34" charset="0"/>
        <a:buChar char="–"/>
        <a:defRPr sz="1725" b="0" i="0" u="none" kern="1200">
          <a:solidFill>
            <a:srgbClr val="545861"/>
          </a:solidFill>
          <a:latin typeface="Europa-Regular" pitchFamily="2" charset="0"/>
          <a:ea typeface="+mn-ea"/>
          <a:cs typeface="Arial" pitchFamily="34" charset="0"/>
        </a:defRPr>
      </a:lvl2pPr>
      <a:lvl3pPr marL="198835" indent="-198835" algn="l" defTabSz="685800" rtl="0" eaLnBrk="1" latinLnBrk="0" hangingPunct="1">
        <a:spcBef>
          <a:spcPts val="900"/>
        </a:spcBef>
        <a:buFont typeface="Arial" pitchFamily="34" charset="0"/>
        <a:buChar char="•"/>
        <a:defRPr sz="1725" kern="1200">
          <a:solidFill>
            <a:srgbClr val="545861"/>
          </a:solidFill>
          <a:latin typeface="Europa-Regular" pitchFamily="2" charset="0"/>
          <a:ea typeface="+mn-ea"/>
          <a:cs typeface="Arial" pitchFamily="34" charset="0"/>
        </a:defRPr>
      </a:lvl3pPr>
      <a:lvl4pPr marL="198835" indent="-198835" algn="l" defTabSz="685800" rtl="0" eaLnBrk="1" latinLnBrk="0" hangingPunct="1">
        <a:spcBef>
          <a:spcPts val="900"/>
        </a:spcBef>
        <a:buFont typeface="Arial" pitchFamily="34" charset="0"/>
        <a:buChar char="–"/>
        <a:defRPr sz="1725" kern="1200">
          <a:solidFill>
            <a:srgbClr val="545861"/>
          </a:solidFill>
          <a:latin typeface="Europa-Regular" pitchFamily="2" charset="0"/>
          <a:ea typeface="+mn-ea"/>
          <a:cs typeface="Arial" pitchFamily="34" charset="0"/>
        </a:defRPr>
      </a:lvl4pPr>
      <a:lvl5pPr marL="198835" indent="-198835" algn="l" defTabSz="685800" rtl="0" eaLnBrk="1" latinLnBrk="0" hangingPunct="1">
        <a:spcBef>
          <a:spcPts val="900"/>
        </a:spcBef>
        <a:buFont typeface="Arial" pitchFamily="34" charset="0"/>
        <a:buChar char="»"/>
        <a:defRPr sz="1725" kern="1200">
          <a:solidFill>
            <a:srgbClr val="545861"/>
          </a:solidFill>
          <a:latin typeface="Europa-Regular" pitchFamily="2" charset="0"/>
          <a:ea typeface="+mn-ea"/>
          <a:cs typeface="Arial" pitchFamily="34" charset="0"/>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11.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hyperlink" Target="http://archive.alt.ac.uk/newsletter.alt.ac.uk/web.mit.edu/jbelcher/www/TEALref/Crouch_Mazur.pdf" TargetMode="External"/><Relationship Id="rId3" Type="http://schemas.openxmlformats.org/officeDocument/2006/relationships/image" Target="../media/image9.png"/><Relationship Id="rId7" Type="http://schemas.openxmlformats.org/officeDocument/2006/relationships/image" Target="../media/image10.png"/><Relationship Id="rId2" Type="http://schemas.openxmlformats.org/officeDocument/2006/relationships/hyperlink" Target="http://www.youtube.com/watch?v=lBYrKPoVFwg" TargetMode="External"/><Relationship Id="rId1" Type="http://schemas.openxmlformats.org/officeDocument/2006/relationships/slideLayout" Target="../slideLayouts/slideLayout3.xml"/><Relationship Id="rId6" Type="http://schemas.openxmlformats.org/officeDocument/2006/relationships/hyperlink" Target="http://tinyurl.com/82wphxe" TargetMode="External"/><Relationship Id="rId5" Type="http://schemas.openxmlformats.org/officeDocument/2006/relationships/hyperlink" Target="http://www.youtube.com/watch?v=WwslBPj8GgI" TargetMode="External"/><Relationship Id="rId4" Type="http://schemas.microsoft.com/office/2007/relationships/hdphoto" Target="../media/hdphoto1.wdp"/><Relationship Id="rId9" Type="http://schemas.openxmlformats.org/officeDocument/2006/relationships/image" Target="../media/image11.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9.xml.rels><?xml version="1.0" encoding="UTF-8" standalone="yes"?>
<Relationships xmlns="http://schemas.openxmlformats.org/package/2006/relationships"><Relationship Id="rId2" Type="http://schemas.openxmlformats.org/officeDocument/2006/relationships/hyperlink" Target="http://www.peerinstruction.net/" TargetMode="Externa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go.lumiinsight.com/studentplan" TargetMode="External"/><Relationship Id="rId2" Type="http://schemas.openxmlformats.org/officeDocument/2006/relationships/hyperlink" Target="http://meetoo.io/" TargetMode="External"/><Relationship Id="rId1" Type="http://schemas.openxmlformats.org/officeDocument/2006/relationships/slideLayout" Target="../slideLayouts/slideLayout9.xml"/><Relationship Id="rId5" Type="http://schemas.openxmlformats.org/officeDocument/2006/relationships/image" Target="../media/image3.png"/><Relationship Id="rId4" Type="http://schemas.openxmlformats.org/officeDocument/2006/relationships/hyperlink" Target="https://sotonuni.meetoo.io/login"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hyperlink" Target="http://www.tandfonline.com/doi/citedby/10.1080/17439880601141179#tabModule" TargetMode="Externa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slideLayout" Target="../slideLayouts/slideLayout7.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meetoo.io/" TargetMode="Externa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3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20.emf"/><Relationship Id="rId2" Type="http://schemas.openxmlformats.org/officeDocument/2006/relationships/tags" Target="../tags/tag13.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8.xml"/><Relationship Id="rId7" Type="http://schemas.openxmlformats.org/officeDocument/2006/relationships/slideLayout" Target="../slideLayouts/slideLayout1.xml"/><Relationship Id="rId12" Type="http://schemas.openxmlformats.org/officeDocument/2006/relationships/image" Target="../media/image21.emf"/><Relationship Id="rId2" Type="http://schemas.openxmlformats.org/officeDocument/2006/relationships/tags" Target="../tags/tag17.xml"/><Relationship Id="rId1" Type="http://schemas.openxmlformats.org/officeDocument/2006/relationships/vmlDrawing" Target="../drawings/vmlDrawing2.vml"/><Relationship Id="rId6" Type="http://schemas.openxmlformats.org/officeDocument/2006/relationships/tags" Target="../tags/tag21.xml"/><Relationship Id="rId11" Type="http://schemas.openxmlformats.org/officeDocument/2006/relationships/oleObject" Target="../embeddings/oleObject2.bin"/><Relationship Id="rId5" Type="http://schemas.openxmlformats.org/officeDocument/2006/relationships/tags" Target="../tags/tag20.xml"/><Relationship Id="rId10" Type="http://schemas.openxmlformats.org/officeDocument/2006/relationships/image" Target="../media/image23.png"/><Relationship Id="rId4" Type="http://schemas.openxmlformats.org/officeDocument/2006/relationships/tags" Target="../tags/tag19.xml"/><Relationship Id="rId9" Type="http://schemas.openxmlformats.org/officeDocument/2006/relationships/image" Target="../media/image22.png"/></Relationships>
</file>

<file path=ppt/slides/_rels/slide3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tags" Target="../tags/tag23.xml"/><Relationship Id="rId7" Type="http://schemas.openxmlformats.org/officeDocument/2006/relationships/image" Target="../media/image24.emf"/><Relationship Id="rId2" Type="http://schemas.openxmlformats.org/officeDocument/2006/relationships/tags" Target="../tags/tag22.xml"/><Relationship Id="rId1" Type="http://schemas.openxmlformats.org/officeDocument/2006/relationships/vmlDrawing" Target="../drawings/vmlDrawing3.vml"/><Relationship Id="rId6" Type="http://schemas.openxmlformats.org/officeDocument/2006/relationships/oleObject" Target="../embeddings/oleObject3.bin"/><Relationship Id="rId11" Type="http://schemas.openxmlformats.org/officeDocument/2006/relationships/image" Target="../media/image28.png"/><Relationship Id="rId5" Type="http://schemas.openxmlformats.org/officeDocument/2006/relationships/slideLayout" Target="../slideLayouts/slideLayout4.xml"/><Relationship Id="rId10" Type="http://schemas.openxmlformats.org/officeDocument/2006/relationships/image" Target="../media/image27.png"/><Relationship Id="rId4" Type="http://schemas.openxmlformats.org/officeDocument/2006/relationships/tags" Target="../tags/tag24.xml"/><Relationship Id="rId9" Type="http://schemas.openxmlformats.org/officeDocument/2006/relationships/image" Target="../media/image26.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5.xml"/></Relationships>
</file>

<file path=ppt/slides/_rels/slide38.xml.rels><?xml version="1.0" encoding="UTF-8" standalone="yes"?>
<Relationships xmlns="http://schemas.openxmlformats.org/package/2006/relationships"><Relationship Id="rId3" Type="http://schemas.openxmlformats.org/officeDocument/2006/relationships/tags" Target="../tags/tag27.xml"/><Relationship Id="rId7" Type="http://schemas.openxmlformats.org/officeDocument/2006/relationships/image" Target="../media/image29.emf"/><Relationship Id="rId2" Type="http://schemas.openxmlformats.org/officeDocument/2006/relationships/tags" Target="../tags/tag26.xml"/><Relationship Id="rId1" Type="http://schemas.openxmlformats.org/officeDocument/2006/relationships/vmlDrawing" Target="../drawings/vmlDrawing4.vml"/><Relationship Id="rId6" Type="http://schemas.openxmlformats.org/officeDocument/2006/relationships/oleObject" Target="../embeddings/oleObject4.bin"/><Relationship Id="rId5" Type="http://schemas.openxmlformats.org/officeDocument/2006/relationships/slideLayout" Target="../slideLayouts/slideLayout4.xml"/><Relationship Id="rId4" Type="http://schemas.openxmlformats.org/officeDocument/2006/relationships/tags" Target="../tags/tag28.xml"/></Relationships>
</file>

<file path=ppt/slides/_rels/slide3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tags" Target="../tags/tag30.xml"/><Relationship Id="rId7" Type="http://schemas.openxmlformats.org/officeDocument/2006/relationships/image" Target="../media/image30.emf"/><Relationship Id="rId2" Type="http://schemas.openxmlformats.org/officeDocument/2006/relationships/tags" Target="../tags/tag29.xml"/><Relationship Id="rId1" Type="http://schemas.openxmlformats.org/officeDocument/2006/relationships/vmlDrawing" Target="../drawings/vmlDrawing5.vml"/><Relationship Id="rId6" Type="http://schemas.openxmlformats.org/officeDocument/2006/relationships/oleObject" Target="../embeddings/oleObject5.bin"/><Relationship Id="rId5" Type="http://schemas.openxmlformats.org/officeDocument/2006/relationships/slideLayout" Target="../slideLayouts/slideLayout4.xml"/><Relationship Id="rId4"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2.xml"/></Relationships>
</file>

<file path=ppt/slides/_rels/slide41.xml.rels><?xml version="1.0" encoding="UTF-8" standalone="yes"?>
<Relationships xmlns="http://schemas.openxmlformats.org/package/2006/relationships"><Relationship Id="rId3" Type="http://schemas.openxmlformats.org/officeDocument/2006/relationships/tags" Target="../tags/tag34.xml"/><Relationship Id="rId7" Type="http://schemas.openxmlformats.org/officeDocument/2006/relationships/image" Target="../media/image32.emf"/><Relationship Id="rId2" Type="http://schemas.openxmlformats.org/officeDocument/2006/relationships/tags" Target="../tags/tag33.xml"/><Relationship Id="rId1" Type="http://schemas.openxmlformats.org/officeDocument/2006/relationships/vmlDrawing" Target="../drawings/vmlDrawing6.vml"/><Relationship Id="rId6" Type="http://schemas.openxmlformats.org/officeDocument/2006/relationships/oleObject" Target="../embeddings/oleObject6.bin"/><Relationship Id="rId5" Type="http://schemas.openxmlformats.org/officeDocument/2006/relationships/slideLayout" Target="../slideLayouts/slideLayout4.xml"/><Relationship Id="rId4" Type="http://schemas.openxmlformats.org/officeDocument/2006/relationships/tags" Target="../tags/tag35.xml"/></Relationships>
</file>

<file path=ppt/slides/_rels/slide42.xml.rels><?xml version="1.0" encoding="UTF-8" standalone="yes"?>
<Relationships xmlns="http://schemas.openxmlformats.org/package/2006/relationships"><Relationship Id="rId3" Type="http://schemas.openxmlformats.org/officeDocument/2006/relationships/tags" Target="../tags/tag37.xml"/><Relationship Id="rId7" Type="http://schemas.openxmlformats.org/officeDocument/2006/relationships/image" Target="../media/image33.emf"/><Relationship Id="rId2" Type="http://schemas.openxmlformats.org/officeDocument/2006/relationships/tags" Target="../tags/tag36.xml"/><Relationship Id="rId1" Type="http://schemas.openxmlformats.org/officeDocument/2006/relationships/vmlDrawing" Target="../drawings/vmlDrawing7.vml"/><Relationship Id="rId6" Type="http://schemas.openxmlformats.org/officeDocument/2006/relationships/oleObject" Target="../embeddings/oleObject7.bin"/><Relationship Id="rId5" Type="http://schemas.openxmlformats.org/officeDocument/2006/relationships/slideLayout" Target="../slideLayouts/slideLayout4.xml"/><Relationship Id="rId4" Type="http://schemas.openxmlformats.org/officeDocument/2006/relationships/tags" Target="../tags/tag38.xml"/></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9.xml"/></Relationships>
</file>

<file path=ppt/slides/_rels/slide44.xml.rels><?xml version="1.0" encoding="UTF-8" standalone="yes"?>
<Relationships xmlns="http://schemas.openxmlformats.org/package/2006/relationships"><Relationship Id="rId3" Type="http://schemas.openxmlformats.org/officeDocument/2006/relationships/hyperlink" Target="http://blog.soton.ac.uk/iliadcommunity/" TargetMode="External"/><Relationship Id="rId2" Type="http://schemas.openxmlformats.org/officeDocument/2006/relationships/hyperlink" Target="http://www.southampton.ac.uk/iliad/" TargetMode="External"/><Relationship Id="rId1" Type="http://schemas.openxmlformats.org/officeDocument/2006/relationships/slideLayout" Target="../slideLayouts/slideLayout1.xml"/><Relationship Id="rId4" Type="http://schemas.openxmlformats.org/officeDocument/2006/relationships/hyperlink" Target="http://elearn.southampton.ac.uk/"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google.co.uk/url?sa=t&amp;rct=j&amp;q=&amp;esrc=s&amp;source=web&amp;cd=1&amp;cad=rja&amp;uact=8&amp;ved=0CCIQFjAA&amp;url=https://apps.education.ucsb.edu/w/images/d/d1/Iclickers_study.pdf" TargetMode="Externa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9.xml.rels><?xml version="1.0" encoding="UTF-8" standalone="yes"?>
<Relationships xmlns="http://schemas.openxmlformats.org/package/2006/relationships"><Relationship Id="rId2" Type="http://schemas.openxmlformats.org/officeDocument/2006/relationships/hyperlink" Target="http://www.tandfonline.com/doi/citedby/10.1080/17439880601141179#tabModule"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293096" y="4731990"/>
            <a:ext cx="2295823" cy="314631"/>
          </a:xfrm>
        </p:spPr>
        <p:txBody>
          <a:bodyPr/>
          <a:lstStyle/>
          <a:p>
            <a:pPr algn="r"/>
            <a:r>
              <a:rPr lang="en-GB" sz="1800" dirty="0"/>
              <a:t>Adam Warren</a:t>
            </a:r>
          </a:p>
        </p:txBody>
      </p:sp>
      <p:sp>
        <p:nvSpPr>
          <p:cNvPr id="6" name="Rectangle 2"/>
          <p:cNvSpPr>
            <a:spLocks noGrp="1" noChangeArrowheads="1"/>
          </p:cNvSpPr>
          <p:nvPr>
            <p:ph type="ctrTitle"/>
          </p:nvPr>
        </p:nvSpPr>
        <p:spPr>
          <a:xfrm>
            <a:off x="269081" y="2822996"/>
            <a:ext cx="6319838" cy="1404938"/>
          </a:xfrm>
        </p:spPr>
        <p:txBody>
          <a:bodyPr/>
          <a:lstStyle/>
          <a:p>
            <a:pPr>
              <a:lnSpc>
                <a:spcPct val="135000"/>
              </a:lnSpc>
            </a:pPr>
            <a:r>
              <a:rPr lang="en-GB" sz="3600" dirty="0">
                <a:latin typeface="+mn-lt"/>
              </a:rPr>
              <a:t>Student Response Systems.</a:t>
            </a:r>
            <a:r>
              <a:rPr lang="en-GB" dirty="0">
                <a:latin typeface="+mn-lt"/>
              </a:rPr>
              <a:t/>
            </a:r>
            <a:br>
              <a:rPr lang="en-GB" dirty="0">
                <a:latin typeface="+mn-lt"/>
              </a:rPr>
            </a:br>
            <a:r>
              <a:rPr lang="en-GB" sz="2700" dirty="0">
                <a:solidFill>
                  <a:srgbClr val="CCE5E9"/>
                </a:solidFill>
                <a:latin typeface="+mn-lt"/>
              </a:rPr>
              <a:t>Enabling instant feedback</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58" y="757563"/>
            <a:ext cx="2034226" cy="1944216"/>
          </a:xfrm>
          <a:prstGeom prst="rect">
            <a:avLst/>
          </a:prstGeom>
        </p:spPr>
      </p:pic>
      <p:pic>
        <p:nvPicPr>
          <p:cNvPr id="8" name="Picture 4" descr="http://d7z0tt3zcd65f.cloudfront.net/assets/mypollev/multidevice_pollev-c460f3e187f6fa02d9db65991ce7a84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05998" y="988075"/>
            <a:ext cx="2799087" cy="1734337"/>
          </a:xfrm>
          <a:prstGeom prst="rect">
            <a:avLst/>
          </a:prstGeom>
          <a:noFill/>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49390882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Individual feedback</a:t>
            </a:r>
            <a:endParaRPr lang="en-GB" dirty="0"/>
          </a:p>
        </p:txBody>
      </p:sp>
      <p:sp>
        <p:nvSpPr>
          <p:cNvPr id="5" name="Rounded Rectangle 4"/>
          <p:cNvSpPr/>
          <p:nvPr/>
        </p:nvSpPr>
        <p:spPr bwMode="auto">
          <a:xfrm>
            <a:off x="684206" y="1203325"/>
            <a:ext cx="1260140"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Tutor</a:t>
            </a:r>
          </a:p>
        </p:txBody>
      </p:sp>
      <p:sp>
        <p:nvSpPr>
          <p:cNvPr id="8" name="Rounded Rectangle 7"/>
          <p:cNvSpPr/>
          <p:nvPr/>
        </p:nvSpPr>
        <p:spPr bwMode="auto">
          <a:xfrm>
            <a:off x="2322388" y="1203325"/>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Sets a problem</a:t>
            </a:r>
          </a:p>
        </p:txBody>
      </p:sp>
      <p:grpSp>
        <p:nvGrpSpPr>
          <p:cNvPr id="4" name="Group 3"/>
          <p:cNvGrpSpPr/>
          <p:nvPr/>
        </p:nvGrpSpPr>
        <p:grpSpPr>
          <a:xfrm>
            <a:off x="650304" y="3147541"/>
            <a:ext cx="5483087" cy="1080120"/>
            <a:chOff x="514778" y="3867894"/>
            <a:chExt cx="5483087" cy="1080120"/>
          </a:xfrm>
        </p:grpSpPr>
        <p:sp>
          <p:nvSpPr>
            <p:cNvPr id="6" name="Rounded Rectangle 5"/>
            <p:cNvSpPr/>
            <p:nvPr/>
          </p:nvSpPr>
          <p:spPr bwMode="auto">
            <a:xfrm>
              <a:off x="514778" y="4515966"/>
              <a:ext cx="1260140"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Student</a:t>
              </a:r>
            </a:p>
          </p:txBody>
        </p:sp>
        <p:sp>
          <p:nvSpPr>
            <p:cNvPr id="7" name="Rounded Rectangle 6"/>
            <p:cNvSpPr/>
            <p:nvPr/>
          </p:nvSpPr>
          <p:spPr bwMode="auto">
            <a:xfrm>
              <a:off x="520609" y="3867894"/>
              <a:ext cx="1260140"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Tutor</a:t>
              </a:r>
            </a:p>
          </p:txBody>
        </p:sp>
        <p:sp>
          <p:nvSpPr>
            <p:cNvPr id="9" name="Rounded Rectangular Callout 8"/>
            <p:cNvSpPr/>
            <p:nvPr/>
          </p:nvSpPr>
          <p:spPr bwMode="auto">
            <a:xfrm>
              <a:off x="2154949" y="4515966"/>
              <a:ext cx="3842916" cy="432048"/>
            </a:xfrm>
            <a:prstGeom prst="wedgeRoundRectCallout">
              <a:avLst>
                <a:gd name="adj1" fmla="val -58237"/>
                <a:gd name="adj2" fmla="val -8048"/>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Did I get this right?</a:t>
              </a:r>
            </a:p>
          </p:txBody>
        </p:sp>
        <p:sp>
          <p:nvSpPr>
            <p:cNvPr id="12" name="Rounded Rectangular Callout 11"/>
            <p:cNvSpPr/>
            <p:nvPr/>
          </p:nvSpPr>
          <p:spPr bwMode="auto">
            <a:xfrm>
              <a:off x="2146489" y="3867894"/>
              <a:ext cx="3842916" cy="432048"/>
            </a:xfrm>
            <a:prstGeom prst="wedgeRoundRectCallout">
              <a:avLst>
                <a:gd name="adj1" fmla="val -58237"/>
                <a:gd name="adj2" fmla="val -8048"/>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Did the class get this right?</a:t>
              </a:r>
            </a:p>
          </p:txBody>
        </p:sp>
      </p:grpSp>
      <p:sp>
        <p:nvSpPr>
          <p:cNvPr id="13" name="Rounded Rectangle 12"/>
          <p:cNvSpPr/>
          <p:nvPr/>
        </p:nvSpPr>
        <p:spPr bwMode="auto">
          <a:xfrm>
            <a:off x="656135" y="2499469"/>
            <a:ext cx="1260140"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Tutor</a:t>
            </a:r>
          </a:p>
        </p:txBody>
      </p:sp>
      <p:sp>
        <p:nvSpPr>
          <p:cNvPr id="14" name="Rounded Rectangle 13"/>
          <p:cNvSpPr/>
          <p:nvPr/>
        </p:nvSpPr>
        <p:spPr bwMode="auto">
          <a:xfrm>
            <a:off x="2294316" y="2499469"/>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Displays and discusses results</a:t>
            </a:r>
          </a:p>
        </p:txBody>
      </p:sp>
      <p:sp>
        <p:nvSpPr>
          <p:cNvPr id="15" name="Rounded Rectangle 14"/>
          <p:cNvSpPr/>
          <p:nvPr/>
        </p:nvSpPr>
        <p:spPr bwMode="auto">
          <a:xfrm>
            <a:off x="663354" y="1851397"/>
            <a:ext cx="1260140"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Student</a:t>
            </a:r>
          </a:p>
        </p:txBody>
      </p:sp>
      <p:sp>
        <p:nvSpPr>
          <p:cNvPr id="16" name="Rounded Rectangle 15"/>
          <p:cNvSpPr/>
          <p:nvPr/>
        </p:nvSpPr>
        <p:spPr bwMode="auto">
          <a:xfrm>
            <a:off x="2303524" y="1851397"/>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Answers question using clicker</a:t>
            </a:r>
          </a:p>
        </p:txBody>
      </p:sp>
    </p:spTree>
    <p:custDataLst>
      <p:tags r:id="rId1"/>
    </p:custDataLst>
    <p:extLst>
      <p:ext uri="{BB962C8B-B14F-4D97-AF65-F5344CB8AC3E}">
        <p14:creationId xmlns:p14="http://schemas.microsoft.com/office/powerpoint/2010/main" val="42230801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Did you understand the lecture so far?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080" y="1167594"/>
            <a:ext cx="3053954" cy="3257550"/>
          </a:xfrm>
          <a:prstGeom prst="rect">
            <a:avLst/>
          </a:prstGeom>
        </p:spPr>
      </p:pic>
      <p:sp>
        <p:nvSpPr>
          <p:cNvPr id="5" name="TextBox 4"/>
          <p:cNvSpPr txBox="1"/>
          <p:nvPr/>
        </p:nvSpPr>
        <p:spPr>
          <a:xfrm>
            <a:off x="3537013" y="1167595"/>
            <a:ext cx="2612729" cy="3577903"/>
          </a:xfrm>
          <a:prstGeom prst="rect">
            <a:avLst/>
          </a:prstGeom>
          <a:noFill/>
        </p:spPr>
        <p:txBody>
          <a:bodyPr wrap="square" rtlCol="0">
            <a:spAutoFit/>
          </a:bodyPr>
          <a:lstStyle/>
          <a:p>
            <a:pPr>
              <a:spcAft>
                <a:spcPts val="900"/>
              </a:spcAft>
            </a:pPr>
            <a:r>
              <a:rPr lang="en-GB" sz="1350" dirty="0"/>
              <a:t>From the graph, which of the following is </a:t>
            </a:r>
            <a:r>
              <a:rPr lang="en-GB" sz="1350" b="1" dirty="0"/>
              <a:t>not true</a:t>
            </a:r>
            <a:r>
              <a:rPr lang="en-GB" sz="1350" dirty="0"/>
              <a:t>:</a:t>
            </a:r>
          </a:p>
          <a:p>
            <a:pPr marL="342900" indent="-342900">
              <a:spcAft>
                <a:spcPts val="900"/>
              </a:spcAft>
              <a:buFont typeface="+mj-lt"/>
              <a:buAutoNum type="alphaUcPeriod"/>
            </a:pPr>
            <a:r>
              <a:rPr lang="en-GB" sz="1350" dirty="0"/>
              <a:t>The firm will have positive economic profits if price rises above point b.</a:t>
            </a:r>
          </a:p>
          <a:p>
            <a:pPr marL="342900" indent="-342900">
              <a:spcAft>
                <a:spcPts val="900"/>
              </a:spcAft>
              <a:buFont typeface="+mj-lt"/>
              <a:buAutoNum type="alphaUcPeriod"/>
            </a:pPr>
            <a:r>
              <a:rPr lang="en-GB" sz="1350" dirty="0"/>
              <a:t>Given the demand curve, the firm has economic losses.</a:t>
            </a:r>
          </a:p>
          <a:p>
            <a:pPr marL="342900" indent="-342900">
              <a:spcAft>
                <a:spcPts val="900"/>
              </a:spcAft>
              <a:buFont typeface="+mj-lt"/>
              <a:buAutoNum type="alphaUcPeriod"/>
            </a:pPr>
            <a:r>
              <a:rPr lang="en-GB" sz="1350" dirty="0"/>
              <a:t>Due to the economic losses present, the firm will exit the industry.</a:t>
            </a:r>
          </a:p>
          <a:p>
            <a:pPr marL="342900" indent="-342900">
              <a:spcAft>
                <a:spcPts val="900"/>
              </a:spcAft>
              <a:buFont typeface="+mj-lt"/>
              <a:buAutoNum type="alphaUcPeriod"/>
            </a:pPr>
            <a:r>
              <a:rPr lang="en-GB" sz="1350" dirty="0"/>
              <a:t>When MC = MR = min ATC, economic profits will equal to zero.</a:t>
            </a:r>
          </a:p>
          <a:p>
            <a:pPr algn="l"/>
            <a:endParaRPr lang="en-GB" sz="1350" dirty="0"/>
          </a:p>
        </p:txBody>
      </p:sp>
    </p:spTree>
    <p:extLst>
      <p:ext uri="{BB962C8B-B14F-4D97-AF65-F5344CB8AC3E}">
        <p14:creationId xmlns:p14="http://schemas.microsoft.com/office/powerpoint/2010/main" val="17844014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Encouraging constructivist learning</a:t>
            </a:r>
          </a:p>
        </p:txBody>
      </p:sp>
      <p:sp>
        <p:nvSpPr>
          <p:cNvPr id="5" name="Rounded Rectangle 4"/>
          <p:cNvSpPr/>
          <p:nvPr/>
        </p:nvSpPr>
        <p:spPr bwMode="auto">
          <a:xfrm>
            <a:off x="654508" y="1219146"/>
            <a:ext cx="1145822"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a:t>
            </a:r>
          </a:p>
        </p:txBody>
      </p:sp>
      <p:sp>
        <p:nvSpPr>
          <p:cNvPr id="8" name="Rounded Rectangle 7"/>
          <p:cNvSpPr/>
          <p:nvPr/>
        </p:nvSpPr>
        <p:spPr bwMode="auto">
          <a:xfrm>
            <a:off x="2178372" y="1219146"/>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Sets a problem</a:t>
            </a:r>
          </a:p>
        </p:txBody>
      </p:sp>
      <p:sp>
        <p:nvSpPr>
          <p:cNvPr id="10" name="Rounded Rectangle 9"/>
          <p:cNvSpPr/>
          <p:nvPr/>
        </p:nvSpPr>
        <p:spPr bwMode="auto">
          <a:xfrm>
            <a:off x="644030" y="1867218"/>
            <a:ext cx="1145822"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glow rad="101600">
              <a:srgbClr val="FFC000">
                <a:alpha val="6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Students</a:t>
            </a:r>
          </a:p>
        </p:txBody>
      </p:sp>
      <p:sp>
        <p:nvSpPr>
          <p:cNvPr id="11" name="Rounded Rectangle 10"/>
          <p:cNvSpPr/>
          <p:nvPr/>
        </p:nvSpPr>
        <p:spPr bwMode="auto">
          <a:xfrm>
            <a:off x="2169882" y="1867218"/>
            <a:ext cx="3842916" cy="432048"/>
          </a:xfrm>
          <a:prstGeom prst="roundRect">
            <a:avLst/>
          </a:prstGeom>
          <a:ln>
            <a:headEnd type="none" w="med" len="med"/>
            <a:tailEnd type="none" w="med" len="med"/>
          </a:ln>
          <a:effectLst>
            <a:glow rad="101600">
              <a:srgbClr val="FFC0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Think and THEN discuss </a:t>
            </a:r>
            <a:r>
              <a:rPr lang="en-GB" dirty="0">
                <a:solidFill>
                  <a:schemeClr val="tx1"/>
                </a:solidFill>
                <a:latin typeface="Lucida Sans" pitchFamily="34" charset="0"/>
                <a:ea typeface="ＭＳ Ｐゴシック" pitchFamily="34" charset="-128"/>
                <a:cs typeface="Arial" charset="0"/>
              </a:rPr>
              <a:t>solution</a:t>
            </a:r>
          </a:p>
        </p:txBody>
      </p:sp>
      <p:grpSp>
        <p:nvGrpSpPr>
          <p:cNvPr id="4" name="Group 3"/>
          <p:cNvGrpSpPr/>
          <p:nvPr/>
        </p:nvGrpSpPr>
        <p:grpSpPr>
          <a:xfrm>
            <a:off x="620606" y="3811434"/>
            <a:ext cx="5368769" cy="1080120"/>
            <a:chOff x="629096" y="3867894"/>
            <a:chExt cx="5368769" cy="1080120"/>
          </a:xfrm>
        </p:grpSpPr>
        <p:sp>
          <p:nvSpPr>
            <p:cNvPr id="6" name="Rounded Rectangle 5"/>
            <p:cNvSpPr/>
            <p:nvPr/>
          </p:nvSpPr>
          <p:spPr bwMode="auto">
            <a:xfrm>
              <a:off x="629096" y="4515966"/>
              <a:ext cx="1145822"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a:t>
              </a:r>
            </a:p>
          </p:txBody>
        </p:sp>
        <p:sp>
          <p:nvSpPr>
            <p:cNvPr id="7" name="Rounded Rectangle 6"/>
            <p:cNvSpPr/>
            <p:nvPr/>
          </p:nvSpPr>
          <p:spPr bwMode="auto">
            <a:xfrm>
              <a:off x="634927" y="3867894"/>
              <a:ext cx="1145822"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a:t>
              </a:r>
            </a:p>
          </p:txBody>
        </p:sp>
        <p:sp>
          <p:nvSpPr>
            <p:cNvPr id="9" name="Rounded Rectangular Callout 8"/>
            <p:cNvSpPr/>
            <p:nvPr/>
          </p:nvSpPr>
          <p:spPr bwMode="auto">
            <a:xfrm>
              <a:off x="2154949" y="4515966"/>
              <a:ext cx="3842916" cy="432048"/>
            </a:xfrm>
            <a:prstGeom prst="wedgeRoundRectCallout">
              <a:avLst>
                <a:gd name="adj1" fmla="val -58237"/>
                <a:gd name="adj2" fmla="val -8048"/>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Did I get this right?</a:t>
              </a:r>
            </a:p>
          </p:txBody>
        </p:sp>
        <p:sp>
          <p:nvSpPr>
            <p:cNvPr id="12" name="Rounded Rectangular Callout 11"/>
            <p:cNvSpPr/>
            <p:nvPr/>
          </p:nvSpPr>
          <p:spPr bwMode="auto">
            <a:xfrm>
              <a:off x="2146489" y="3867894"/>
              <a:ext cx="3842916" cy="432048"/>
            </a:xfrm>
            <a:prstGeom prst="wedgeRoundRectCallout">
              <a:avLst>
                <a:gd name="adj1" fmla="val -58237"/>
                <a:gd name="adj2" fmla="val -8048"/>
                <a:gd name="adj3" fmla="val 16667"/>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Did the class get this right?</a:t>
              </a:r>
            </a:p>
          </p:txBody>
        </p:sp>
      </p:grpSp>
      <p:sp>
        <p:nvSpPr>
          <p:cNvPr id="13" name="Rounded Rectangle 12"/>
          <p:cNvSpPr/>
          <p:nvPr/>
        </p:nvSpPr>
        <p:spPr bwMode="auto">
          <a:xfrm>
            <a:off x="626437" y="3163362"/>
            <a:ext cx="1145822"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a:t>
            </a:r>
          </a:p>
        </p:txBody>
      </p:sp>
      <p:sp>
        <p:nvSpPr>
          <p:cNvPr id="14" name="Rounded Rectangle 13"/>
          <p:cNvSpPr/>
          <p:nvPr/>
        </p:nvSpPr>
        <p:spPr bwMode="auto">
          <a:xfrm>
            <a:off x="2150300" y="3163362"/>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Displays and discusses results</a:t>
            </a:r>
          </a:p>
        </p:txBody>
      </p:sp>
      <p:sp>
        <p:nvSpPr>
          <p:cNvPr id="15" name="Rounded Rectangle 14"/>
          <p:cNvSpPr/>
          <p:nvPr/>
        </p:nvSpPr>
        <p:spPr bwMode="auto">
          <a:xfrm>
            <a:off x="633656" y="2515290"/>
            <a:ext cx="1145822"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a:t>
            </a:r>
          </a:p>
        </p:txBody>
      </p:sp>
      <p:sp>
        <p:nvSpPr>
          <p:cNvPr id="16" name="Rounded Rectangle 15"/>
          <p:cNvSpPr/>
          <p:nvPr/>
        </p:nvSpPr>
        <p:spPr bwMode="auto">
          <a:xfrm>
            <a:off x="2159508" y="2515290"/>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Answers question using clicker</a:t>
            </a:r>
          </a:p>
        </p:txBody>
      </p:sp>
    </p:spTree>
    <p:custDataLst>
      <p:tags r:id="rId1"/>
    </p:custDataLst>
    <p:extLst>
      <p:ext uri="{BB962C8B-B14F-4D97-AF65-F5344CB8AC3E}">
        <p14:creationId xmlns:p14="http://schemas.microsoft.com/office/powerpoint/2010/main" val="2000211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Icebergs in your bath</a:t>
            </a:r>
          </a:p>
        </p:txBody>
      </p:sp>
      <p:sp>
        <p:nvSpPr>
          <p:cNvPr id="5" name="Rectangle 3"/>
          <p:cNvSpPr>
            <a:spLocks noChangeArrowheads="1"/>
          </p:cNvSpPr>
          <p:nvPr/>
        </p:nvSpPr>
        <p:spPr bwMode="auto">
          <a:xfrm>
            <a:off x="457200" y="1859682"/>
            <a:ext cx="3143250" cy="2514600"/>
          </a:xfrm>
          <a:prstGeom prst="rect">
            <a:avLst/>
          </a:prstGeom>
          <a:gradFill rotWithShape="0">
            <a:gsLst>
              <a:gs pos="0">
                <a:srgbClr val="3333CC"/>
              </a:gs>
              <a:gs pos="100000">
                <a:srgbClr val="3333CC">
                  <a:gamma/>
                  <a:shade val="12157"/>
                  <a:invGamma/>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grpSp>
        <p:nvGrpSpPr>
          <p:cNvPr id="6" name="Group 4"/>
          <p:cNvGrpSpPr>
            <a:grpSpLocks/>
          </p:cNvGrpSpPr>
          <p:nvPr/>
        </p:nvGrpSpPr>
        <p:grpSpPr bwMode="auto">
          <a:xfrm>
            <a:off x="1085850" y="1059582"/>
            <a:ext cx="1543050" cy="800100"/>
            <a:chOff x="1170" y="1200"/>
            <a:chExt cx="1047" cy="354"/>
          </a:xfrm>
        </p:grpSpPr>
        <p:sp>
          <p:nvSpPr>
            <p:cNvPr id="7" name="Freeform 5"/>
            <p:cNvSpPr>
              <a:spLocks/>
            </p:cNvSpPr>
            <p:nvPr/>
          </p:nvSpPr>
          <p:spPr bwMode="auto">
            <a:xfrm>
              <a:off x="1170" y="1220"/>
              <a:ext cx="1047" cy="334"/>
            </a:xfrm>
            <a:custGeom>
              <a:avLst/>
              <a:gdLst>
                <a:gd name="T0" fmla="*/ 169 w 1047"/>
                <a:gd name="T1" fmla="*/ 265 h 334"/>
                <a:gd name="T2" fmla="*/ 170 w 1047"/>
                <a:gd name="T3" fmla="*/ 263 h 334"/>
                <a:gd name="T4" fmla="*/ 174 w 1047"/>
                <a:gd name="T5" fmla="*/ 257 h 334"/>
                <a:gd name="T6" fmla="*/ 178 w 1047"/>
                <a:gd name="T7" fmla="*/ 250 h 334"/>
                <a:gd name="T8" fmla="*/ 185 w 1047"/>
                <a:gd name="T9" fmla="*/ 240 h 334"/>
                <a:gd name="T10" fmla="*/ 190 w 1047"/>
                <a:gd name="T11" fmla="*/ 230 h 334"/>
                <a:gd name="T12" fmla="*/ 195 w 1047"/>
                <a:gd name="T13" fmla="*/ 219 h 334"/>
                <a:gd name="T14" fmla="*/ 199 w 1047"/>
                <a:gd name="T15" fmla="*/ 209 h 334"/>
                <a:gd name="T16" fmla="*/ 200 w 1047"/>
                <a:gd name="T17" fmla="*/ 201 h 334"/>
                <a:gd name="T18" fmla="*/ 203 w 1047"/>
                <a:gd name="T19" fmla="*/ 200 h 334"/>
                <a:gd name="T20" fmla="*/ 211 w 1047"/>
                <a:gd name="T21" fmla="*/ 197 h 334"/>
                <a:gd name="T22" fmla="*/ 222 w 1047"/>
                <a:gd name="T23" fmla="*/ 192 h 334"/>
                <a:gd name="T24" fmla="*/ 236 w 1047"/>
                <a:gd name="T25" fmla="*/ 182 h 334"/>
                <a:gd name="T26" fmla="*/ 251 w 1047"/>
                <a:gd name="T27" fmla="*/ 170 h 334"/>
                <a:gd name="T28" fmla="*/ 266 w 1047"/>
                <a:gd name="T29" fmla="*/ 153 h 334"/>
                <a:gd name="T30" fmla="*/ 279 w 1047"/>
                <a:gd name="T31" fmla="*/ 131 h 334"/>
                <a:gd name="T32" fmla="*/ 289 w 1047"/>
                <a:gd name="T33" fmla="*/ 104 h 334"/>
                <a:gd name="T34" fmla="*/ 292 w 1047"/>
                <a:gd name="T35" fmla="*/ 104 h 334"/>
                <a:gd name="T36" fmla="*/ 299 w 1047"/>
                <a:gd name="T37" fmla="*/ 104 h 334"/>
                <a:gd name="T38" fmla="*/ 310 w 1047"/>
                <a:gd name="T39" fmla="*/ 102 h 334"/>
                <a:gd name="T40" fmla="*/ 323 w 1047"/>
                <a:gd name="T41" fmla="*/ 98 h 334"/>
                <a:gd name="T42" fmla="*/ 337 w 1047"/>
                <a:gd name="T43" fmla="*/ 92 h 334"/>
                <a:gd name="T44" fmla="*/ 352 w 1047"/>
                <a:gd name="T45" fmla="*/ 82 h 334"/>
                <a:gd name="T46" fmla="*/ 365 w 1047"/>
                <a:gd name="T47" fmla="*/ 66 h 334"/>
                <a:gd name="T48" fmla="*/ 376 w 1047"/>
                <a:gd name="T49" fmla="*/ 45 h 334"/>
                <a:gd name="T50" fmla="*/ 377 w 1047"/>
                <a:gd name="T51" fmla="*/ 45 h 334"/>
                <a:gd name="T52" fmla="*/ 379 w 1047"/>
                <a:gd name="T53" fmla="*/ 46 h 334"/>
                <a:gd name="T54" fmla="*/ 384 w 1047"/>
                <a:gd name="T55" fmla="*/ 46 h 334"/>
                <a:gd name="T56" fmla="*/ 390 w 1047"/>
                <a:gd name="T57" fmla="*/ 47 h 334"/>
                <a:gd name="T58" fmla="*/ 397 w 1047"/>
                <a:gd name="T59" fmla="*/ 47 h 334"/>
                <a:gd name="T60" fmla="*/ 405 w 1047"/>
                <a:gd name="T61" fmla="*/ 46 h 334"/>
                <a:gd name="T62" fmla="*/ 415 w 1047"/>
                <a:gd name="T63" fmla="*/ 45 h 334"/>
                <a:gd name="T64" fmla="*/ 425 w 1047"/>
                <a:gd name="T65" fmla="*/ 44 h 334"/>
                <a:gd name="T66" fmla="*/ 436 w 1047"/>
                <a:gd name="T67" fmla="*/ 42 h 334"/>
                <a:gd name="T68" fmla="*/ 448 w 1047"/>
                <a:gd name="T69" fmla="*/ 40 h 334"/>
                <a:gd name="T70" fmla="*/ 460 w 1047"/>
                <a:gd name="T71" fmla="*/ 36 h 334"/>
                <a:gd name="T72" fmla="*/ 472 w 1047"/>
                <a:gd name="T73" fmla="*/ 32 h 334"/>
                <a:gd name="T74" fmla="*/ 484 w 1047"/>
                <a:gd name="T75" fmla="*/ 25 h 334"/>
                <a:gd name="T76" fmla="*/ 497 w 1047"/>
                <a:gd name="T77" fmla="*/ 18 h 334"/>
                <a:gd name="T78" fmla="*/ 509 w 1047"/>
                <a:gd name="T79" fmla="*/ 10 h 334"/>
                <a:gd name="T80" fmla="*/ 520 w 1047"/>
                <a:gd name="T81" fmla="*/ 0 h 334"/>
                <a:gd name="T82" fmla="*/ 552 w 1047"/>
                <a:gd name="T83" fmla="*/ 13 h 334"/>
                <a:gd name="T84" fmla="*/ 596 w 1047"/>
                <a:gd name="T85" fmla="*/ 13 h 334"/>
                <a:gd name="T86" fmla="*/ 635 w 1047"/>
                <a:gd name="T87" fmla="*/ 48 h 334"/>
                <a:gd name="T88" fmla="*/ 696 w 1047"/>
                <a:gd name="T89" fmla="*/ 25 h 334"/>
                <a:gd name="T90" fmla="*/ 705 w 1047"/>
                <a:gd name="T91" fmla="*/ 70 h 334"/>
                <a:gd name="T92" fmla="*/ 798 w 1047"/>
                <a:gd name="T93" fmla="*/ 169 h 334"/>
                <a:gd name="T94" fmla="*/ 882 w 1047"/>
                <a:gd name="T95" fmla="*/ 246 h 334"/>
                <a:gd name="T96" fmla="*/ 929 w 1047"/>
                <a:gd name="T97" fmla="*/ 230 h 334"/>
                <a:gd name="T98" fmla="*/ 1047 w 1047"/>
                <a:gd name="T99" fmla="*/ 331 h 334"/>
                <a:gd name="T100" fmla="*/ 0 w 1047"/>
                <a:gd name="T101" fmla="*/ 334 h 334"/>
                <a:gd name="T102" fmla="*/ 169 w 1047"/>
                <a:gd name="T103" fmla="*/ 26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7" h="334">
                  <a:moveTo>
                    <a:pt x="169" y="265"/>
                  </a:moveTo>
                  <a:lnTo>
                    <a:pt x="170" y="263"/>
                  </a:lnTo>
                  <a:lnTo>
                    <a:pt x="174" y="257"/>
                  </a:lnTo>
                  <a:lnTo>
                    <a:pt x="178" y="250"/>
                  </a:lnTo>
                  <a:lnTo>
                    <a:pt x="185" y="240"/>
                  </a:lnTo>
                  <a:lnTo>
                    <a:pt x="190" y="230"/>
                  </a:lnTo>
                  <a:lnTo>
                    <a:pt x="195" y="219"/>
                  </a:lnTo>
                  <a:lnTo>
                    <a:pt x="199" y="209"/>
                  </a:lnTo>
                  <a:lnTo>
                    <a:pt x="200" y="201"/>
                  </a:lnTo>
                  <a:lnTo>
                    <a:pt x="203" y="200"/>
                  </a:lnTo>
                  <a:lnTo>
                    <a:pt x="211" y="197"/>
                  </a:lnTo>
                  <a:lnTo>
                    <a:pt x="222" y="192"/>
                  </a:lnTo>
                  <a:lnTo>
                    <a:pt x="236" y="182"/>
                  </a:lnTo>
                  <a:lnTo>
                    <a:pt x="251" y="170"/>
                  </a:lnTo>
                  <a:lnTo>
                    <a:pt x="266" y="153"/>
                  </a:lnTo>
                  <a:lnTo>
                    <a:pt x="279" y="131"/>
                  </a:lnTo>
                  <a:lnTo>
                    <a:pt x="289" y="104"/>
                  </a:lnTo>
                  <a:lnTo>
                    <a:pt x="292" y="104"/>
                  </a:lnTo>
                  <a:lnTo>
                    <a:pt x="299" y="104"/>
                  </a:lnTo>
                  <a:lnTo>
                    <a:pt x="310" y="102"/>
                  </a:lnTo>
                  <a:lnTo>
                    <a:pt x="323" y="98"/>
                  </a:lnTo>
                  <a:lnTo>
                    <a:pt x="337" y="92"/>
                  </a:lnTo>
                  <a:lnTo>
                    <a:pt x="352" y="82"/>
                  </a:lnTo>
                  <a:lnTo>
                    <a:pt x="365" y="66"/>
                  </a:lnTo>
                  <a:lnTo>
                    <a:pt x="376" y="45"/>
                  </a:lnTo>
                  <a:lnTo>
                    <a:pt x="377" y="45"/>
                  </a:lnTo>
                  <a:lnTo>
                    <a:pt x="379" y="46"/>
                  </a:lnTo>
                  <a:lnTo>
                    <a:pt x="384" y="46"/>
                  </a:lnTo>
                  <a:lnTo>
                    <a:pt x="390" y="47"/>
                  </a:lnTo>
                  <a:lnTo>
                    <a:pt x="397" y="47"/>
                  </a:lnTo>
                  <a:lnTo>
                    <a:pt x="405" y="46"/>
                  </a:lnTo>
                  <a:lnTo>
                    <a:pt x="415" y="45"/>
                  </a:lnTo>
                  <a:lnTo>
                    <a:pt x="425" y="44"/>
                  </a:lnTo>
                  <a:lnTo>
                    <a:pt x="436" y="42"/>
                  </a:lnTo>
                  <a:lnTo>
                    <a:pt x="448" y="40"/>
                  </a:lnTo>
                  <a:lnTo>
                    <a:pt x="460" y="36"/>
                  </a:lnTo>
                  <a:lnTo>
                    <a:pt x="472" y="32"/>
                  </a:lnTo>
                  <a:lnTo>
                    <a:pt x="484" y="25"/>
                  </a:lnTo>
                  <a:lnTo>
                    <a:pt x="497" y="18"/>
                  </a:lnTo>
                  <a:lnTo>
                    <a:pt x="509" y="10"/>
                  </a:lnTo>
                  <a:lnTo>
                    <a:pt x="520" y="0"/>
                  </a:lnTo>
                  <a:lnTo>
                    <a:pt x="552" y="13"/>
                  </a:lnTo>
                  <a:lnTo>
                    <a:pt x="596" y="13"/>
                  </a:lnTo>
                  <a:lnTo>
                    <a:pt x="635" y="48"/>
                  </a:lnTo>
                  <a:lnTo>
                    <a:pt x="696" y="25"/>
                  </a:lnTo>
                  <a:lnTo>
                    <a:pt x="705" y="70"/>
                  </a:lnTo>
                  <a:lnTo>
                    <a:pt x="798" y="169"/>
                  </a:lnTo>
                  <a:lnTo>
                    <a:pt x="882" y="246"/>
                  </a:lnTo>
                  <a:lnTo>
                    <a:pt x="929" y="230"/>
                  </a:lnTo>
                  <a:lnTo>
                    <a:pt x="1047" y="331"/>
                  </a:lnTo>
                  <a:lnTo>
                    <a:pt x="0" y="334"/>
                  </a:lnTo>
                  <a:lnTo>
                    <a:pt x="169" y="2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8" name="Freeform 6"/>
            <p:cNvSpPr>
              <a:spLocks/>
            </p:cNvSpPr>
            <p:nvPr/>
          </p:nvSpPr>
          <p:spPr bwMode="auto">
            <a:xfrm>
              <a:off x="1386" y="1245"/>
              <a:ext cx="566" cy="304"/>
            </a:xfrm>
            <a:custGeom>
              <a:avLst/>
              <a:gdLst>
                <a:gd name="T0" fmla="*/ 1111 w 1131"/>
                <a:gd name="T1" fmla="*/ 546 h 607"/>
                <a:gd name="T2" fmla="*/ 1092 w 1131"/>
                <a:gd name="T3" fmla="*/ 517 h 607"/>
                <a:gd name="T4" fmla="*/ 1061 w 1131"/>
                <a:gd name="T5" fmla="*/ 467 h 607"/>
                <a:gd name="T6" fmla="*/ 1022 w 1131"/>
                <a:gd name="T7" fmla="*/ 401 h 607"/>
                <a:gd name="T8" fmla="*/ 983 w 1131"/>
                <a:gd name="T9" fmla="*/ 327 h 607"/>
                <a:gd name="T10" fmla="*/ 948 w 1131"/>
                <a:gd name="T11" fmla="*/ 251 h 607"/>
                <a:gd name="T12" fmla="*/ 924 w 1131"/>
                <a:gd name="T13" fmla="*/ 182 h 607"/>
                <a:gd name="T14" fmla="*/ 916 w 1131"/>
                <a:gd name="T15" fmla="*/ 124 h 607"/>
                <a:gd name="T16" fmla="*/ 908 w 1131"/>
                <a:gd name="T17" fmla="*/ 199 h 607"/>
                <a:gd name="T18" fmla="*/ 800 w 1131"/>
                <a:gd name="T19" fmla="*/ 135 h 607"/>
                <a:gd name="T20" fmla="*/ 657 w 1131"/>
                <a:gd name="T21" fmla="*/ 1 h 607"/>
                <a:gd name="T22" fmla="*/ 645 w 1131"/>
                <a:gd name="T23" fmla="*/ 7 h 607"/>
                <a:gd name="T24" fmla="*/ 625 w 1131"/>
                <a:gd name="T25" fmla="*/ 18 h 607"/>
                <a:gd name="T26" fmla="*/ 598 w 1131"/>
                <a:gd name="T27" fmla="*/ 32 h 607"/>
                <a:gd name="T28" fmla="*/ 566 w 1131"/>
                <a:gd name="T29" fmla="*/ 48 h 607"/>
                <a:gd name="T30" fmla="*/ 531 w 1131"/>
                <a:gd name="T31" fmla="*/ 63 h 607"/>
                <a:gd name="T32" fmla="*/ 497 w 1131"/>
                <a:gd name="T33" fmla="*/ 77 h 607"/>
                <a:gd name="T34" fmla="*/ 463 w 1131"/>
                <a:gd name="T35" fmla="*/ 86 h 607"/>
                <a:gd name="T36" fmla="*/ 755 w 1131"/>
                <a:gd name="T37" fmla="*/ 402 h 607"/>
                <a:gd name="T38" fmla="*/ 474 w 1131"/>
                <a:gd name="T39" fmla="*/ 415 h 607"/>
                <a:gd name="T40" fmla="*/ 462 w 1131"/>
                <a:gd name="T41" fmla="*/ 408 h 607"/>
                <a:gd name="T42" fmla="*/ 431 w 1131"/>
                <a:gd name="T43" fmla="*/ 390 h 607"/>
                <a:gd name="T44" fmla="*/ 387 w 1131"/>
                <a:gd name="T45" fmla="*/ 364 h 607"/>
                <a:gd name="T46" fmla="*/ 335 w 1131"/>
                <a:gd name="T47" fmla="*/ 334 h 607"/>
                <a:gd name="T48" fmla="*/ 282 w 1131"/>
                <a:gd name="T49" fmla="*/ 302 h 607"/>
                <a:gd name="T50" fmla="*/ 234 w 1131"/>
                <a:gd name="T51" fmla="*/ 271 h 607"/>
                <a:gd name="T52" fmla="*/ 195 w 1131"/>
                <a:gd name="T53" fmla="*/ 244 h 607"/>
                <a:gd name="T54" fmla="*/ 173 w 1131"/>
                <a:gd name="T55" fmla="*/ 225 h 607"/>
                <a:gd name="T56" fmla="*/ 20 w 1131"/>
                <a:gd name="T57" fmla="*/ 422 h 607"/>
                <a:gd name="T58" fmla="*/ 281 w 1131"/>
                <a:gd name="T59" fmla="*/ 575 h 607"/>
                <a:gd name="T60" fmla="*/ 461 w 1131"/>
                <a:gd name="T61" fmla="*/ 607 h 607"/>
                <a:gd name="T62" fmla="*/ 1113 w 1131"/>
                <a:gd name="T63" fmla="*/ 549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1" h="607">
                  <a:moveTo>
                    <a:pt x="1113" y="549"/>
                  </a:moveTo>
                  <a:lnTo>
                    <a:pt x="1111" y="546"/>
                  </a:lnTo>
                  <a:lnTo>
                    <a:pt x="1103" y="535"/>
                  </a:lnTo>
                  <a:lnTo>
                    <a:pt x="1092" y="517"/>
                  </a:lnTo>
                  <a:lnTo>
                    <a:pt x="1077" y="494"/>
                  </a:lnTo>
                  <a:lnTo>
                    <a:pt x="1061" y="467"/>
                  </a:lnTo>
                  <a:lnTo>
                    <a:pt x="1042" y="435"/>
                  </a:lnTo>
                  <a:lnTo>
                    <a:pt x="1022" y="401"/>
                  </a:lnTo>
                  <a:lnTo>
                    <a:pt x="1002" y="364"/>
                  </a:lnTo>
                  <a:lnTo>
                    <a:pt x="983" y="327"/>
                  </a:lnTo>
                  <a:lnTo>
                    <a:pt x="964" y="289"/>
                  </a:lnTo>
                  <a:lnTo>
                    <a:pt x="948" y="251"/>
                  </a:lnTo>
                  <a:lnTo>
                    <a:pt x="934" y="215"/>
                  </a:lnTo>
                  <a:lnTo>
                    <a:pt x="924" y="182"/>
                  </a:lnTo>
                  <a:lnTo>
                    <a:pt x="918" y="151"/>
                  </a:lnTo>
                  <a:lnTo>
                    <a:pt x="916" y="124"/>
                  </a:lnTo>
                  <a:lnTo>
                    <a:pt x="921" y="102"/>
                  </a:lnTo>
                  <a:lnTo>
                    <a:pt x="908" y="199"/>
                  </a:lnTo>
                  <a:lnTo>
                    <a:pt x="800" y="26"/>
                  </a:lnTo>
                  <a:lnTo>
                    <a:pt x="800" y="135"/>
                  </a:lnTo>
                  <a:lnTo>
                    <a:pt x="658" y="0"/>
                  </a:lnTo>
                  <a:lnTo>
                    <a:pt x="657" y="1"/>
                  </a:lnTo>
                  <a:lnTo>
                    <a:pt x="652" y="3"/>
                  </a:lnTo>
                  <a:lnTo>
                    <a:pt x="645" y="7"/>
                  </a:lnTo>
                  <a:lnTo>
                    <a:pt x="636" y="13"/>
                  </a:lnTo>
                  <a:lnTo>
                    <a:pt x="625" y="18"/>
                  </a:lnTo>
                  <a:lnTo>
                    <a:pt x="612" y="25"/>
                  </a:lnTo>
                  <a:lnTo>
                    <a:pt x="598" y="32"/>
                  </a:lnTo>
                  <a:lnTo>
                    <a:pt x="582" y="40"/>
                  </a:lnTo>
                  <a:lnTo>
                    <a:pt x="566" y="48"/>
                  </a:lnTo>
                  <a:lnTo>
                    <a:pt x="548" y="55"/>
                  </a:lnTo>
                  <a:lnTo>
                    <a:pt x="531" y="63"/>
                  </a:lnTo>
                  <a:lnTo>
                    <a:pt x="514" y="70"/>
                  </a:lnTo>
                  <a:lnTo>
                    <a:pt x="497" y="77"/>
                  </a:lnTo>
                  <a:lnTo>
                    <a:pt x="479" y="82"/>
                  </a:lnTo>
                  <a:lnTo>
                    <a:pt x="463" y="86"/>
                  </a:lnTo>
                  <a:lnTo>
                    <a:pt x="448" y="90"/>
                  </a:lnTo>
                  <a:lnTo>
                    <a:pt x="755" y="402"/>
                  </a:lnTo>
                  <a:lnTo>
                    <a:pt x="365" y="160"/>
                  </a:lnTo>
                  <a:lnTo>
                    <a:pt x="474" y="415"/>
                  </a:lnTo>
                  <a:lnTo>
                    <a:pt x="470" y="414"/>
                  </a:lnTo>
                  <a:lnTo>
                    <a:pt x="462" y="408"/>
                  </a:lnTo>
                  <a:lnTo>
                    <a:pt x="448" y="401"/>
                  </a:lnTo>
                  <a:lnTo>
                    <a:pt x="431" y="390"/>
                  </a:lnTo>
                  <a:lnTo>
                    <a:pt x="410" y="378"/>
                  </a:lnTo>
                  <a:lnTo>
                    <a:pt x="387" y="364"/>
                  </a:lnTo>
                  <a:lnTo>
                    <a:pt x="362" y="350"/>
                  </a:lnTo>
                  <a:lnTo>
                    <a:pt x="335" y="334"/>
                  </a:lnTo>
                  <a:lnTo>
                    <a:pt x="309" y="318"/>
                  </a:lnTo>
                  <a:lnTo>
                    <a:pt x="282" y="302"/>
                  </a:lnTo>
                  <a:lnTo>
                    <a:pt x="257" y="286"/>
                  </a:lnTo>
                  <a:lnTo>
                    <a:pt x="234" y="271"/>
                  </a:lnTo>
                  <a:lnTo>
                    <a:pt x="212" y="256"/>
                  </a:lnTo>
                  <a:lnTo>
                    <a:pt x="195" y="244"/>
                  </a:lnTo>
                  <a:lnTo>
                    <a:pt x="182" y="233"/>
                  </a:lnTo>
                  <a:lnTo>
                    <a:pt x="173" y="225"/>
                  </a:lnTo>
                  <a:lnTo>
                    <a:pt x="0" y="357"/>
                  </a:lnTo>
                  <a:lnTo>
                    <a:pt x="20" y="422"/>
                  </a:lnTo>
                  <a:lnTo>
                    <a:pt x="160" y="486"/>
                  </a:lnTo>
                  <a:lnTo>
                    <a:pt x="281" y="575"/>
                  </a:lnTo>
                  <a:lnTo>
                    <a:pt x="391" y="524"/>
                  </a:lnTo>
                  <a:lnTo>
                    <a:pt x="461" y="607"/>
                  </a:lnTo>
                  <a:lnTo>
                    <a:pt x="1131" y="594"/>
                  </a:lnTo>
                  <a:lnTo>
                    <a:pt x="1113" y="549"/>
                  </a:lnTo>
                  <a:close/>
                </a:path>
              </a:pathLst>
            </a:custGeom>
            <a:solidFill>
              <a:srgbClr val="D3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9" name="Freeform 7"/>
            <p:cNvSpPr>
              <a:spLocks/>
            </p:cNvSpPr>
            <p:nvPr/>
          </p:nvSpPr>
          <p:spPr bwMode="auto">
            <a:xfrm>
              <a:off x="1472" y="1271"/>
              <a:ext cx="352" cy="271"/>
            </a:xfrm>
            <a:custGeom>
              <a:avLst/>
              <a:gdLst>
                <a:gd name="T0" fmla="*/ 0 w 703"/>
                <a:gd name="T1" fmla="*/ 173 h 542"/>
                <a:gd name="T2" fmla="*/ 32 w 703"/>
                <a:gd name="T3" fmla="*/ 247 h 542"/>
                <a:gd name="T4" fmla="*/ 108 w 703"/>
                <a:gd name="T5" fmla="*/ 274 h 542"/>
                <a:gd name="T6" fmla="*/ 109 w 703"/>
                <a:gd name="T7" fmla="*/ 276 h 542"/>
                <a:gd name="T8" fmla="*/ 114 w 703"/>
                <a:gd name="T9" fmla="*/ 282 h 542"/>
                <a:gd name="T10" fmla="*/ 121 w 703"/>
                <a:gd name="T11" fmla="*/ 292 h 542"/>
                <a:gd name="T12" fmla="*/ 131 w 703"/>
                <a:gd name="T13" fmla="*/ 305 h 542"/>
                <a:gd name="T14" fmla="*/ 143 w 703"/>
                <a:gd name="T15" fmla="*/ 320 h 542"/>
                <a:gd name="T16" fmla="*/ 157 w 703"/>
                <a:gd name="T17" fmla="*/ 338 h 542"/>
                <a:gd name="T18" fmla="*/ 173 w 703"/>
                <a:gd name="T19" fmla="*/ 358 h 542"/>
                <a:gd name="T20" fmla="*/ 190 w 703"/>
                <a:gd name="T21" fmla="*/ 379 h 542"/>
                <a:gd name="T22" fmla="*/ 208 w 703"/>
                <a:gd name="T23" fmla="*/ 400 h 542"/>
                <a:gd name="T24" fmla="*/ 228 w 703"/>
                <a:gd name="T25" fmla="*/ 421 h 542"/>
                <a:gd name="T26" fmla="*/ 249 w 703"/>
                <a:gd name="T27" fmla="*/ 443 h 542"/>
                <a:gd name="T28" fmla="*/ 271 w 703"/>
                <a:gd name="T29" fmla="*/ 465 h 542"/>
                <a:gd name="T30" fmla="*/ 293 w 703"/>
                <a:gd name="T31" fmla="*/ 485 h 542"/>
                <a:gd name="T32" fmla="*/ 314 w 703"/>
                <a:gd name="T33" fmla="*/ 504 h 542"/>
                <a:gd name="T34" fmla="*/ 336 w 703"/>
                <a:gd name="T35" fmla="*/ 521 h 542"/>
                <a:gd name="T36" fmla="*/ 358 w 703"/>
                <a:gd name="T37" fmla="*/ 536 h 542"/>
                <a:gd name="T38" fmla="*/ 703 w 703"/>
                <a:gd name="T39" fmla="*/ 542 h 542"/>
                <a:gd name="T40" fmla="*/ 698 w 703"/>
                <a:gd name="T41" fmla="*/ 538 h 542"/>
                <a:gd name="T42" fmla="*/ 684 w 703"/>
                <a:gd name="T43" fmla="*/ 526 h 542"/>
                <a:gd name="T44" fmla="*/ 662 w 703"/>
                <a:gd name="T45" fmla="*/ 508 h 542"/>
                <a:gd name="T46" fmla="*/ 635 w 703"/>
                <a:gd name="T47" fmla="*/ 484 h 542"/>
                <a:gd name="T48" fmla="*/ 601 w 703"/>
                <a:gd name="T49" fmla="*/ 455 h 542"/>
                <a:gd name="T50" fmla="*/ 564 w 703"/>
                <a:gd name="T51" fmla="*/ 420 h 542"/>
                <a:gd name="T52" fmla="*/ 524 w 703"/>
                <a:gd name="T53" fmla="*/ 382 h 542"/>
                <a:gd name="T54" fmla="*/ 481 w 703"/>
                <a:gd name="T55" fmla="*/ 342 h 542"/>
                <a:gd name="T56" fmla="*/ 439 w 703"/>
                <a:gd name="T57" fmla="*/ 299 h 542"/>
                <a:gd name="T58" fmla="*/ 396 w 703"/>
                <a:gd name="T59" fmla="*/ 256 h 542"/>
                <a:gd name="T60" fmla="*/ 356 w 703"/>
                <a:gd name="T61" fmla="*/ 212 h 542"/>
                <a:gd name="T62" fmla="*/ 318 w 703"/>
                <a:gd name="T63" fmla="*/ 168 h 542"/>
                <a:gd name="T64" fmla="*/ 283 w 703"/>
                <a:gd name="T65" fmla="*/ 125 h 542"/>
                <a:gd name="T66" fmla="*/ 255 w 703"/>
                <a:gd name="T67" fmla="*/ 85 h 542"/>
                <a:gd name="T68" fmla="*/ 233 w 703"/>
                <a:gd name="T69" fmla="*/ 47 h 542"/>
                <a:gd name="T70" fmla="*/ 218 w 703"/>
                <a:gd name="T71" fmla="*/ 12 h 542"/>
                <a:gd name="T72" fmla="*/ 167 w 703"/>
                <a:gd name="T73" fmla="*/ 0 h 542"/>
                <a:gd name="T74" fmla="*/ 166 w 703"/>
                <a:gd name="T75" fmla="*/ 7 h 542"/>
                <a:gd name="T76" fmla="*/ 161 w 703"/>
                <a:gd name="T77" fmla="*/ 26 h 542"/>
                <a:gd name="T78" fmla="*/ 151 w 703"/>
                <a:gd name="T79" fmla="*/ 54 h 542"/>
                <a:gd name="T80" fmla="*/ 136 w 703"/>
                <a:gd name="T81" fmla="*/ 86 h 542"/>
                <a:gd name="T82" fmla="*/ 114 w 703"/>
                <a:gd name="T83" fmla="*/ 118 h 542"/>
                <a:gd name="T84" fmla="*/ 85 w 703"/>
                <a:gd name="T85" fmla="*/ 146 h 542"/>
                <a:gd name="T86" fmla="*/ 47 w 703"/>
                <a:gd name="T87" fmla="*/ 166 h 542"/>
                <a:gd name="T88" fmla="*/ 0 w 703"/>
                <a:gd name="T89" fmla="*/ 17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3" h="542">
                  <a:moveTo>
                    <a:pt x="0" y="173"/>
                  </a:moveTo>
                  <a:lnTo>
                    <a:pt x="32" y="247"/>
                  </a:lnTo>
                  <a:lnTo>
                    <a:pt x="108" y="274"/>
                  </a:lnTo>
                  <a:lnTo>
                    <a:pt x="109" y="276"/>
                  </a:lnTo>
                  <a:lnTo>
                    <a:pt x="114" y="282"/>
                  </a:lnTo>
                  <a:lnTo>
                    <a:pt x="121" y="292"/>
                  </a:lnTo>
                  <a:lnTo>
                    <a:pt x="131" y="305"/>
                  </a:lnTo>
                  <a:lnTo>
                    <a:pt x="143" y="320"/>
                  </a:lnTo>
                  <a:lnTo>
                    <a:pt x="157" y="338"/>
                  </a:lnTo>
                  <a:lnTo>
                    <a:pt x="173" y="358"/>
                  </a:lnTo>
                  <a:lnTo>
                    <a:pt x="190" y="379"/>
                  </a:lnTo>
                  <a:lnTo>
                    <a:pt x="208" y="400"/>
                  </a:lnTo>
                  <a:lnTo>
                    <a:pt x="228" y="421"/>
                  </a:lnTo>
                  <a:lnTo>
                    <a:pt x="249" y="443"/>
                  </a:lnTo>
                  <a:lnTo>
                    <a:pt x="271" y="465"/>
                  </a:lnTo>
                  <a:lnTo>
                    <a:pt x="293" y="485"/>
                  </a:lnTo>
                  <a:lnTo>
                    <a:pt x="314" y="504"/>
                  </a:lnTo>
                  <a:lnTo>
                    <a:pt x="336" y="521"/>
                  </a:lnTo>
                  <a:lnTo>
                    <a:pt x="358" y="536"/>
                  </a:lnTo>
                  <a:lnTo>
                    <a:pt x="703" y="542"/>
                  </a:lnTo>
                  <a:lnTo>
                    <a:pt x="698" y="538"/>
                  </a:lnTo>
                  <a:lnTo>
                    <a:pt x="684" y="526"/>
                  </a:lnTo>
                  <a:lnTo>
                    <a:pt x="662" y="508"/>
                  </a:lnTo>
                  <a:lnTo>
                    <a:pt x="635" y="484"/>
                  </a:lnTo>
                  <a:lnTo>
                    <a:pt x="601" y="455"/>
                  </a:lnTo>
                  <a:lnTo>
                    <a:pt x="564" y="420"/>
                  </a:lnTo>
                  <a:lnTo>
                    <a:pt x="524" y="382"/>
                  </a:lnTo>
                  <a:lnTo>
                    <a:pt x="481" y="342"/>
                  </a:lnTo>
                  <a:lnTo>
                    <a:pt x="439" y="299"/>
                  </a:lnTo>
                  <a:lnTo>
                    <a:pt x="396" y="256"/>
                  </a:lnTo>
                  <a:lnTo>
                    <a:pt x="356" y="212"/>
                  </a:lnTo>
                  <a:lnTo>
                    <a:pt x="318" y="168"/>
                  </a:lnTo>
                  <a:lnTo>
                    <a:pt x="283" y="125"/>
                  </a:lnTo>
                  <a:lnTo>
                    <a:pt x="255" y="85"/>
                  </a:lnTo>
                  <a:lnTo>
                    <a:pt x="233" y="47"/>
                  </a:lnTo>
                  <a:lnTo>
                    <a:pt x="218" y="12"/>
                  </a:lnTo>
                  <a:lnTo>
                    <a:pt x="167" y="0"/>
                  </a:lnTo>
                  <a:lnTo>
                    <a:pt x="166" y="7"/>
                  </a:lnTo>
                  <a:lnTo>
                    <a:pt x="161" y="26"/>
                  </a:lnTo>
                  <a:lnTo>
                    <a:pt x="151" y="54"/>
                  </a:lnTo>
                  <a:lnTo>
                    <a:pt x="136" y="86"/>
                  </a:lnTo>
                  <a:lnTo>
                    <a:pt x="114" y="118"/>
                  </a:lnTo>
                  <a:lnTo>
                    <a:pt x="85" y="146"/>
                  </a:lnTo>
                  <a:lnTo>
                    <a:pt x="47" y="166"/>
                  </a:lnTo>
                  <a:lnTo>
                    <a:pt x="0" y="173"/>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0" name="Freeform 8"/>
            <p:cNvSpPr>
              <a:spLocks/>
            </p:cNvSpPr>
            <p:nvPr/>
          </p:nvSpPr>
          <p:spPr bwMode="auto">
            <a:xfrm>
              <a:off x="1702" y="1245"/>
              <a:ext cx="199" cy="230"/>
            </a:xfrm>
            <a:custGeom>
              <a:avLst/>
              <a:gdLst>
                <a:gd name="T0" fmla="*/ 25 w 397"/>
                <a:gd name="T1" fmla="*/ 0 h 460"/>
                <a:gd name="T2" fmla="*/ 0 w 397"/>
                <a:gd name="T3" fmla="*/ 70 h 460"/>
                <a:gd name="T4" fmla="*/ 2 w 397"/>
                <a:gd name="T5" fmla="*/ 74 h 460"/>
                <a:gd name="T6" fmla="*/ 6 w 397"/>
                <a:gd name="T7" fmla="*/ 84 h 460"/>
                <a:gd name="T8" fmla="*/ 15 w 397"/>
                <a:gd name="T9" fmla="*/ 100 h 460"/>
                <a:gd name="T10" fmla="*/ 26 w 397"/>
                <a:gd name="T11" fmla="*/ 121 h 460"/>
                <a:gd name="T12" fmla="*/ 39 w 397"/>
                <a:gd name="T13" fmla="*/ 145 h 460"/>
                <a:gd name="T14" fmla="*/ 55 w 397"/>
                <a:gd name="T15" fmla="*/ 174 h 460"/>
                <a:gd name="T16" fmla="*/ 72 w 397"/>
                <a:gd name="T17" fmla="*/ 204 h 460"/>
                <a:gd name="T18" fmla="*/ 93 w 397"/>
                <a:gd name="T19" fmla="*/ 236 h 460"/>
                <a:gd name="T20" fmla="*/ 114 w 397"/>
                <a:gd name="T21" fmla="*/ 269 h 460"/>
                <a:gd name="T22" fmla="*/ 136 w 397"/>
                <a:gd name="T23" fmla="*/ 303 h 460"/>
                <a:gd name="T24" fmla="*/ 160 w 397"/>
                <a:gd name="T25" fmla="*/ 335 h 460"/>
                <a:gd name="T26" fmla="*/ 183 w 397"/>
                <a:gd name="T27" fmla="*/ 366 h 460"/>
                <a:gd name="T28" fmla="*/ 208 w 397"/>
                <a:gd name="T29" fmla="*/ 395 h 460"/>
                <a:gd name="T30" fmla="*/ 232 w 397"/>
                <a:gd name="T31" fmla="*/ 422 h 460"/>
                <a:gd name="T32" fmla="*/ 258 w 397"/>
                <a:gd name="T33" fmla="*/ 442 h 460"/>
                <a:gd name="T34" fmla="*/ 282 w 397"/>
                <a:gd name="T35" fmla="*/ 460 h 460"/>
                <a:gd name="T36" fmla="*/ 122 w 397"/>
                <a:gd name="T37" fmla="*/ 180 h 460"/>
                <a:gd name="T38" fmla="*/ 210 w 397"/>
                <a:gd name="T39" fmla="*/ 237 h 460"/>
                <a:gd name="T40" fmla="*/ 397 w 397"/>
                <a:gd name="T41" fmla="*/ 434 h 460"/>
                <a:gd name="T42" fmla="*/ 243 w 397"/>
                <a:gd name="T43" fmla="*/ 192 h 460"/>
                <a:gd name="T44" fmla="*/ 147 w 397"/>
                <a:gd name="T45" fmla="*/ 128 h 460"/>
                <a:gd name="T46" fmla="*/ 25 w 397"/>
                <a:gd name="T4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460">
                  <a:moveTo>
                    <a:pt x="25" y="0"/>
                  </a:moveTo>
                  <a:lnTo>
                    <a:pt x="0" y="70"/>
                  </a:lnTo>
                  <a:lnTo>
                    <a:pt x="2" y="74"/>
                  </a:lnTo>
                  <a:lnTo>
                    <a:pt x="6" y="84"/>
                  </a:lnTo>
                  <a:lnTo>
                    <a:pt x="15" y="100"/>
                  </a:lnTo>
                  <a:lnTo>
                    <a:pt x="26" y="121"/>
                  </a:lnTo>
                  <a:lnTo>
                    <a:pt x="39" y="145"/>
                  </a:lnTo>
                  <a:lnTo>
                    <a:pt x="55" y="174"/>
                  </a:lnTo>
                  <a:lnTo>
                    <a:pt x="72" y="204"/>
                  </a:lnTo>
                  <a:lnTo>
                    <a:pt x="93" y="236"/>
                  </a:lnTo>
                  <a:lnTo>
                    <a:pt x="114" y="269"/>
                  </a:lnTo>
                  <a:lnTo>
                    <a:pt x="136" y="303"/>
                  </a:lnTo>
                  <a:lnTo>
                    <a:pt x="160" y="335"/>
                  </a:lnTo>
                  <a:lnTo>
                    <a:pt x="183" y="366"/>
                  </a:lnTo>
                  <a:lnTo>
                    <a:pt x="208" y="395"/>
                  </a:lnTo>
                  <a:lnTo>
                    <a:pt x="232" y="422"/>
                  </a:lnTo>
                  <a:lnTo>
                    <a:pt x="258" y="442"/>
                  </a:lnTo>
                  <a:lnTo>
                    <a:pt x="282" y="460"/>
                  </a:lnTo>
                  <a:lnTo>
                    <a:pt x="122" y="180"/>
                  </a:lnTo>
                  <a:lnTo>
                    <a:pt x="210" y="237"/>
                  </a:lnTo>
                  <a:lnTo>
                    <a:pt x="397" y="434"/>
                  </a:lnTo>
                  <a:lnTo>
                    <a:pt x="243" y="192"/>
                  </a:lnTo>
                  <a:lnTo>
                    <a:pt x="147" y="128"/>
                  </a:lnTo>
                  <a:lnTo>
                    <a:pt x="25" y="0"/>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1" name="Freeform 9"/>
            <p:cNvSpPr>
              <a:spLocks/>
            </p:cNvSpPr>
            <p:nvPr/>
          </p:nvSpPr>
          <p:spPr bwMode="auto">
            <a:xfrm>
              <a:off x="1466" y="1414"/>
              <a:ext cx="112" cy="90"/>
            </a:xfrm>
            <a:custGeom>
              <a:avLst/>
              <a:gdLst>
                <a:gd name="T0" fmla="*/ 0 w 224"/>
                <a:gd name="T1" fmla="*/ 0 h 178"/>
                <a:gd name="T2" fmla="*/ 224 w 224"/>
                <a:gd name="T3" fmla="*/ 115 h 178"/>
                <a:gd name="T4" fmla="*/ 153 w 224"/>
                <a:gd name="T5" fmla="*/ 178 h 178"/>
                <a:gd name="T6" fmla="*/ 0 w 224"/>
                <a:gd name="T7" fmla="*/ 0 h 178"/>
              </a:gdLst>
              <a:ahLst/>
              <a:cxnLst>
                <a:cxn ang="0">
                  <a:pos x="T0" y="T1"/>
                </a:cxn>
                <a:cxn ang="0">
                  <a:pos x="T2" y="T3"/>
                </a:cxn>
                <a:cxn ang="0">
                  <a:pos x="T4" y="T5"/>
                </a:cxn>
                <a:cxn ang="0">
                  <a:pos x="T6" y="T7"/>
                </a:cxn>
              </a:cxnLst>
              <a:rect l="0" t="0" r="r" b="b"/>
              <a:pathLst>
                <a:path w="224" h="178">
                  <a:moveTo>
                    <a:pt x="0" y="0"/>
                  </a:moveTo>
                  <a:lnTo>
                    <a:pt x="224" y="115"/>
                  </a:lnTo>
                  <a:lnTo>
                    <a:pt x="153" y="178"/>
                  </a:lnTo>
                  <a:lnTo>
                    <a:pt x="0" y="0"/>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2" name="Freeform 10"/>
            <p:cNvSpPr>
              <a:spLocks/>
            </p:cNvSpPr>
            <p:nvPr/>
          </p:nvSpPr>
          <p:spPr bwMode="auto">
            <a:xfrm>
              <a:off x="1923" y="1446"/>
              <a:ext cx="178" cy="103"/>
            </a:xfrm>
            <a:custGeom>
              <a:avLst/>
              <a:gdLst>
                <a:gd name="T0" fmla="*/ 7 w 357"/>
                <a:gd name="T1" fmla="*/ 103 h 205"/>
                <a:gd name="T2" fmla="*/ 9 w 357"/>
                <a:gd name="T3" fmla="*/ 103 h 205"/>
                <a:gd name="T4" fmla="*/ 15 w 357"/>
                <a:gd name="T5" fmla="*/ 104 h 205"/>
                <a:gd name="T6" fmla="*/ 24 w 357"/>
                <a:gd name="T7" fmla="*/ 104 h 205"/>
                <a:gd name="T8" fmla="*/ 37 w 357"/>
                <a:gd name="T9" fmla="*/ 104 h 205"/>
                <a:gd name="T10" fmla="*/ 51 w 357"/>
                <a:gd name="T11" fmla="*/ 104 h 205"/>
                <a:gd name="T12" fmla="*/ 67 w 357"/>
                <a:gd name="T13" fmla="*/ 103 h 205"/>
                <a:gd name="T14" fmla="*/ 83 w 357"/>
                <a:gd name="T15" fmla="*/ 100 h 205"/>
                <a:gd name="T16" fmla="*/ 100 w 357"/>
                <a:gd name="T17" fmla="*/ 97 h 205"/>
                <a:gd name="T18" fmla="*/ 116 w 357"/>
                <a:gd name="T19" fmla="*/ 92 h 205"/>
                <a:gd name="T20" fmla="*/ 132 w 357"/>
                <a:gd name="T21" fmla="*/ 86 h 205"/>
                <a:gd name="T22" fmla="*/ 146 w 357"/>
                <a:gd name="T23" fmla="*/ 78 h 205"/>
                <a:gd name="T24" fmla="*/ 158 w 357"/>
                <a:gd name="T25" fmla="*/ 68 h 205"/>
                <a:gd name="T26" fmla="*/ 167 w 357"/>
                <a:gd name="T27" fmla="*/ 55 h 205"/>
                <a:gd name="T28" fmla="*/ 173 w 357"/>
                <a:gd name="T29" fmla="*/ 39 h 205"/>
                <a:gd name="T30" fmla="*/ 175 w 357"/>
                <a:gd name="T31" fmla="*/ 21 h 205"/>
                <a:gd name="T32" fmla="*/ 173 w 357"/>
                <a:gd name="T33" fmla="*/ 0 h 205"/>
                <a:gd name="T34" fmla="*/ 177 w 357"/>
                <a:gd name="T35" fmla="*/ 8 h 205"/>
                <a:gd name="T36" fmla="*/ 189 w 357"/>
                <a:gd name="T37" fmla="*/ 28 h 205"/>
                <a:gd name="T38" fmla="*/ 206 w 357"/>
                <a:gd name="T39" fmla="*/ 56 h 205"/>
                <a:gd name="T40" fmla="*/ 229 w 357"/>
                <a:gd name="T41" fmla="*/ 90 h 205"/>
                <a:gd name="T42" fmla="*/ 254 w 357"/>
                <a:gd name="T43" fmla="*/ 123 h 205"/>
                <a:gd name="T44" fmla="*/ 281 w 357"/>
                <a:gd name="T45" fmla="*/ 152 h 205"/>
                <a:gd name="T46" fmla="*/ 307 w 357"/>
                <a:gd name="T47" fmla="*/ 172 h 205"/>
                <a:gd name="T48" fmla="*/ 333 w 357"/>
                <a:gd name="T49" fmla="*/ 180 h 205"/>
                <a:gd name="T50" fmla="*/ 350 w 357"/>
                <a:gd name="T51" fmla="*/ 180 h 205"/>
                <a:gd name="T52" fmla="*/ 357 w 357"/>
                <a:gd name="T53" fmla="*/ 177 h 205"/>
                <a:gd name="T54" fmla="*/ 356 w 357"/>
                <a:gd name="T55" fmla="*/ 176 h 205"/>
                <a:gd name="T56" fmla="*/ 348 w 357"/>
                <a:gd name="T57" fmla="*/ 173 h 205"/>
                <a:gd name="T58" fmla="*/ 337 w 357"/>
                <a:gd name="T59" fmla="*/ 171 h 205"/>
                <a:gd name="T60" fmla="*/ 326 w 357"/>
                <a:gd name="T61" fmla="*/ 169 h 205"/>
                <a:gd name="T62" fmla="*/ 318 w 357"/>
                <a:gd name="T63" fmla="*/ 167 h 205"/>
                <a:gd name="T64" fmla="*/ 314 w 357"/>
                <a:gd name="T65" fmla="*/ 167 h 205"/>
                <a:gd name="T66" fmla="*/ 0 w 357"/>
                <a:gd name="T67" fmla="*/ 205 h 205"/>
                <a:gd name="T68" fmla="*/ 7 w 357"/>
                <a:gd name="T69"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7" h="205">
                  <a:moveTo>
                    <a:pt x="7" y="103"/>
                  </a:moveTo>
                  <a:lnTo>
                    <a:pt x="9" y="103"/>
                  </a:lnTo>
                  <a:lnTo>
                    <a:pt x="15" y="104"/>
                  </a:lnTo>
                  <a:lnTo>
                    <a:pt x="24" y="104"/>
                  </a:lnTo>
                  <a:lnTo>
                    <a:pt x="37" y="104"/>
                  </a:lnTo>
                  <a:lnTo>
                    <a:pt x="51" y="104"/>
                  </a:lnTo>
                  <a:lnTo>
                    <a:pt x="67" y="103"/>
                  </a:lnTo>
                  <a:lnTo>
                    <a:pt x="83" y="100"/>
                  </a:lnTo>
                  <a:lnTo>
                    <a:pt x="100" y="97"/>
                  </a:lnTo>
                  <a:lnTo>
                    <a:pt x="116" y="92"/>
                  </a:lnTo>
                  <a:lnTo>
                    <a:pt x="132" y="86"/>
                  </a:lnTo>
                  <a:lnTo>
                    <a:pt x="146" y="78"/>
                  </a:lnTo>
                  <a:lnTo>
                    <a:pt x="158" y="68"/>
                  </a:lnTo>
                  <a:lnTo>
                    <a:pt x="167" y="55"/>
                  </a:lnTo>
                  <a:lnTo>
                    <a:pt x="173" y="39"/>
                  </a:lnTo>
                  <a:lnTo>
                    <a:pt x="175" y="21"/>
                  </a:lnTo>
                  <a:lnTo>
                    <a:pt x="173" y="0"/>
                  </a:lnTo>
                  <a:lnTo>
                    <a:pt x="177" y="8"/>
                  </a:lnTo>
                  <a:lnTo>
                    <a:pt x="189" y="28"/>
                  </a:lnTo>
                  <a:lnTo>
                    <a:pt x="206" y="56"/>
                  </a:lnTo>
                  <a:lnTo>
                    <a:pt x="229" y="90"/>
                  </a:lnTo>
                  <a:lnTo>
                    <a:pt x="254" y="123"/>
                  </a:lnTo>
                  <a:lnTo>
                    <a:pt x="281" y="152"/>
                  </a:lnTo>
                  <a:lnTo>
                    <a:pt x="307" y="172"/>
                  </a:lnTo>
                  <a:lnTo>
                    <a:pt x="333" y="180"/>
                  </a:lnTo>
                  <a:lnTo>
                    <a:pt x="350" y="180"/>
                  </a:lnTo>
                  <a:lnTo>
                    <a:pt x="357" y="177"/>
                  </a:lnTo>
                  <a:lnTo>
                    <a:pt x="356" y="176"/>
                  </a:lnTo>
                  <a:lnTo>
                    <a:pt x="348" y="173"/>
                  </a:lnTo>
                  <a:lnTo>
                    <a:pt x="337" y="171"/>
                  </a:lnTo>
                  <a:lnTo>
                    <a:pt x="326" y="169"/>
                  </a:lnTo>
                  <a:lnTo>
                    <a:pt x="318" y="167"/>
                  </a:lnTo>
                  <a:lnTo>
                    <a:pt x="314" y="167"/>
                  </a:lnTo>
                  <a:lnTo>
                    <a:pt x="0" y="205"/>
                  </a:lnTo>
                  <a:lnTo>
                    <a:pt x="7" y="103"/>
                  </a:lnTo>
                  <a:close/>
                </a:path>
              </a:pathLst>
            </a:custGeom>
            <a:solidFill>
              <a:srgbClr val="D3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3" name="Freeform 11"/>
            <p:cNvSpPr>
              <a:spLocks/>
            </p:cNvSpPr>
            <p:nvPr/>
          </p:nvSpPr>
          <p:spPr bwMode="auto">
            <a:xfrm>
              <a:off x="1987" y="1380"/>
              <a:ext cx="57" cy="70"/>
            </a:xfrm>
            <a:custGeom>
              <a:avLst/>
              <a:gdLst>
                <a:gd name="T0" fmla="*/ 114 w 114"/>
                <a:gd name="T1" fmla="*/ 139 h 139"/>
                <a:gd name="T2" fmla="*/ 109 w 114"/>
                <a:gd name="T3" fmla="*/ 136 h 139"/>
                <a:gd name="T4" fmla="*/ 98 w 114"/>
                <a:gd name="T5" fmla="*/ 124 h 139"/>
                <a:gd name="T6" fmla="*/ 80 w 114"/>
                <a:gd name="T7" fmla="*/ 109 h 139"/>
                <a:gd name="T8" fmla="*/ 61 w 114"/>
                <a:gd name="T9" fmla="*/ 88 h 139"/>
                <a:gd name="T10" fmla="*/ 40 w 114"/>
                <a:gd name="T11" fmla="*/ 66 h 139"/>
                <a:gd name="T12" fmla="*/ 22 w 114"/>
                <a:gd name="T13" fmla="*/ 43 h 139"/>
                <a:gd name="T14" fmla="*/ 8 w 114"/>
                <a:gd name="T15" fmla="*/ 20 h 139"/>
                <a:gd name="T16" fmla="*/ 0 w 114"/>
                <a:gd name="T17" fmla="*/ 0 h 139"/>
                <a:gd name="T18" fmla="*/ 0 w 114"/>
                <a:gd name="T19" fmla="*/ 3 h 139"/>
                <a:gd name="T20" fmla="*/ 0 w 114"/>
                <a:gd name="T21" fmla="*/ 12 h 139"/>
                <a:gd name="T22" fmla="*/ 3 w 114"/>
                <a:gd name="T23" fmla="*/ 27 h 139"/>
                <a:gd name="T24" fmla="*/ 10 w 114"/>
                <a:gd name="T25" fmla="*/ 46 h 139"/>
                <a:gd name="T26" fmla="*/ 24 w 114"/>
                <a:gd name="T27" fmla="*/ 68 h 139"/>
                <a:gd name="T28" fmla="*/ 44 w 114"/>
                <a:gd name="T29" fmla="*/ 91 h 139"/>
                <a:gd name="T30" fmla="*/ 74 w 114"/>
                <a:gd name="T31" fmla="*/ 115 h 139"/>
                <a:gd name="T32" fmla="*/ 114 w 114"/>
                <a:gd name="T3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39">
                  <a:moveTo>
                    <a:pt x="114" y="139"/>
                  </a:moveTo>
                  <a:lnTo>
                    <a:pt x="109" y="136"/>
                  </a:lnTo>
                  <a:lnTo>
                    <a:pt x="98" y="124"/>
                  </a:lnTo>
                  <a:lnTo>
                    <a:pt x="80" y="109"/>
                  </a:lnTo>
                  <a:lnTo>
                    <a:pt x="61" y="88"/>
                  </a:lnTo>
                  <a:lnTo>
                    <a:pt x="40" y="66"/>
                  </a:lnTo>
                  <a:lnTo>
                    <a:pt x="22" y="43"/>
                  </a:lnTo>
                  <a:lnTo>
                    <a:pt x="8" y="20"/>
                  </a:lnTo>
                  <a:lnTo>
                    <a:pt x="0" y="0"/>
                  </a:lnTo>
                  <a:lnTo>
                    <a:pt x="0" y="3"/>
                  </a:lnTo>
                  <a:lnTo>
                    <a:pt x="0" y="12"/>
                  </a:lnTo>
                  <a:lnTo>
                    <a:pt x="3" y="27"/>
                  </a:lnTo>
                  <a:lnTo>
                    <a:pt x="10" y="46"/>
                  </a:lnTo>
                  <a:lnTo>
                    <a:pt x="24" y="68"/>
                  </a:lnTo>
                  <a:lnTo>
                    <a:pt x="44" y="91"/>
                  </a:lnTo>
                  <a:lnTo>
                    <a:pt x="74" y="115"/>
                  </a:lnTo>
                  <a:lnTo>
                    <a:pt x="114" y="1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4" name="Freeform 12"/>
            <p:cNvSpPr>
              <a:spLocks/>
            </p:cNvSpPr>
            <p:nvPr/>
          </p:nvSpPr>
          <p:spPr bwMode="auto">
            <a:xfrm>
              <a:off x="1876" y="1239"/>
              <a:ext cx="105" cy="141"/>
            </a:xfrm>
            <a:custGeom>
              <a:avLst/>
              <a:gdLst>
                <a:gd name="T0" fmla="*/ 210 w 210"/>
                <a:gd name="T1" fmla="*/ 283 h 283"/>
                <a:gd name="T2" fmla="*/ 209 w 210"/>
                <a:gd name="T3" fmla="*/ 281 h 283"/>
                <a:gd name="T4" fmla="*/ 204 w 210"/>
                <a:gd name="T5" fmla="*/ 279 h 283"/>
                <a:gd name="T6" fmla="*/ 197 w 210"/>
                <a:gd name="T7" fmla="*/ 276 h 283"/>
                <a:gd name="T8" fmla="*/ 188 w 210"/>
                <a:gd name="T9" fmla="*/ 270 h 283"/>
                <a:gd name="T10" fmla="*/ 177 w 210"/>
                <a:gd name="T11" fmla="*/ 262 h 283"/>
                <a:gd name="T12" fmla="*/ 164 w 210"/>
                <a:gd name="T13" fmla="*/ 254 h 283"/>
                <a:gd name="T14" fmla="*/ 149 w 210"/>
                <a:gd name="T15" fmla="*/ 242 h 283"/>
                <a:gd name="T16" fmla="*/ 134 w 210"/>
                <a:gd name="T17" fmla="*/ 231 h 283"/>
                <a:gd name="T18" fmla="*/ 118 w 210"/>
                <a:gd name="T19" fmla="*/ 216 h 283"/>
                <a:gd name="T20" fmla="*/ 102 w 210"/>
                <a:gd name="T21" fmla="*/ 201 h 283"/>
                <a:gd name="T22" fmla="*/ 86 w 210"/>
                <a:gd name="T23" fmla="*/ 182 h 283"/>
                <a:gd name="T24" fmla="*/ 69 w 210"/>
                <a:gd name="T25" fmla="*/ 164 h 283"/>
                <a:gd name="T26" fmla="*/ 53 w 210"/>
                <a:gd name="T27" fmla="*/ 142 h 283"/>
                <a:gd name="T28" fmla="*/ 38 w 210"/>
                <a:gd name="T29" fmla="*/ 119 h 283"/>
                <a:gd name="T30" fmla="*/ 25 w 210"/>
                <a:gd name="T31" fmla="*/ 95 h 283"/>
                <a:gd name="T32" fmla="*/ 13 w 210"/>
                <a:gd name="T33" fmla="*/ 68 h 283"/>
                <a:gd name="T34" fmla="*/ 0 w 210"/>
                <a:gd name="T35" fmla="*/ 0 h 283"/>
                <a:gd name="T36" fmla="*/ 4 w 210"/>
                <a:gd name="T37" fmla="*/ 88 h 283"/>
                <a:gd name="T38" fmla="*/ 5 w 210"/>
                <a:gd name="T39" fmla="*/ 89 h 283"/>
                <a:gd name="T40" fmla="*/ 6 w 210"/>
                <a:gd name="T41" fmla="*/ 94 h 283"/>
                <a:gd name="T42" fmla="*/ 10 w 210"/>
                <a:gd name="T43" fmla="*/ 101 h 283"/>
                <a:gd name="T44" fmla="*/ 15 w 210"/>
                <a:gd name="T45" fmla="*/ 109 h 283"/>
                <a:gd name="T46" fmla="*/ 21 w 210"/>
                <a:gd name="T47" fmla="*/ 119 h 283"/>
                <a:gd name="T48" fmla="*/ 29 w 210"/>
                <a:gd name="T49" fmla="*/ 132 h 283"/>
                <a:gd name="T50" fmla="*/ 38 w 210"/>
                <a:gd name="T51" fmla="*/ 146 h 283"/>
                <a:gd name="T52" fmla="*/ 50 w 210"/>
                <a:gd name="T53" fmla="*/ 159 h 283"/>
                <a:gd name="T54" fmla="*/ 64 w 210"/>
                <a:gd name="T55" fmla="*/ 175 h 283"/>
                <a:gd name="T56" fmla="*/ 79 w 210"/>
                <a:gd name="T57" fmla="*/ 192 h 283"/>
                <a:gd name="T58" fmla="*/ 95 w 210"/>
                <a:gd name="T59" fmla="*/ 208 h 283"/>
                <a:gd name="T60" fmla="*/ 114 w 210"/>
                <a:gd name="T61" fmla="*/ 224 h 283"/>
                <a:gd name="T62" fmla="*/ 135 w 210"/>
                <a:gd name="T63" fmla="*/ 239 h 283"/>
                <a:gd name="T64" fmla="*/ 158 w 210"/>
                <a:gd name="T65" fmla="*/ 255 h 283"/>
                <a:gd name="T66" fmla="*/ 182 w 210"/>
                <a:gd name="T67" fmla="*/ 269 h 283"/>
                <a:gd name="T68" fmla="*/ 210 w 210"/>
                <a:gd name="T6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83">
                  <a:moveTo>
                    <a:pt x="210" y="283"/>
                  </a:moveTo>
                  <a:lnTo>
                    <a:pt x="209" y="281"/>
                  </a:lnTo>
                  <a:lnTo>
                    <a:pt x="204" y="279"/>
                  </a:lnTo>
                  <a:lnTo>
                    <a:pt x="197" y="276"/>
                  </a:lnTo>
                  <a:lnTo>
                    <a:pt x="188" y="270"/>
                  </a:lnTo>
                  <a:lnTo>
                    <a:pt x="177" y="262"/>
                  </a:lnTo>
                  <a:lnTo>
                    <a:pt x="164" y="254"/>
                  </a:lnTo>
                  <a:lnTo>
                    <a:pt x="149" y="242"/>
                  </a:lnTo>
                  <a:lnTo>
                    <a:pt x="134" y="231"/>
                  </a:lnTo>
                  <a:lnTo>
                    <a:pt x="118" y="216"/>
                  </a:lnTo>
                  <a:lnTo>
                    <a:pt x="102" y="201"/>
                  </a:lnTo>
                  <a:lnTo>
                    <a:pt x="86" y="182"/>
                  </a:lnTo>
                  <a:lnTo>
                    <a:pt x="69" y="164"/>
                  </a:lnTo>
                  <a:lnTo>
                    <a:pt x="53" y="142"/>
                  </a:lnTo>
                  <a:lnTo>
                    <a:pt x="38" y="119"/>
                  </a:lnTo>
                  <a:lnTo>
                    <a:pt x="25" y="95"/>
                  </a:lnTo>
                  <a:lnTo>
                    <a:pt x="13" y="68"/>
                  </a:lnTo>
                  <a:lnTo>
                    <a:pt x="0" y="0"/>
                  </a:lnTo>
                  <a:lnTo>
                    <a:pt x="4" y="88"/>
                  </a:lnTo>
                  <a:lnTo>
                    <a:pt x="5" y="89"/>
                  </a:lnTo>
                  <a:lnTo>
                    <a:pt x="6" y="94"/>
                  </a:lnTo>
                  <a:lnTo>
                    <a:pt x="10" y="101"/>
                  </a:lnTo>
                  <a:lnTo>
                    <a:pt x="15" y="109"/>
                  </a:lnTo>
                  <a:lnTo>
                    <a:pt x="21" y="119"/>
                  </a:lnTo>
                  <a:lnTo>
                    <a:pt x="29" y="132"/>
                  </a:lnTo>
                  <a:lnTo>
                    <a:pt x="38" y="146"/>
                  </a:lnTo>
                  <a:lnTo>
                    <a:pt x="50" y="159"/>
                  </a:lnTo>
                  <a:lnTo>
                    <a:pt x="64" y="175"/>
                  </a:lnTo>
                  <a:lnTo>
                    <a:pt x="79" y="192"/>
                  </a:lnTo>
                  <a:lnTo>
                    <a:pt x="95" y="208"/>
                  </a:lnTo>
                  <a:lnTo>
                    <a:pt x="114" y="224"/>
                  </a:lnTo>
                  <a:lnTo>
                    <a:pt x="135" y="239"/>
                  </a:lnTo>
                  <a:lnTo>
                    <a:pt x="158" y="255"/>
                  </a:lnTo>
                  <a:lnTo>
                    <a:pt x="182" y="269"/>
                  </a:lnTo>
                  <a:lnTo>
                    <a:pt x="210" y="28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5" name="Freeform 13"/>
            <p:cNvSpPr>
              <a:spLocks/>
            </p:cNvSpPr>
            <p:nvPr/>
          </p:nvSpPr>
          <p:spPr bwMode="auto">
            <a:xfrm>
              <a:off x="1691" y="1200"/>
              <a:ext cx="171" cy="59"/>
            </a:xfrm>
            <a:custGeom>
              <a:avLst/>
              <a:gdLst>
                <a:gd name="T0" fmla="*/ 341 w 341"/>
                <a:gd name="T1" fmla="*/ 63 h 119"/>
                <a:gd name="T2" fmla="*/ 336 w 341"/>
                <a:gd name="T3" fmla="*/ 68 h 119"/>
                <a:gd name="T4" fmla="*/ 325 w 341"/>
                <a:gd name="T5" fmla="*/ 78 h 119"/>
                <a:gd name="T6" fmla="*/ 307 w 341"/>
                <a:gd name="T7" fmla="*/ 93 h 119"/>
                <a:gd name="T8" fmla="*/ 287 w 341"/>
                <a:gd name="T9" fmla="*/ 106 h 119"/>
                <a:gd name="T10" fmla="*/ 265 w 341"/>
                <a:gd name="T11" fmla="*/ 116 h 119"/>
                <a:gd name="T12" fmla="*/ 243 w 341"/>
                <a:gd name="T13" fmla="*/ 119 h 119"/>
                <a:gd name="T14" fmla="*/ 223 w 341"/>
                <a:gd name="T15" fmla="*/ 111 h 119"/>
                <a:gd name="T16" fmla="*/ 208 w 341"/>
                <a:gd name="T17" fmla="*/ 88 h 119"/>
                <a:gd name="T18" fmla="*/ 148 w 341"/>
                <a:gd name="T19" fmla="*/ 44 h 119"/>
                <a:gd name="T20" fmla="*/ 143 w 341"/>
                <a:gd name="T21" fmla="*/ 44 h 119"/>
                <a:gd name="T22" fmla="*/ 126 w 341"/>
                <a:gd name="T23" fmla="*/ 45 h 119"/>
                <a:gd name="T24" fmla="*/ 105 w 341"/>
                <a:gd name="T25" fmla="*/ 45 h 119"/>
                <a:gd name="T26" fmla="*/ 78 w 341"/>
                <a:gd name="T27" fmla="*/ 44 h 119"/>
                <a:gd name="T28" fmla="*/ 52 w 341"/>
                <a:gd name="T29" fmla="*/ 39 h 119"/>
                <a:gd name="T30" fmla="*/ 27 w 341"/>
                <a:gd name="T31" fmla="*/ 31 h 119"/>
                <a:gd name="T32" fmla="*/ 9 w 341"/>
                <a:gd name="T33" fmla="*/ 18 h 119"/>
                <a:gd name="T34" fmla="*/ 0 w 341"/>
                <a:gd name="T35" fmla="*/ 0 h 119"/>
                <a:gd name="T36" fmla="*/ 1 w 341"/>
                <a:gd name="T37" fmla="*/ 2 h 119"/>
                <a:gd name="T38" fmla="*/ 4 w 341"/>
                <a:gd name="T39" fmla="*/ 8 h 119"/>
                <a:gd name="T40" fmla="*/ 12 w 341"/>
                <a:gd name="T41" fmla="*/ 15 h 119"/>
                <a:gd name="T42" fmla="*/ 25 w 341"/>
                <a:gd name="T43" fmla="*/ 22 h 119"/>
                <a:gd name="T44" fmla="*/ 46 w 341"/>
                <a:gd name="T45" fmla="*/ 28 h 119"/>
                <a:gd name="T46" fmla="*/ 73 w 341"/>
                <a:gd name="T47" fmla="*/ 29 h 119"/>
                <a:gd name="T48" fmla="*/ 110 w 341"/>
                <a:gd name="T49" fmla="*/ 25 h 119"/>
                <a:gd name="T50" fmla="*/ 158 w 341"/>
                <a:gd name="T51" fmla="*/ 15 h 119"/>
                <a:gd name="T52" fmla="*/ 222 w 341"/>
                <a:gd name="T53" fmla="*/ 78 h 119"/>
                <a:gd name="T54" fmla="*/ 223 w 341"/>
                <a:gd name="T55" fmla="*/ 81 h 119"/>
                <a:gd name="T56" fmla="*/ 227 w 341"/>
                <a:gd name="T57" fmla="*/ 88 h 119"/>
                <a:gd name="T58" fmla="*/ 235 w 341"/>
                <a:gd name="T59" fmla="*/ 96 h 119"/>
                <a:gd name="T60" fmla="*/ 245 w 341"/>
                <a:gd name="T61" fmla="*/ 101 h 119"/>
                <a:gd name="T62" fmla="*/ 261 w 341"/>
                <a:gd name="T63" fmla="*/ 105 h 119"/>
                <a:gd name="T64" fmla="*/ 282 w 341"/>
                <a:gd name="T65" fmla="*/ 100 h 119"/>
                <a:gd name="T66" fmla="*/ 308 w 341"/>
                <a:gd name="T67" fmla="*/ 88 h 119"/>
                <a:gd name="T68" fmla="*/ 341 w 341"/>
                <a:gd name="T69" fmla="*/ 6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119">
                  <a:moveTo>
                    <a:pt x="341" y="63"/>
                  </a:moveTo>
                  <a:lnTo>
                    <a:pt x="336" y="68"/>
                  </a:lnTo>
                  <a:lnTo>
                    <a:pt x="325" y="78"/>
                  </a:lnTo>
                  <a:lnTo>
                    <a:pt x="307" y="93"/>
                  </a:lnTo>
                  <a:lnTo>
                    <a:pt x="287" y="106"/>
                  </a:lnTo>
                  <a:lnTo>
                    <a:pt x="265" y="116"/>
                  </a:lnTo>
                  <a:lnTo>
                    <a:pt x="243" y="119"/>
                  </a:lnTo>
                  <a:lnTo>
                    <a:pt x="223" y="111"/>
                  </a:lnTo>
                  <a:lnTo>
                    <a:pt x="208" y="88"/>
                  </a:lnTo>
                  <a:lnTo>
                    <a:pt x="148" y="44"/>
                  </a:lnTo>
                  <a:lnTo>
                    <a:pt x="143" y="44"/>
                  </a:lnTo>
                  <a:lnTo>
                    <a:pt x="126" y="45"/>
                  </a:lnTo>
                  <a:lnTo>
                    <a:pt x="105" y="45"/>
                  </a:lnTo>
                  <a:lnTo>
                    <a:pt x="78" y="44"/>
                  </a:lnTo>
                  <a:lnTo>
                    <a:pt x="52" y="39"/>
                  </a:lnTo>
                  <a:lnTo>
                    <a:pt x="27" y="31"/>
                  </a:lnTo>
                  <a:lnTo>
                    <a:pt x="9" y="18"/>
                  </a:lnTo>
                  <a:lnTo>
                    <a:pt x="0" y="0"/>
                  </a:lnTo>
                  <a:lnTo>
                    <a:pt x="1" y="2"/>
                  </a:lnTo>
                  <a:lnTo>
                    <a:pt x="4" y="8"/>
                  </a:lnTo>
                  <a:lnTo>
                    <a:pt x="12" y="15"/>
                  </a:lnTo>
                  <a:lnTo>
                    <a:pt x="25" y="22"/>
                  </a:lnTo>
                  <a:lnTo>
                    <a:pt x="46" y="28"/>
                  </a:lnTo>
                  <a:lnTo>
                    <a:pt x="73" y="29"/>
                  </a:lnTo>
                  <a:lnTo>
                    <a:pt x="110" y="25"/>
                  </a:lnTo>
                  <a:lnTo>
                    <a:pt x="158" y="15"/>
                  </a:lnTo>
                  <a:lnTo>
                    <a:pt x="222" y="78"/>
                  </a:lnTo>
                  <a:lnTo>
                    <a:pt x="223" y="81"/>
                  </a:lnTo>
                  <a:lnTo>
                    <a:pt x="227" y="88"/>
                  </a:lnTo>
                  <a:lnTo>
                    <a:pt x="235" y="96"/>
                  </a:lnTo>
                  <a:lnTo>
                    <a:pt x="245" y="101"/>
                  </a:lnTo>
                  <a:lnTo>
                    <a:pt x="261" y="105"/>
                  </a:lnTo>
                  <a:lnTo>
                    <a:pt x="282" y="100"/>
                  </a:lnTo>
                  <a:lnTo>
                    <a:pt x="308" y="88"/>
                  </a:lnTo>
                  <a:lnTo>
                    <a:pt x="341"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6" name="Freeform 14"/>
            <p:cNvSpPr>
              <a:spLocks/>
            </p:cNvSpPr>
            <p:nvPr/>
          </p:nvSpPr>
          <p:spPr bwMode="auto">
            <a:xfrm>
              <a:off x="1470" y="1202"/>
              <a:ext cx="228" cy="116"/>
            </a:xfrm>
            <a:custGeom>
              <a:avLst/>
              <a:gdLst>
                <a:gd name="T0" fmla="*/ 457 w 457"/>
                <a:gd name="T1" fmla="*/ 0 h 233"/>
                <a:gd name="T2" fmla="*/ 454 w 457"/>
                <a:gd name="T3" fmla="*/ 2 h 233"/>
                <a:gd name="T4" fmla="*/ 448 w 457"/>
                <a:gd name="T5" fmla="*/ 7 h 233"/>
                <a:gd name="T6" fmla="*/ 440 w 457"/>
                <a:gd name="T7" fmla="*/ 14 h 233"/>
                <a:gd name="T8" fmla="*/ 428 w 457"/>
                <a:gd name="T9" fmla="*/ 24 h 233"/>
                <a:gd name="T10" fmla="*/ 414 w 457"/>
                <a:gd name="T11" fmla="*/ 35 h 233"/>
                <a:gd name="T12" fmla="*/ 397 w 457"/>
                <a:gd name="T13" fmla="*/ 47 h 233"/>
                <a:gd name="T14" fmla="*/ 377 w 457"/>
                <a:gd name="T15" fmla="*/ 60 h 233"/>
                <a:gd name="T16" fmla="*/ 355 w 457"/>
                <a:gd name="T17" fmla="*/ 73 h 233"/>
                <a:gd name="T18" fmla="*/ 332 w 457"/>
                <a:gd name="T19" fmla="*/ 86 h 233"/>
                <a:gd name="T20" fmla="*/ 308 w 457"/>
                <a:gd name="T21" fmla="*/ 97 h 233"/>
                <a:gd name="T22" fmla="*/ 283 w 457"/>
                <a:gd name="T23" fmla="*/ 109 h 233"/>
                <a:gd name="T24" fmla="*/ 257 w 457"/>
                <a:gd name="T25" fmla="*/ 118 h 233"/>
                <a:gd name="T26" fmla="*/ 231 w 457"/>
                <a:gd name="T27" fmla="*/ 125 h 233"/>
                <a:gd name="T28" fmla="*/ 204 w 457"/>
                <a:gd name="T29" fmla="*/ 128 h 233"/>
                <a:gd name="T30" fmla="*/ 178 w 457"/>
                <a:gd name="T31" fmla="*/ 130 h 233"/>
                <a:gd name="T32" fmla="*/ 151 w 457"/>
                <a:gd name="T33" fmla="*/ 127 h 233"/>
                <a:gd name="T34" fmla="*/ 148 w 457"/>
                <a:gd name="T35" fmla="*/ 133 h 233"/>
                <a:gd name="T36" fmla="*/ 140 w 457"/>
                <a:gd name="T37" fmla="*/ 147 h 233"/>
                <a:gd name="T38" fmla="*/ 127 w 457"/>
                <a:gd name="T39" fmla="*/ 168 h 233"/>
                <a:gd name="T40" fmla="*/ 109 w 457"/>
                <a:gd name="T41" fmla="*/ 189 h 233"/>
                <a:gd name="T42" fmla="*/ 87 w 457"/>
                <a:gd name="T43" fmla="*/ 210 h 233"/>
                <a:gd name="T44" fmla="*/ 61 w 457"/>
                <a:gd name="T45" fmla="*/ 226 h 233"/>
                <a:gd name="T46" fmla="*/ 31 w 457"/>
                <a:gd name="T47" fmla="*/ 233 h 233"/>
                <a:gd name="T48" fmla="*/ 0 w 457"/>
                <a:gd name="T49" fmla="*/ 230 h 233"/>
                <a:gd name="T50" fmla="*/ 4 w 457"/>
                <a:gd name="T51" fmla="*/ 230 h 233"/>
                <a:gd name="T52" fmla="*/ 12 w 457"/>
                <a:gd name="T53" fmla="*/ 230 h 233"/>
                <a:gd name="T54" fmla="*/ 26 w 457"/>
                <a:gd name="T55" fmla="*/ 227 h 233"/>
                <a:gd name="T56" fmla="*/ 43 w 457"/>
                <a:gd name="T57" fmla="*/ 219 h 233"/>
                <a:gd name="T58" fmla="*/ 64 w 457"/>
                <a:gd name="T59" fmla="*/ 206 h 233"/>
                <a:gd name="T60" fmla="*/ 88 w 457"/>
                <a:gd name="T61" fmla="*/ 184 h 233"/>
                <a:gd name="T62" fmla="*/ 112 w 457"/>
                <a:gd name="T63" fmla="*/ 151 h 233"/>
                <a:gd name="T64" fmla="*/ 137 w 457"/>
                <a:gd name="T65" fmla="*/ 108 h 233"/>
                <a:gd name="T66" fmla="*/ 139 w 457"/>
                <a:gd name="T67" fmla="*/ 108 h 233"/>
                <a:gd name="T68" fmla="*/ 142 w 457"/>
                <a:gd name="T69" fmla="*/ 109 h 233"/>
                <a:gd name="T70" fmla="*/ 149 w 457"/>
                <a:gd name="T71" fmla="*/ 111 h 233"/>
                <a:gd name="T72" fmla="*/ 158 w 457"/>
                <a:gd name="T73" fmla="*/ 112 h 233"/>
                <a:gd name="T74" fmla="*/ 170 w 457"/>
                <a:gd name="T75" fmla="*/ 113 h 233"/>
                <a:gd name="T76" fmla="*/ 183 w 457"/>
                <a:gd name="T77" fmla="*/ 113 h 233"/>
                <a:gd name="T78" fmla="*/ 200 w 457"/>
                <a:gd name="T79" fmla="*/ 112 h 233"/>
                <a:gd name="T80" fmla="*/ 218 w 457"/>
                <a:gd name="T81" fmla="*/ 111 h 233"/>
                <a:gd name="T82" fmla="*/ 240 w 457"/>
                <a:gd name="T83" fmla="*/ 106 h 233"/>
                <a:gd name="T84" fmla="*/ 263 w 457"/>
                <a:gd name="T85" fmla="*/ 101 h 233"/>
                <a:gd name="T86" fmla="*/ 289 w 457"/>
                <a:gd name="T87" fmla="*/ 93 h 233"/>
                <a:gd name="T88" fmla="*/ 318 w 457"/>
                <a:gd name="T89" fmla="*/ 81 h 233"/>
                <a:gd name="T90" fmla="*/ 349 w 457"/>
                <a:gd name="T91" fmla="*/ 66 h 233"/>
                <a:gd name="T92" fmla="*/ 383 w 457"/>
                <a:gd name="T93" fmla="*/ 49 h 233"/>
                <a:gd name="T94" fmla="*/ 419 w 457"/>
                <a:gd name="T95" fmla="*/ 27 h 233"/>
                <a:gd name="T96" fmla="*/ 457 w 457"/>
                <a:gd name="T9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233">
                  <a:moveTo>
                    <a:pt x="457" y="0"/>
                  </a:moveTo>
                  <a:lnTo>
                    <a:pt x="454" y="2"/>
                  </a:lnTo>
                  <a:lnTo>
                    <a:pt x="448" y="7"/>
                  </a:lnTo>
                  <a:lnTo>
                    <a:pt x="440" y="14"/>
                  </a:lnTo>
                  <a:lnTo>
                    <a:pt x="428" y="24"/>
                  </a:lnTo>
                  <a:lnTo>
                    <a:pt x="414" y="35"/>
                  </a:lnTo>
                  <a:lnTo>
                    <a:pt x="397" y="47"/>
                  </a:lnTo>
                  <a:lnTo>
                    <a:pt x="377" y="60"/>
                  </a:lnTo>
                  <a:lnTo>
                    <a:pt x="355" y="73"/>
                  </a:lnTo>
                  <a:lnTo>
                    <a:pt x="332" y="86"/>
                  </a:lnTo>
                  <a:lnTo>
                    <a:pt x="308" y="97"/>
                  </a:lnTo>
                  <a:lnTo>
                    <a:pt x="283" y="109"/>
                  </a:lnTo>
                  <a:lnTo>
                    <a:pt x="257" y="118"/>
                  </a:lnTo>
                  <a:lnTo>
                    <a:pt x="231" y="125"/>
                  </a:lnTo>
                  <a:lnTo>
                    <a:pt x="204" y="128"/>
                  </a:lnTo>
                  <a:lnTo>
                    <a:pt x="178" y="130"/>
                  </a:lnTo>
                  <a:lnTo>
                    <a:pt x="151" y="127"/>
                  </a:lnTo>
                  <a:lnTo>
                    <a:pt x="148" y="133"/>
                  </a:lnTo>
                  <a:lnTo>
                    <a:pt x="140" y="147"/>
                  </a:lnTo>
                  <a:lnTo>
                    <a:pt x="127" y="168"/>
                  </a:lnTo>
                  <a:lnTo>
                    <a:pt x="109" y="189"/>
                  </a:lnTo>
                  <a:lnTo>
                    <a:pt x="87" y="210"/>
                  </a:lnTo>
                  <a:lnTo>
                    <a:pt x="61" y="226"/>
                  </a:lnTo>
                  <a:lnTo>
                    <a:pt x="31" y="233"/>
                  </a:lnTo>
                  <a:lnTo>
                    <a:pt x="0" y="230"/>
                  </a:lnTo>
                  <a:lnTo>
                    <a:pt x="4" y="230"/>
                  </a:lnTo>
                  <a:lnTo>
                    <a:pt x="12" y="230"/>
                  </a:lnTo>
                  <a:lnTo>
                    <a:pt x="26" y="227"/>
                  </a:lnTo>
                  <a:lnTo>
                    <a:pt x="43" y="219"/>
                  </a:lnTo>
                  <a:lnTo>
                    <a:pt x="64" y="206"/>
                  </a:lnTo>
                  <a:lnTo>
                    <a:pt x="88" y="184"/>
                  </a:lnTo>
                  <a:lnTo>
                    <a:pt x="112" y="151"/>
                  </a:lnTo>
                  <a:lnTo>
                    <a:pt x="137" y="108"/>
                  </a:lnTo>
                  <a:lnTo>
                    <a:pt x="139" y="108"/>
                  </a:lnTo>
                  <a:lnTo>
                    <a:pt x="142" y="109"/>
                  </a:lnTo>
                  <a:lnTo>
                    <a:pt x="149" y="111"/>
                  </a:lnTo>
                  <a:lnTo>
                    <a:pt x="158" y="112"/>
                  </a:lnTo>
                  <a:lnTo>
                    <a:pt x="170" y="113"/>
                  </a:lnTo>
                  <a:lnTo>
                    <a:pt x="183" y="113"/>
                  </a:lnTo>
                  <a:lnTo>
                    <a:pt x="200" y="112"/>
                  </a:lnTo>
                  <a:lnTo>
                    <a:pt x="218" y="111"/>
                  </a:lnTo>
                  <a:lnTo>
                    <a:pt x="240" y="106"/>
                  </a:lnTo>
                  <a:lnTo>
                    <a:pt x="263" y="101"/>
                  </a:lnTo>
                  <a:lnTo>
                    <a:pt x="289" y="93"/>
                  </a:lnTo>
                  <a:lnTo>
                    <a:pt x="318" y="81"/>
                  </a:lnTo>
                  <a:lnTo>
                    <a:pt x="349" y="66"/>
                  </a:lnTo>
                  <a:lnTo>
                    <a:pt x="383" y="49"/>
                  </a:lnTo>
                  <a:lnTo>
                    <a:pt x="419" y="27"/>
                  </a:lnTo>
                  <a:lnTo>
                    <a:pt x="45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7" name="Freeform 15"/>
            <p:cNvSpPr>
              <a:spLocks/>
            </p:cNvSpPr>
            <p:nvPr/>
          </p:nvSpPr>
          <p:spPr bwMode="auto">
            <a:xfrm>
              <a:off x="1322" y="1323"/>
              <a:ext cx="137" cy="155"/>
            </a:xfrm>
            <a:custGeom>
              <a:avLst/>
              <a:gdLst>
                <a:gd name="T0" fmla="*/ 274 w 274"/>
                <a:gd name="T1" fmla="*/ 0 h 310"/>
                <a:gd name="T2" fmla="*/ 271 w 274"/>
                <a:gd name="T3" fmla="*/ 5 h 310"/>
                <a:gd name="T4" fmla="*/ 261 w 274"/>
                <a:gd name="T5" fmla="*/ 21 h 310"/>
                <a:gd name="T6" fmla="*/ 244 w 274"/>
                <a:gd name="T7" fmla="*/ 45 h 310"/>
                <a:gd name="T8" fmla="*/ 224 w 274"/>
                <a:gd name="T9" fmla="*/ 70 h 310"/>
                <a:gd name="T10" fmla="*/ 197 w 274"/>
                <a:gd name="T11" fmla="*/ 95 h 310"/>
                <a:gd name="T12" fmla="*/ 168 w 274"/>
                <a:gd name="T13" fmla="*/ 117 h 310"/>
                <a:gd name="T14" fmla="*/ 135 w 274"/>
                <a:gd name="T15" fmla="*/ 131 h 310"/>
                <a:gd name="T16" fmla="*/ 100 w 274"/>
                <a:gd name="T17" fmla="*/ 136 h 310"/>
                <a:gd name="T18" fmla="*/ 98 w 274"/>
                <a:gd name="T19" fmla="*/ 137 h 310"/>
                <a:gd name="T20" fmla="*/ 94 w 274"/>
                <a:gd name="T21" fmla="*/ 140 h 310"/>
                <a:gd name="T22" fmla="*/ 87 w 274"/>
                <a:gd name="T23" fmla="*/ 145 h 310"/>
                <a:gd name="T24" fmla="*/ 79 w 274"/>
                <a:gd name="T25" fmla="*/ 152 h 310"/>
                <a:gd name="T26" fmla="*/ 71 w 274"/>
                <a:gd name="T27" fmla="*/ 160 h 310"/>
                <a:gd name="T28" fmla="*/ 64 w 274"/>
                <a:gd name="T29" fmla="*/ 170 h 310"/>
                <a:gd name="T30" fmla="*/ 59 w 274"/>
                <a:gd name="T31" fmla="*/ 182 h 310"/>
                <a:gd name="T32" fmla="*/ 59 w 274"/>
                <a:gd name="T33" fmla="*/ 193 h 310"/>
                <a:gd name="T34" fmla="*/ 58 w 274"/>
                <a:gd name="T35" fmla="*/ 197 h 310"/>
                <a:gd name="T36" fmla="*/ 57 w 274"/>
                <a:gd name="T37" fmla="*/ 207 h 310"/>
                <a:gd name="T38" fmla="*/ 52 w 274"/>
                <a:gd name="T39" fmla="*/ 222 h 310"/>
                <a:gd name="T40" fmla="*/ 47 w 274"/>
                <a:gd name="T41" fmla="*/ 240 h 310"/>
                <a:gd name="T42" fmla="*/ 39 w 274"/>
                <a:gd name="T43" fmla="*/ 260 h 310"/>
                <a:gd name="T44" fmla="*/ 29 w 274"/>
                <a:gd name="T45" fmla="*/ 280 h 310"/>
                <a:gd name="T46" fmla="*/ 16 w 274"/>
                <a:gd name="T47" fmla="*/ 296 h 310"/>
                <a:gd name="T48" fmla="*/ 0 w 274"/>
                <a:gd name="T49" fmla="*/ 310 h 310"/>
                <a:gd name="T50" fmla="*/ 3 w 274"/>
                <a:gd name="T51" fmla="*/ 308 h 310"/>
                <a:gd name="T52" fmla="*/ 11 w 274"/>
                <a:gd name="T53" fmla="*/ 304 h 310"/>
                <a:gd name="T54" fmla="*/ 21 w 274"/>
                <a:gd name="T55" fmla="*/ 296 h 310"/>
                <a:gd name="T56" fmla="*/ 34 w 274"/>
                <a:gd name="T57" fmla="*/ 284 h 310"/>
                <a:gd name="T58" fmla="*/ 46 w 274"/>
                <a:gd name="T59" fmla="*/ 270 h 310"/>
                <a:gd name="T60" fmla="*/ 58 w 274"/>
                <a:gd name="T61" fmla="*/ 253 h 310"/>
                <a:gd name="T62" fmla="*/ 67 w 274"/>
                <a:gd name="T63" fmla="*/ 232 h 310"/>
                <a:gd name="T64" fmla="*/ 73 w 274"/>
                <a:gd name="T65" fmla="*/ 208 h 310"/>
                <a:gd name="T66" fmla="*/ 73 w 274"/>
                <a:gd name="T67" fmla="*/ 206 h 310"/>
                <a:gd name="T68" fmla="*/ 73 w 274"/>
                <a:gd name="T69" fmla="*/ 201 h 310"/>
                <a:gd name="T70" fmla="*/ 73 w 274"/>
                <a:gd name="T71" fmla="*/ 193 h 310"/>
                <a:gd name="T72" fmla="*/ 75 w 274"/>
                <a:gd name="T73" fmla="*/ 185 h 310"/>
                <a:gd name="T74" fmla="*/ 80 w 274"/>
                <a:gd name="T75" fmla="*/ 177 h 310"/>
                <a:gd name="T76" fmla="*/ 89 w 274"/>
                <a:gd name="T77" fmla="*/ 171 h 310"/>
                <a:gd name="T78" fmla="*/ 102 w 274"/>
                <a:gd name="T79" fmla="*/ 168 h 310"/>
                <a:gd name="T80" fmla="*/ 119 w 274"/>
                <a:gd name="T81" fmla="*/ 169 h 310"/>
                <a:gd name="T82" fmla="*/ 124 w 274"/>
                <a:gd name="T83" fmla="*/ 168 h 310"/>
                <a:gd name="T84" fmla="*/ 134 w 274"/>
                <a:gd name="T85" fmla="*/ 162 h 310"/>
                <a:gd name="T86" fmla="*/ 151 w 274"/>
                <a:gd name="T87" fmla="*/ 153 h 310"/>
                <a:gd name="T88" fmla="*/ 173 w 274"/>
                <a:gd name="T89" fmla="*/ 138 h 310"/>
                <a:gd name="T90" fmla="*/ 197 w 274"/>
                <a:gd name="T91" fmla="*/ 116 h 310"/>
                <a:gd name="T92" fmla="*/ 223 w 274"/>
                <a:gd name="T93" fmla="*/ 86 h 310"/>
                <a:gd name="T94" fmla="*/ 249 w 274"/>
                <a:gd name="T95" fmla="*/ 48 h 310"/>
                <a:gd name="T96" fmla="*/ 274 w 274"/>
                <a:gd name="T9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4" h="310">
                  <a:moveTo>
                    <a:pt x="274" y="0"/>
                  </a:moveTo>
                  <a:lnTo>
                    <a:pt x="271" y="5"/>
                  </a:lnTo>
                  <a:lnTo>
                    <a:pt x="261" y="21"/>
                  </a:lnTo>
                  <a:lnTo>
                    <a:pt x="244" y="45"/>
                  </a:lnTo>
                  <a:lnTo>
                    <a:pt x="224" y="70"/>
                  </a:lnTo>
                  <a:lnTo>
                    <a:pt x="197" y="95"/>
                  </a:lnTo>
                  <a:lnTo>
                    <a:pt x="168" y="117"/>
                  </a:lnTo>
                  <a:lnTo>
                    <a:pt x="135" y="131"/>
                  </a:lnTo>
                  <a:lnTo>
                    <a:pt x="100" y="136"/>
                  </a:lnTo>
                  <a:lnTo>
                    <a:pt x="98" y="137"/>
                  </a:lnTo>
                  <a:lnTo>
                    <a:pt x="94" y="140"/>
                  </a:lnTo>
                  <a:lnTo>
                    <a:pt x="87" y="145"/>
                  </a:lnTo>
                  <a:lnTo>
                    <a:pt x="79" y="152"/>
                  </a:lnTo>
                  <a:lnTo>
                    <a:pt x="71" y="160"/>
                  </a:lnTo>
                  <a:lnTo>
                    <a:pt x="64" y="170"/>
                  </a:lnTo>
                  <a:lnTo>
                    <a:pt x="59" y="182"/>
                  </a:lnTo>
                  <a:lnTo>
                    <a:pt x="59" y="193"/>
                  </a:lnTo>
                  <a:lnTo>
                    <a:pt x="58" y="197"/>
                  </a:lnTo>
                  <a:lnTo>
                    <a:pt x="57" y="207"/>
                  </a:lnTo>
                  <a:lnTo>
                    <a:pt x="52" y="222"/>
                  </a:lnTo>
                  <a:lnTo>
                    <a:pt x="47" y="240"/>
                  </a:lnTo>
                  <a:lnTo>
                    <a:pt x="39" y="260"/>
                  </a:lnTo>
                  <a:lnTo>
                    <a:pt x="29" y="280"/>
                  </a:lnTo>
                  <a:lnTo>
                    <a:pt x="16" y="296"/>
                  </a:lnTo>
                  <a:lnTo>
                    <a:pt x="0" y="310"/>
                  </a:lnTo>
                  <a:lnTo>
                    <a:pt x="3" y="308"/>
                  </a:lnTo>
                  <a:lnTo>
                    <a:pt x="11" y="304"/>
                  </a:lnTo>
                  <a:lnTo>
                    <a:pt x="21" y="296"/>
                  </a:lnTo>
                  <a:lnTo>
                    <a:pt x="34" y="284"/>
                  </a:lnTo>
                  <a:lnTo>
                    <a:pt x="46" y="270"/>
                  </a:lnTo>
                  <a:lnTo>
                    <a:pt x="58" y="253"/>
                  </a:lnTo>
                  <a:lnTo>
                    <a:pt x="67" y="232"/>
                  </a:lnTo>
                  <a:lnTo>
                    <a:pt x="73" y="208"/>
                  </a:lnTo>
                  <a:lnTo>
                    <a:pt x="73" y="206"/>
                  </a:lnTo>
                  <a:lnTo>
                    <a:pt x="73" y="201"/>
                  </a:lnTo>
                  <a:lnTo>
                    <a:pt x="73" y="193"/>
                  </a:lnTo>
                  <a:lnTo>
                    <a:pt x="75" y="185"/>
                  </a:lnTo>
                  <a:lnTo>
                    <a:pt x="80" y="177"/>
                  </a:lnTo>
                  <a:lnTo>
                    <a:pt x="89" y="171"/>
                  </a:lnTo>
                  <a:lnTo>
                    <a:pt x="102" y="168"/>
                  </a:lnTo>
                  <a:lnTo>
                    <a:pt x="119" y="169"/>
                  </a:lnTo>
                  <a:lnTo>
                    <a:pt x="124" y="168"/>
                  </a:lnTo>
                  <a:lnTo>
                    <a:pt x="134" y="162"/>
                  </a:lnTo>
                  <a:lnTo>
                    <a:pt x="151" y="153"/>
                  </a:lnTo>
                  <a:lnTo>
                    <a:pt x="173" y="138"/>
                  </a:lnTo>
                  <a:lnTo>
                    <a:pt x="197" y="116"/>
                  </a:lnTo>
                  <a:lnTo>
                    <a:pt x="223" y="86"/>
                  </a:lnTo>
                  <a:lnTo>
                    <a:pt x="249" y="48"/>
                  </a:lnTo>
                  <a:lnTo>
                    <a:pt x="27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8" name="Freeform 16"/>
            <p:cNvSpPr>
              <a:spLocks/>
            </p:cNvSpPr>
            <p:nvPr/>
          </p:nvSpPr>
          <p:spPr bwMode="auto">
            <a:xfrm>
              <a:off x="2060" y="1424"/>
              <a:ext cx="153" cy="94"/>
            </a:xfrm>
            <a:custGeom>
              <a:avLst/>
              <a:gdLst>
                <a:gd name="T0" fmla="*/ 0 w 306"/>
                <a:gd name="T1" fmla="*/ 53 h 189"/>
                <a:gd name="T2" fmla="*/ 2 w 306"/>
                <a:gd name="T3" fmla="*/ 52 h 189"/>
                <a:gd name="T4" fmla="*/ 8 w 306"/>
                <a:gd name="T5" fmla="*/ 51 h 189"/>
                <a:gd name="T6" fmla="*/ 17 w 306"/>
                <a:gd name="T7" fmla="*/ 46 h 189"/>
                <a:gd name="T8" fmla="*/ 29 w 306"/>
                <a:gd name="T9" fmla="*/ 42 h 189"/>
                <a:gd name="T10" fmla="*/ 40 w 306"/>
                <a:gd name="T11" fmla="*/ 33 h 189"/>
                <a:gd name="T12" fmla="*/ 53 w 306"/>
                <a:gd name="T13" fmla="*/ 25 h 189"/>
                <a:gd name="T14" fmla="*/ 65 w 306"/>
                <a:gd name="T15" fmla="*/ 14 h 189"/>
                <a:gd name="T16" fmla="*/ 74 w 306"/>
                <a:gd name="T17" fmla="*/ 0 h 189"/>
                <a:gd name="T18" fmla="*/ 76 w 306"/>
                <a:gd name="T19" fmla="*/ 2 h 189"/>
                <a:gd name="T20" fmla="*/ 82 w 306"/>
                <a:gd name="T21" fmla="*/ 7 h 189"/>
                <a:gd name="T22" fmla="*/ 90 w 306"/>
                <a:gd name="T23" fmla="*/ 16 h 189"/>
                <a:gd name="T24" fmla="*/ 101 w 306"/>
                <a:gd name="T25" fmla="*/ 27 h 189"/>
                <a:gd name="T26" fmla="*/ 115 w 306"/>
                <a:gd name="T27" fmla="*/ 40 h 189"/>
                <a:gd name="T28" fmla="*/ 131 w 306"/>
                <a:gd name="T29" fmla="*/ 55 h 189"/>
                <a:gd name="T30" fmla="*/ 149 w 306"/>
                <a:gd name="T31" fmla="*/ 72 h 189"/>
                <a:gd name="T32" fmla="*/ 168 w 306"/>
                <a:gd name="T33" fmla="*/ 88 h 189"/>
                <a:gd name="T34" fmla="*/ 187 w 306"/>
                <a:gd name="T35" fmla="*/ 105 h 189"/>
                <a:gd name="T36" fmla="*/ 206 w 306"/>
                <a:gd name="T37" fmla="*/ 121 h 189"/>
                <a:gd name="T38" fmla="*/ 226 w 306"/>
                <a:gd name="T39" fmla="*/ 137 h 189"/>
                <a:gd name="T40" fmla="*/ 245 w 306"/>
                <a:gd name="T41" fmla="*/ 152 h 189"/>
                <a:gd name="T42" fmla="*/ 263 w 306"/>
                <a:gd name="T43" fmla="*/ 165 h 189"/>
                <a:gd name="T44" fmla="*/ 279 w 306"/>
                <a:gd name="T45" fmla="*/ 175 h 189"/>
                <a:gd name="T46" fmla="*/ 294 w 306"/>
                <a:gd name="T47" fmla="*/ 184 h 189"/>
                <a:gd name="T48" fmla="*/ 306 w 306"/>
                <a:gd name="T49" fmla="*/ 189 h 189"/>
                <a:gd name="T50" fmla="*/ 304 w 306"/>
                <a:gd name="T51" fmla="*/ 188 h 189"/>
                <a:gd name="T52" fmla="*/ 298 w 306"/>
                <a:gd name="T53" fmla="*/ 184 h 189"/>
                <a:gd name="T54" fmla="*/ 289 w 306"/>
                <a:gd name="T55" fmla="*/ 178 h 189"/>
                <a:gd name="T56" fmla="*/ 276 w 306"/>
                <a:gd name="T57" fmla="*/ 171 h 189"/>
                <a:gd name="T58" fmla="*/ 262 w 306"/>
                <a:gd name="T59" fmla="*/ 161 h 189"/>
                <a:gd name="T60" fmla="*/ 245 w 306"/>
                <a:gd name="T61" fmla="*/ 150 h 189"/>
                <a:gd name="T62" fmla="*/ 227 w 306"/>
                <a:gd name="T63" fmla="*/ 138 h 189"/>
                <a:gd name="T64" fmla="*/ 209 w 306"/>
                <a:gd name="T65" fmla="*/ 126 h 189"/>
                <a:gd name="T66" fmla="*/ 189 w 306"/>
                <a:gd name="T67" fmla="*/ 113 h 189"/>
                <a:gd name="T68" fmla="*/ 170 w 306"/>
                <a:gd name="T69" fmla="*/ 100 h 189"/>
                <a:gd name="T70" fmla="*/ 152 w 306"/>
                <a:gd name="T71" fmla="*/ 86 h 189"/>
                <a:gd name="T72" fmla="*/ 135 w 306"/>
                <a:gd name="T73" fmla="*/ 74 h 189"/>
                <a:gd name="T74" fmla="*/ 120 w 306"/>
                <a:gd name="T75" fmla="*/ 62 h 189"/>
                <a:gd name="T76" fmla="*/ 106 w 306"/>
                <a:gd name="T77" fmla="*/ 52 h 189"/>
                <a:gd name="T78" fmla="*/ 96 w 306"/>
                <a:gd name="T79" fmla="*/ 42 h 189"/>
                <a:gd name="T80" fmla="*/ 88 w 306"/>
                <a:gd name="T81" fmla="*/ 33 h 189"/>
                <a:gd name="T82" fmla="*/ 0 w 306"/>
                <a:gd name="T83"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189">
                  <a:moveTo>
                    <a:pt x="0" y="53"/>
                  </a:moveTo>
                  <a:lnTo>
                    <a:pt x="2" y="52"/>
                  </a:lnTo>
                  <a:lnTo>
                    <a:pt x="8" y="51"/>
                  </a:lnTo>
                  <a:lnTo>
                    <a:pt x="17" y="46"/>
                  </a:lnTo>
                  <a:lnTo>
                    <a:pt x="29" y="42"/>
                  </a:lnTo>
                  <a:lnTo>
                    <a:pt x="40" y="33"/>
                  </a:lnTo>
                  <a:lnTo>
                    <a:pt x="53" y="25"/>
                  </a:lnTo>
                  <a:lnTo>
                    <a:pt x="65" y="14"/>
                  </a:lnTo>
                  <a:lnTo>
                    <a:pt x="74" y="0"/>
                  </a:lnTo>
                  <a:lnTo>
                    <a:pt x="76" y="2"/>
                  </a:lnTo>
                  <a:lnTo>
                    <a:pt x="82" y="7"/>
                  </a:lnTo>
                  <a:lnTo>
                    <a:pt x="90" y="16"/>
                  </a:lnTo>
                  <a:lnTo>
                    <a:pt x="101" y="27"/>
                  </a:lnTo>
                  <a:lnTo>
                    <a:pt x="115" y="40"/>
                  </a:lnTo>
                  <a:lnTo>
                    <a:pt x="131" y="55"/>
                  </a:lnTo>
                  <a:lnTo>
                    <a:pt x="149" y="72"/>
                  </a:lnTo>
                  <a:lnTo>
                    <a:pt x="168" y="88"/>
                  </a:lnTo>
                  <a:lnTo>
                    <a:pt x="187" y="105"/>
                  </a:lnTo>
                  <a:lnTo>
                    <a:pt x="206" y="121"/>
                  </a:lnTo>
                  <a:lnTo>
                    <a:pt x="226" y="137"/>
                  </a:lnTo>
                  <a:lnTo>
                    <a:pt x="245" y="152"/>
                  </a:lnTo>
                  <a:lnTo>
                    <a:pt x="263" y="165"/>
                  </a:lnTo>
                  <a:lnTo>
                    <a:pt x="279" y="175"/>
                  </a:lnTo>
                  <a:lnTo>
                    <a:pt x="294" y="184"/>
                  </a:lnTo>
                  <a:lnTo>
                    <a:pt x="306" y="189"/>
                  </a:lnTo>
                  <a:lnTo>
                    <a:pt x="304" y="188"/>
                  </a:lnTo>
                  <a:lnTo>
                    <a:pt x="298" y="184"/>
                  </a:lnTo>
                  <a:lnTo>
                    <a:pt x="289" y="178"/>
                  </a:lnTo>
                  <a:lnTo>
                    <a:pt x="276" y="171"/>
                  </a:lnTo>
                  <a:lnTo>
                    <a:pt x="262" y="161"/>
                  </a:lnTo>
                  <a:lnTo>
                    <a:pt x="245" y="150"/>
                  </a:lnTo>
                  <a:lnTo>
                    <a:pt x="227" y="138"/>
                  </a:lnTo>
                  <a:lnTo>
                    <a:pt x="209" y="126"/>
                  </a:lnTo>
                  <a:lnTo>
                    <a:pt x="189" y="113"/>
                  </a:lnTo>
                  <a:lnTo>
                    <a:pt x="170" y="100"/>
                  </a:lnTo>
                  <a:lnTo>
                    <a:pt x="152" y="86"/>
                  </a:lnTo>
                  <a:lnTo>
                    <a:pt x="135" y="74"/>
                  </a:lnTo>
                  <a:lnTo>
                    <a:pt x="120" y="62"/>
                  </a:lnTo>
                  <a:lnTo>
                    <a:pt x="106" y="52"/>
                  </a:lnTo>
                  <a:lnTo>
                    <a:pt x="96" y="42"/>
                  </a:lnTo>
                  <a:lnTo>
                    <a:pt x="88" y="33"/>
                  </a:lnTo>
                  <a:lnTo>
                    <a:pt x="0"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grpSp>
      <p:sp>
        <p:nvSpPr>
          <p:cNvPr id="19" name="Freeform 17"/>
          <p:cNvSpPr>
            <a:spLocks/>
          </p:cNvSpPr>
          <p:nvPr/>
        </p:nvSpPr>
        <p:spPr bwMode="auto">
          <a:xfrm>
            <a:off x="685800" y="1857301"/>
            <a:ext cx="2514600" cy="2345531"/>
          </a:xfrm>
          <a:custGeom>
            <a:avLst/>
            <a:gdLst>
              <a:gd name="T0" fmla="*/ 1626 w 2112"/>
              <a:gd name="T1" fmla="*/ 0 h 1970"/>
              <a:gd name="T2" fmla="*/ 1801 w 2112"/>
              <a:gd name="T3" fmla="*/ 94 h 1970"/>
              <a:gd name="T4" fmla="*/ 1867 w 2112"/>
              <a:gd name="T5" fmla="*/ 233 h 1970"/>
              <a:gd name="T6" fmla="*/ 2071 w 2112"/>
              <a:gd name="T7" fmla="*/ 299 h 1970"/>
              <a:gd name="T8" fmla="*/ 1998 w 2112"/>
              <a:gd name="T9" fmla="*/ 459 h 1970"/>
              <a:gd name="T10" fmla="*/ 2082 w 2112"/>
              <a:gd name="T11" fmla="*/ 620 h 1970"/>
              <a:gd name="T12" fmla="*/ 2112 w 2112"/>
              <a:gd name="T13" fmla="*/ 803 h 1970"/>
              <a:gd name="T14" fmla="*/ 1997 w 2112"/>
              <a:gd name="T15" fmla="*/ 1083 h 1970"/>
              <a:gd name="T16" fmla="*/ 1974 w 2112"/>
              <a:gd name="T17" fmla="*/ 1244 h 1970"/>
              <a:gd name="T18" fmla="*/ 2082 w 2112"/>
              <a:gd name="T19" fmla="*/ 1273 h 1970"/>
              <a:gd name="T20" fmla="*/ 2104 w 2112"/>
              <a:gd name="T21" fmla="*/ 1464 h 1970"/>
              <a:gd name="T22" fmla="*/ 1982 w 2112"/>
              <a:gd name="T23" fmla="*/ 1647 h 1970"/>
              <a:gd name="T24" fmla="*/ 1738 w 2112"/>
              <a:gd name="T25" fmla="*/ 1713 h 1970"/>
              <a:gd name="T26" fmla="*/ 1517 w 2112"/>
              <a:gd name="T27" fmla="*/ 1904 h 1970"/>
              <a:gd name="T28" fmla="*/ 1243 w 2112"/>
              <a:gd name="T29" fmla="*/ 1897 h 1970"/>
              <a:gd name="T30" fmla="*/ 952 w 2112"/>
              <a:gd name="T31" fmla="*/ 1970 h 1970"/>
              <a:gd name="T32" fmla="*/ 739 w 2112"/>
              <a:gd name="T33" fmla="*/ 1772 h 1970"/>
              <a:gd name="T34" fmla="*/ 556 w 2112"/>
              <a:gd name="T35" fmla="*/ 1676 h 1970"/>
              <a:gd name="T36" fmla="*/ 382 w 2112"/>
              <a:gd name="T37" fmla="*/ 1683 h 1970"/>
              <a:gd name="T38" fmla="*/ 259 w 2112"/>
              <a:gd name="T39" fmla="*/ 1427 h 1970"/>
              <a:gd name="T40" fmla="*/ 23 w 2112"/>
              <a:gd name="T41" fmla="*/ 1228 h 1970"/>
              <a:gd name="T42" fmla="*/ 0 w 2112"/>
              <a:gd name="T43" fmla="*/ 898 h 1970"/>
              <a:gd name="T44" fmla="*/ 183 w 2112"/>
              <a:gd name="T45" fmla="*/ 649 h 1970"/>
              <a:gd name="T46" fmla="*/ 107 w 2112"/>
              <a:gd name="T47" fmla="*/ 495 h 1970"/>
              <a:gd name="T48" fmla="*/ 44 w 2112"/>
              <a:gd name="T49" fmla="*/ 233 h 1970"/>
              <a:gd name="T50" fmla="*/ 328 w 2112"/>
              <a:gd name="T51" fmla="*/ 7 h 1970"/>
              <a:gd name="T52" fmla="*/ 1626 w 2112"/>
              <a:gd name="T53"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2" h="1970">
                <a:moveTo>
                  <a:pt x="1626" y="0"/>
                </a:moveTo>
                <a:lnTo>
                  <a:pt x="1801" y="94"/>
                </a:lnTo>
                <a:lnTo>
                  <a:pt x="1867" y="233"/>
                </a:lnTo>
                <a:lnTo>
                  <a:pt x="2071" y="299"/>
                </a:lnTo>
                <a:lnTo>
                  <a:pt x="1998" y="459"/>
                </a:lnTo>
                <a:lnTo>
                  <a:pt x="2082" y="620"/>
                </a:lnTo>
                <a:lnTo>
                  <a:pt x="2112" y="803"/>
                </a:lnTo>
                <a:lnTo>
                  <a:pt x="1997" y="1083"/>
                </a:lnTo>
                <a:lnTo>
                  <a:pt x="1974" y="1244"/>
                </a:lnTo>
                <a:lnTo>
                  <a:pt x="2082" y="1273"/>
                </a:lnTo>
                <a:lnTo>
                  <a:pt x="2104" y="1464"/>
                </a:lnTo>
                <a:lnTo>
                  <a:pt x="1982" y="1647"/>
                </a:lnTo>
                <a:lnTo>
                  <a:pt x="1738" y="1713"/>
                </a:lnTo>
                <a:lnTo>
                  <a:pt x="1517" y="1904"/>
                </a:lnTo>
                <a:lnTo>
                  <a:pt x="1243" y="1897"/>
                </a:lnTo>
                <a:lnTo>
                  <a:pt x="952" y="1970"/>
                </a:lnTo>
                <a:lnTo>
                  <a:pt x="739" y="1772"/>
                </a:lnTo>
                <a:lnTo>
                  <a:pt x="556" y="1676"/>
                </a:lnTo>
                <a:lnTo>
                  <a:pt x="382" y="1683"/>
                </a:lnTo>
                <a:lnTo>
                  <a:pt x="259" y="1427"/>
                </a:lnTo>
                <a:lnTo>
                  <a:pt x="23" y="1228"/>
                </a:lnTo>
                <a:lnTo>
                  <a:pt x="0" y="898"/>
                </a:lnTo>
                <a:lnTo>
                  <a:pt x="183" y="649"/>
                </a:lnTo>
                <a:lnTo>
                  <a:pt x="107" y="495"/>
                </a:lnTo>
                <a:lnTo>
                  <a:pt x="44" y="233"/>
                </a:lnTo>
                <a:lnTo>
                  <a:pt x="328" y="7"/>
                </a:lnTo>
                <a:lnTo>
                  <a:pt x="1626" y="0"/>
                </a:lnTo>
                <a:close/>
              </a:path>
            </a:pathLst>
          </a:custGeom>
          <a:gradFill rotWithShape="0">
            <a:gsLst>
              <a:gs pos="0">
                <a:srgbClr val="CCECFF"/>
              </a:gs>
              <a:gs pos="100000">
                <a:srgbClr val="3399FF"/>
              </a:gs>
            </a:gsLst>
            <a:lin ang="5400000" scaled="1"/>
          </a:gradFill>
          <a:ln w="9525">
            <a:solidFill>
              <a:srgbClr val="FFFFFF"/>
            </a:solidFill>
            <a:round/>
            <a:headEnd/>
            <a:tailEnd/>
          </a:ln>
        </p:spPr>
        <p:txBody>
          <a:bodyPr/>
          <a:lstStyle/>
          <a:p>
            <a:endParaRPr lang="en-GB" sz="1350"/>
          </a:p>
        </p:txBody>
      </p:sp>
      <p:sp>
        <p:nvSpPr>
          <p:cNvPr id="20" name="Text Box 18"/>
          <p:cNvSpPr txBox="1">
            <a:spLocks noChangeArrowheads="1"/>
          </p:cNvSpPr>
          <p:nvPr/>
        </p:nvSpPr>
        <p:spPr bwMode="auto">
          <a:xfrm>
            <a:off x="3600450" y="454475"/>
            <a:ext cx="3040248" cy="1200329"/>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dirty="0"/>
              <a:t>Your bath contains 100 litres of cold tap-water. You add a giant ice cube that weighs 10kg, which floats in the bath.</a:t>
            </a:r>
          </a:p>
        </p:txBody>
      </p:sp>
      <p:sp>
        <p:nvSpPr>
          <p:cNvPr id="21" name="Text Box 19"/>
          <p:cNvSpPr txBox="1">
            <a:spLocks noChangeArrowheads="1"/>
          </p:cNvSpPr>
          <p:nvPr/>
        </p:nvSpPr>
        <p:spPr bwMode="auto">
          <a:xfrm>
            <a:off x="3714750" y="2041301"/>
            <a:ext cx="2743200" cy="2308324"/>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altLang="en-US" dirty="0"/>
              <a:t>You mark the level of the water on the side of the bath. The next day, the ice cube has melted. Has the level of the water:</a:t>
            </a:r>
          </a:p>
          <a:p>
            <a:pPr eaLnBrk="0" hangingPunct="0"/>
            <a:r>
              <a:rPr lang="en-GB" altLang="en-US" dirty="0"/>
              <a:t>A – risen?</a:t>
            </a:r>
          </a:p>
          <a:p>
            <a:pPr eaLnBrk="0" hangingPunct="0"/>
            <a:r>
              <a:rPr lang="en-GB" altLang="en-US" dirty="0"/>
              <a:t>B – stayed the same?</a:t>
            </a:r>
          </a:p>
          <a:p>
            <a:pPr eaLnBrk="0" hangingPunct="0"/>
            <a:r>
              <a:rPr lang="en-GB" altLang="en-US" dirty="0"/>
              <a:t>C – fallen?</a:t>
            </a:r>
          </a:p>
        </p:txBody>
      </p:sp>
      <p:sp>
        <p:nvSpPr>
          <p:cNvPr id="23" name="Line 21"/>
          <p:cNvSpPr>
            <a:spLocks noChangeShapeType="1"/>
          </p:cNvSpPr>
          <p:nvPr/>
        </p:nvSpPr>
        <p:spPr bwMode="auto">
          <a:xfrm>
            <a:off x="457200" y="1859682"/>
            <a:ext cx="6000750" cy="0"/>
          </a:xfrm>
          <a:prstGeom prst="line">
            <a:avLst/>
          </a:prstGeom>
          <a:noFill/>
          <a:ln w="28575">
            <a:solidFill>
              <a:srgbClr val="3333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sz="1350"/>
          </a:p>
        </p:txBody>
      </p:sp>
    </p:spTree>
    <p:extLst>
      <p:ext uri="{BB962C8B-B14F-4D97-AF65-F5344CB8AC3E}">
        <p14:creationId xmlns:p14="http://schemas.microsoft.com/office/powerpoint/2010/main" val="5331990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Icebergs in your bath</a:t>
            </a:r>
          </a:p>
        </p:txBody>
      </p:sp>
      <p:sp>
        <p:nvSpPr>
          <p:cNvPr id="5" name="Rectangle 3"/>
          <p:cNvSpPr>
            <a:spLocks noChangeArrowheads="1"/>
          </p:cNvSpPr>
          <p:nvPr/>
        </p:nvSpPr>
        <p:spPr bwMode="auto">
          <a:xfrm>
            <a:off x="457200" y="1859682"/>
            <a:ext cx="3143250" cy="2514600"/>
          </a:xfrm>
          <a:prstGeom prst="rect">
            <a:avLst/>
          </a:prstGeom>
          <a:gradFill rotWithShape="0">
            <a:gsLst>
              <a:gs pos="0">
                <a:srgbClr val="3333CC"/>
              </a:gs>
              <a:gs pos="100000">
                <a:srgbClr val="3333CC">
                  <a:gamma/>
                  <a:shade val="12157"/>
                  <a:invGamma/>
                </a:srgbClr>
              </a:gs>
            </a:gsLst>
            <a:lin ang="5400000" scaled="1"/>
          </a:gra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endParaRPr lang="en-GB" sz="1350"/>
          </a:p>
        </p:txBody>
      </p:sp>
      <p:grpSp>
        <p:nvGrpSpPr>
          <p:cNvPr id="6" name="Group 4"/>
          <p:cNvGrpSpPr>
            <a:grpSpLocks/>
          </p:cNvGrpSpPr>
          <p:nvPr/>
        </p:nvGrpSpPr>
        <p:grpSpPr bwMode="auto">
          <a:xfrm>
            <a:off x="1085850" y="1059582"/>
            <a:ext cx="1543050" cy="800100"/>
            <a:chOff x="1170" y="1200"/>
            <a:chExt cx="1047" cy="354"/>
          </a:xfrm>
        </p:grpSpPr>
        <p:sp>
          <p:nvSpPr>
            <p:cNvPr id="7" name="Freeform 5"/>
            <p:cNvSpPr>
              <a:spLocks/>
            </p:cNvSpPr>
            <p:nvPr/>
          </p:nvSpPr>
          <p:spPr bwMode="auto">
            <a:xfrm>
              <a:off x="1170" y="1220"/>
              <a:ext cx="1047" cy="334"/>
            </a:xfrm>
            <a:custGeom>
              <a:avLst/>
              <a:gdLst>
                <a:gd name="T0" fmla="*/ 169 w 1047"/>
                <a:gd name="T1" fmla="*/ 265 h 334"/>
                <a:gd name="T2" fmla="*/ 170 w 1047"/>
                <a:gd name="T3" fmla="*/ 263 h 334"/>
                <a:gd name="T4" fmla="*/ 174 w 1047"/>
                <a:gd name="T5" fmla="*/ 257 h 334"/>
                <a:gd name="T6" fmla="*/ 178 w 1047"/>
                <a:gd name="T7" fmla="*/ 250 h 334"/>
                <a:gd name="T8" fmla="*/ 185 w 1047"/>
                <a:gd name="T9" fmla="*/ 240 h 334"/>
                <a:gd name="T10" fmla="*/ 190 w 1047"/>
                <a:gd name="T11" fmla="*/ 230 h 334"/>
                <a:gd name="T12" fmla="*/ 195 w 1047"/>
                <a:gd name="T13" fmla="*/ 219 h 334"/>
                <a:gd name="T14" fmla="*/ 199 w 1047"/>
                <a:gd name="T15" fmla="*/ 209 h 334"/>
                <a:gd name="T16" fmla="*/ 200 w 1047"/>
                <a:gd name="T17" fmla="*/ 201 h 334"/>
                <a:gd name="T18" fmla="*/ 203 w 1047"/>
                <a:gd name="T19" fmla="*/ 200 h 334"/>
                <a:gd name="T20" fmla="*/ 211 w 1047"/>
                <a:gd name="T21" fmla="*/ 197 h 334"/>
                <a:gd name="T22" fmla="*/ 222 w 1047"/>
                <a:gd name="T23" fmla="*/ 192 h 334"/>
                <a:gd name="T24" fmla="*/ 236 w 1047"/>
                <a:gd name="T25" fmla="*/ 182 h 334"/>
                <a:gd name="T26" fmla="*/ 251 w 1047"/>
                <a:gd name="T27" fmla="*/ 170 h 334"/>
                <a:gd name="T28" fmla="*/ 266 w 1047"/>
                <a:gd name="T29" fmla="*/ 153 h 334"/>
                <a:gd name="T30" fmla="*/ 279 w 1047"/>
                <a:gd name="T31" fmla="*/ 131 h 334"/>
                <a:gd name="T32" fmla="*/ 289 w 1047"/>
                <a:gd name="T33" fmla="*/ 104 h 334"/>
                <a:gd name="T34" fmla="*/ 292 w 1047"/>
                <a:gd name="T35" fmla="*/ 104 h 334"/>
                <a:gd name="T36" fmla="*/ 299 w 1047"/>
                <a:gd name="T37" fmla="*/ 104 h 334"/>
                <a:gd name="T38" fmla="*/ 310 w 1047"/>
                <a:gd name="T39" fmla="*/ 102 h 334"/>
                <a:gd name="T40" fmla="*/ 323 w 1047"/>
                <a:gd name="T41" fmla="*/ 98 h 334"/>
                <a:gd name="T42" fmla="*/ 337 w 1047"/>
                <a:gd name="T43" fmla="*/ 92 h 334"/>
                <a:gd name="T44" fmla="*/ 352 w 1047"/>
                <a:gd name="T45" fmla="*/ 82 h 334"/>
                <a:gd name="T46" fmla="*/ 365 w 1047"/>
                <a:gd name="T47" fmla="*/ 66 h 334"/>
                <a:gd name="T48" fmla="*/ 376 w 1047"/>
                <a:gd name="T49" fmla="*/ 45 h 334"/>
                <a:gd name="T50" fmla="*/ 377 w 1047"/>
                <a:gd name="T51" fmla="*/ 45 h 334"/>
                <a:gd name="T52" fmla="*/ 379 w 1047"/>
                <a:gd name="T53" fmla="*/ 46 h 334"/>
                <a:gd name="T54" fmla="*/ 384 w 1047"/>
                <a:gd name="T55" fmla="*/ 46 h 334"/>
                <a:gd name="T56" fmla="*/ 390 w 1047"/>
                <a:gd name="T57" fmla="*/ 47 h 334"/>
                <a:gd name="T58" fmla="*/ 397 w 1047"/>
                <a:gd name="T59" fmla="*/ 47 h 334"/>
                <a:gd name="T60" fmla="*/ 405 w 1047"/>
                <a:gd name="T61" fmla="*/ 46 h 334"/>
                <a:gd name="T62" fmla="*/ 415 w 1047"/>
                <a:gd name="T63" fmla="*/ 45 h 334"/>
                <a:gd name="T64" fmla="*/ 425 w 1047"/>
                <a:gd name="T65" fmla="*/ 44 h 334"/>
                <a:gd name="T66" fmla="*/ 436 w 1047"/>
                <a:gd name="T67" fmla="*/ 42 h 334"/>
                <a:gd name="T68" fmla="*/ 448 w 1047"/>
                <a:gd name="T69" fmla="*/ 40 h 334"/>
                <a:gd name="T70" fmla="*/ 460 w 1047"/>
                <a:gd name="T71" fmla="*/ 36 h 334"/>
                <a:gd name="T72" fmla="*/ 472 w 1047"/>
                <a:gd name="T73" fmla="*/ 32 h 334"/>
                <a:gd name="T74" fmla="*/ 484 w 1047"/>
                <a:gd name="T75" fmla="*/ 25 h 334"/>
                <a:gd name="T76" fmla="*/ 497 w 1047"/>
                <a:gd name="T77" fmla="*/ 18 h 334"/>
                <a:gd name="T78" fmla="*/ 509 w 1047"/>
                <a:gd name="T79" fmla="*/ 10 h 334"/>
                <a:gd name="T80" fmla="*/ 520 w 1047"/>
                <a:gd name="T81" fmla="*/ 0 h 334"/>
                <a:gd name="T82" fmla="*/ 552 w 1047"/>
                <a:gd name="T83" fmla="*/ 13 h 334"/>
                <a:gd name="T84" fmla="*/ 596 w 1047"/>
                <a:gd name="T85" fmla="*/ 13 h 334"/>
                <a:gd name="T86" fmla="*/ 635 w 1047"/>
                <a:gd name="T87" fmla="*/ 48 h 334"/>
                <a:gd name="T88" fmla="*/ 696 w 1047"/>
                <a:gd name="T89" fmla="*/ 25 h 334"/>
                <a:gd name="T90" fmla="*/ 705 w 1047"/>
                <a:gd name="T91" fmla="*/ 70 h 334"/>
                <a:gd name="T92" fmla="*/ 798 w 1047"/>
                <a:gd name="T93" fmla="*/ 169 h 334"/>
                <a:gd name="T94" fmla="*/ 882 w 1047"/>
                <a:gd name="T95" fmla="*/ 246 h 334"/>
                <a:gd name="T96" fmla="*/ 929 w 1047"/>
                <a:gd name="T97" fmla="*/ 230 h 334"/>
                <a:gd name="T98" fmla="*/ 1047 w 1047"/>
                <a:gd name="T99" fmla="*/ 331 h 334"/>
                <a:gd name="T100" fmla="*/ 0 w 1047"/>
                <a:gd name="T101" fmla="*/ 334 h 334"/>
                <a:gd name="T102" fmla="*/ 169 w 1047"/>
                <a:gd name="T103" fmla="*/ 265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47" h="334">
                  <a:moveTo>
                    <a:pt x="169" y="265"/>
                  </a:moveTo>
                  <a:lnTo>
                    <a:pt x="170" y="263"/>
                  </a:lnTo>
                  <a:lnTo>
                    <a:pt x="174" y="257"/>
                  </a:lnTo>
                  <a:lnTo>
                    <a:pt x="178" y="250"/>
                  </a:lnTo>
                  <a:lnTo>
                    <a:pt x="185" y="240"/>
                  </a:lnTo>
                  <a:lnTo>
                    <a:pt x="190" y="230"/>
                  </a:lnTo>
                  <a:lnTo>
                    <a:pt x="195" y="219"/>
                  </a:lnTo>
                  <a:lnTo>
                    <a:pt x="199" y="209"/>
                  </a:lnTo>
                  <a:lnTo>
                    <a:pt x="200" y="201"/>
                  </a:lnTo>
                  <a:lnTo>
                    <a:pt x="203" y="200"/>
                  </a:lnTo>
                  <a:lnTo>
                    <a:pt x="211" y="197"/>
                  </a:lnTo>
                  <a:lnTo>
                    <a:pt x="222" y="192"/>
                  </a:lnTo>
                  <a:lnTo>
                    <a:pt x="236" y="182"/>
                  </a:lnTo>
                  <a:lnTo>
                    <a:pt x="251" y="170"/>
                  </a:lnTo>
                  <a:lnTo>
                    <a:pt x="266" y="153"/>
                  </a:lnTo>
                  <a:lnTo>
                    <a:pt x="279" y="131"/>
                  </a:lnTo>
                  <a:lnTo>
                    <a:pt x="289" y="104"/>
                  </a:lnTo>
                  <a:lnTo>
                    <a:pt x="292" y="104"/>
                  </a:lnTo>
                  <a:lnTo>
                    <a:pt x="299" y="104"/>
                  </a:lnTo>
                  <a:lnTo>
                    <a:pt x="310" y="102"/>
                  </a:lnTo>
                  <a:lnTo>
                    <a:pt x="323" y="98"/>
                  </a:lnTo>
                  <a:lnTo>
                    <a:pt x="337" y="92"/>
                  </a:lnTo>
                  <a:lnTo>
                    <a:pt x="352" y="82"/>
                  </a:lnTo>
                  <a:lnTo>
                    <a:pt x="365" y="66"/>
                  </a:lnTo>
                  <a:lnTo>
                    <a:pt x="376" y="45"/>
                  </a:lnTo>
                  <a:lnTo>
                    <a:pt x="377" y="45"/>
                  </a:lnTo>
                  <a:lnTo>
                    <a:pt x="379" y="46"/>
                  </a:lnTo>
                  <a:lnTo>
                    <a:pt x="384" y="46"/>
                  </a:lnTo>
                  <a:lnTo>
                    <a:pt x="390" y="47"/>
                  </a:lnTo>
                  <a:lnTo>
                    <a:pt x="397" y="47"/>
                  </a:lnTo>
                  <a:lnTo>
                    <a:pt x="405" y="46"/>
                  </a:lnTo>
                  <a:lnTo>
                    <a:pt x="415" y="45"/>
                  </a:lnTo>
                  <a:lnTo>
                    <a:pt x="425" y="44"/>
                  </a:lnTo>
                  <a:lnTo>
                    <a:pt x="436" y="42"/>
                  </a:lnTo>
                  <a:lnTo>
                    <a:pt x="448" y="40"/>
                  </a:lnTo>
                  <a:lnTo>
                    <a:pt x="460" y="36"/>
                  </a:lnTo>
                  <a:lnTo>
                    <a:pt x="472" y="32"/>
                  </a:lnTo>
                  <a:lnTo>
                    <a:pt x="484" y="25"/>
                  </a:lnTo>
                  <a:lnTo>
                    <a:pt x="497" y="18"/>
                  </a:lnTo>
                  <a:lnTo>
                    <a:pt x="509" y="10"/>
                  </a:lnTo>
                  <a:lnTo>
                    <a:pt x="520" y="0"/>
                  </a:lnTo>
                  <a:lnTo>
                    <a:pt x="552" y="13"/>
                  </a:lnTo>
                  <a:lnTo>
                    <a:pt x="596" y="13"/>
                  </a:lnTo>
                  <a:lnTo>
                    <a:pt x="635" y="48"/>
                  </a:lnTo>
                  <a:lnTo>
                    <a:pt x="696" y="25"/>
                  </a:lnTo>
                  <a:lnTo>
                    <a:pt x="705" y="70"/>
                  </a:lnTo>
                  <a:lnTo>
                    <a:pt x="798" y="169"/>
                  </a:lnTo>
                  <a:lnTo>
                    <a:pt x="882" y="246"/>
                  </a:lnTo>
                  <a:lnTo>
                    <a:pt x="929" y="230"/>
                  </a:lnTo>
                  <a:lnTo>
                    <a:pt x="1047" y="331"/>
                  </a:lnTo>
                  <a:lnTo>
                    <a:pt x="0" y="334"/>
                  </a:lnTo>
                  <a:lnTo>
                    <a:pt x="169" y="265"/>
                  </a:lnTo>
                  <a:close/>
                </a:path>
              </a:pathLst>
            </a:custGeom>
            <a:solidFill>
              <a:srgbClr val="FF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8" name="Freeform 6"/>
            <p:cNvSpPr>
              <a:spLocks/>
            </p:cNvSpPr>
            <p:nvPr/>
          </p:nvSpPr>
          <p:spPr bwMode="auto">
            <a:xfrm>
              <a:off x="1386" y="1245"/>
              <a:ext cx="566" cy="304"/>
            </a:xfrm>
            <a:custGeom>
              <a:avLst/>
              <a:gdLst>
                <a:gd name="T0" fmla="*/ 1111 w 1131"/>
                <a:gd name="T1" fmla="*/ 546 h 607"/>
                <a:gd name="T2" fmla="*/ 1092 w 1131"/>
                <a:gd name="T3" fmla="*/ 517 h 607"/>
                <a:gd name="T4" fmla="*/ 1061 w 1131"/>
                <a:gd name="T5" fmla="*/ 467 h 607"/>
                <a:gd name="T6" fmla="*/ 1022 w 1131"/>
                <a:gd name="T7" fmla="*/ 401 h 607"/>
                <a:gd name="T8" fmla="*/ 983 w 1131"/>
                <a:gd name="T9" fmla="*/ 327 h 607"/>
                <a:gd name="T10" fmla="*/ 948 w 1131"/>
                <a:gd name="T11" fmla="*/ 251 h 607"/>
                <a:gd name="T12" fmla="*/ 924 w 1131"/>
                <a:gd name="T13" fmla="*/ 182 h 607"/>
                <a:gd name="T14" fmla="*/ 916 w 1131"/>
                <a:gd name="T15" fmla="*/ 124 h 607"/>
                <a:gd name="T16" fmla="*/ 908 w 1131"/>
                <a:gd name="T17" fmla="*/ 199 h 607"/>
                <a:gd name="T18" fmla="*/ 800 w 1131"/>
                <a:gd name="T19" fmla="*/ 135 h 607"/>
                <a:gd name="T20" fmla="*/ 657 w 1131"/>
                <a:gd name="T21" fmla="*/ 1 h 607"/>
                <a:gd name="T22" fmla="*/ 645 w 1131"/>
                <a:gd name="T23" fmla="*/ 7 h 607"/>
                <a:gd name="T24" fmla="*/ 625 w 1131"/>
                <a:gd name="T25" fmla="*/ 18 h 607"/>
                <a:gd name="T26" fmla="*/ 598 w 1131"/>
                <a:gd name="T27" fmla="*/ 32 h 607"/>
                <a:gd name="T28" fmla="*/ 566 w 1131"/>
                <a:gd name="T29" fmla="*/ 48 h 607"/>
                <a:gd name="T30" fmla="*/ 531 w 1131"/>
                <a:gd name="T31" fmla="*/ 63 h 607"/>
                <a:gd name="T32" fmla="*/ 497 w 1131"/>
                <a:gd name="T33" fmla="*/ 77 h 607"/>
                <a:gd name="T34" fmla="*/ 463 w 1131"/>
                <a:gd name="T35" fmla="*/ 86 h 607"/>
                <a:gd name="T36" fmla="*/ 755 w 1131"/>
                <a:gd name="T37" fmla="*/ 402 h 607"/>
                <a:gd name="T38" fmla="*/ 474 w 1131"/>
                <a:gd name="T39" fmla="*/ 415 h 607"/>
                <a:gd name="T40" fmla="*/ 462 w 1131"/>
                <a:gd name="T41" fmla="*/ 408 h 607"/>
                <a:gd name="T42" fmla="*/ 431 w 1131"/>
                <a:gd name="T43" fmla="*/ 390 h 607"/>
                <a:gd name="T44" fmla="*/ 387 w 1131"/>
                <a:gd name="T45" fmla="*/ 364 h 607"/>
                <a:gd name="T46" fmla="*/ 335 w 1131"/>
                <a:gd name="T47" fmla="*/ 334 h 607"/>
                <a:gd name="T48" fmla="*/ 282 w 1131"/>
                <a:gd name="T49" fmla="*/ 302 h 607"/>
                <a:gd name="T50" fmla="*/ 234 w 1131"/>
                <a:gd name="T51" fmla="*/ 271 h 607"/>
                <a:gd name="T52" fmla="*/ 195 w 1131"/>
                <a:gd name="T53" fmla="*/ 244 h 607"/>
                <a:gd name="T54" fmla="*/ 173 w 1131"/>
                <a:gd name="T55" fmla="*/ 225 h 607"/>
                <a:gd name="T56" fmla="*/ 20 w 1131"/>
                <a:gd name="T57" fmla="*/ 422 h 607"/>
                <a:gd name="T58" fmla="*/ 281 w 1131"/>
                <a:gd name="T59" fmla="*/ 575 h 607"/>
                <a:gd name="T60" fmla="*/ 461 w 1131"/>
                <a:gd name="T61" fmla="*/ 607 h 607"/>
                <a:gd name="T62" fmla="*/ 1113 w 1131"/>
                <a:gd name="T63" fmla="*/ 549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131" h="607">
                  <a:moveTo>
                    <a:pt x="1113" y="549"/>
                  </a:moveTo>
                  <a:lnTo>
                    <a:pt x="1111" y="546"/>
                  </a:lnTo>
                  <a:lnTo>
                    <a:pt x="1103" y="535"/>
                  </a:lnTo>
                  <a:lnTo>
                    <a:pt x="1092" y="517"/>
                  </a:lnTo>
                  <a:lnTo>
                    <a:pt x="1077" y="494"/>
                  </a:lnTo>
                  <a:lnTo>
                    <a:pt x="1061" y="467"/>
                  </a:lnTo>
                  <a:lnTo>
                    <a:pt x="1042" y="435"/>
                  </a:lnTo>
                  <a:lnTo>
                    <a:pt x="1022" y="401"/>
                  </a:lnTo>
                  <a:lnTo>
                    <a:pt x="1002" y="364"/>
                  </a:lnTo>
                  <a:lnTo>
                    <a:pt x="983" y="327"/>
                  </a:lnTo>
                  <a:lnTo>
                    <a:pt x="964" y="289"/>
                  </a:lnTo>
                  <a:lnTo>
                    <a:pt x="948" y="251"/>
                  </a:lnTo>
                  <a:lnTo>
                    <a:pt x="934" y="215"/>
                  </a:lnTo>
                  <a:lnTo>
                    <a:pt x="924" y="182"/>
                  </a:lnTo>
                  <a:lnTo>
                    <a:pt x="918" y="151"/>
                  </a:lnTo>
                  <a:lnTo>
                    <a:pt x="916" y="124"/>
                  </a:lnTo>
                  <a:lnTo>
                    <a:pt x="921" y="102"/>
                  </a:lnTo>
                  <a:lnTo>
                    <a:pt x="908" y="199"/>
                  </a:lnTo>
                  <a:lnTo>
                    <a:pt x="800" y="26"/>
                  </a:lnTo>
                  <a:lnTo>
                    <a:pt x="800" y="135"/>
                  </a:lnTo>
                  <a:lnTo>
                    <a:pt x="658" y="0"/>
                  </a:lnTo>
                  <a:lnTo>
                    <a:pt x="657" y="1"/>
                  </a:lnTo>
                  <a:lnTo>
                    <a:pt x="652" y="3"/>
                  </a:lnTo>
                  <a:lnTo>
                    <a:pt x="645" y="7"/>
                  </a:lnTo>
                  <a:lnTo>
                    <a:pt x="636" y="13"/>
                  </a:lnTo>
                  <a:lnTo>
                    <a:pt x="625" y="18"/>
                  </a:lnTo>
                  <a:lnTo>
                    <a:pt x="612" y="25"/>
                  </a:lnTo>
                  <a:lnTo>
                    <a:pt x="598" y="32"/>
                  </a:lnTo>
                  <a:lnTo>
                    <a:pt x="582" y="40"/>
                  </a:lnTo>
                  <a:lnTo>
                    <a:pt x="566" y="48"/>
                  </a:lnTo>
                  <a:lnTo>
                    <a:pt x="548" y="55"/>
                  </a:lnTo>
                  <a:lnTo>
                    <a:pt x="531" y="63"/>
                  </a:lnTo>
                  <a:lnTo>
                    <a:pt x="514" y="70"/>
                  </a:lnTo>
                  <a:lnTo>
                    <a:pt x="497" y="77"/>
                  </a:lnTo>
                  <a:lnTo>
                    <a:pt x="479" y="82"/>
                  </a:lnTo>
                  <a:lnTo>
                    <a:pt x="463" y="86"/>
                  </a:lnTo>
                  <a:lnTo>
                    <a:pt x="448" y="90"/>
                  </a:lnTo>
                  <a:lnTo>
                    <a:pt x="755" y="402"/>
                  </a:lnTo>
                  <a:lnTo>
                    <a:pt x="365" y="160"/>
                  </a:lnTo>
                  <a:lnTo>
                    <a:pt x="474" y="415"/>
                  </a:lnTo>
                  <a:lnTo>
                    <a:pt x="470" y="414"/>
                  </a:lnTo>
                  <a:lnTo>
                    <a:pt x="462" y="408"/>
                  </a:lnTo>
                  <a:lnTo>
                    <a:pt x="448" y="401"/>
                  </a:lnTo>
                  <a:lnTo>
                    <a:pt x="431" y="390"/>
                  </a:lnTo>
                  <a:lnTo>
                    <a:pt x="410" y="378"/>
                  </a:lnTo>
                  <a:lnTo>
                    <a:pt x="387" y="364"/>
                  </a:lnTo>
                  <a:lnTo>
                    <a:pt x="362" y="350"/>
                  </a:lnTo>
                  <a:lnTo>
                    <a:pt x="335" y="334"/>
                  </a:lnTo>
                  <a:lnTo>
                    <a:pt x="309" y="318"/>
                  </a:lnTo>
                  <a:lnTo>
                    <a:pt x="282" y="302"/>
                  </a:lnTo>
                  <a:lnTo>
                    <a:pt x="257" y="286"/>
                  </a:lnTo>
                  <a:lnTo>
                    <a:pt x="234" y="271"/>
                  </a:lnTo>
                  <a:lnTo>
                    <a:pt x="212" y="256"/>
                  </a:lnTo>
                  <a:lnTo>
                    <a:pt x="195" y="244"/>
                  </a:lnTo>
                  <a:lnTo>
                    <a:pt x="182" y="233"/>
                  </a:lnTo>
                  <a:lnTo>
                    <a:pt x="173" y="225"/>
                  </a:lnTo>
                  <a:lnTo>
                    <a:pt x="0" y="357"/>
                  </a:lnTo>
                  <a:lnTo>
                    <a:pt x="20" y="422"/>
                  </a:lnTo>
                  <a:lnTo>
                    <a:pt x="160" y="486"/>
                  </a:lnTo>
                  <a:lnTo>
                    <a:pt x="281" y="575"/>
                  </a:lnTo>
                  <a:lnTo>
                    <a:pt x="391" y="524"/>
                  </a:lnTo>
                  <a:lnTo>
                    <a:pt x="461" y="607"/>
                  </a:lnTo>
                  <a:lnTo>
                    <a:pt x="1131" y="594"/>
                  </a:lnTo>
                  <a:lnTo>
                    <a:pt x="1113" y="549"/>
                  </a:lnTo>
                  <a:close/>
                </a:path>
              </a:pathLst>
            </a:custGeom>
            <a:solidFill>
              <a:srgbClr val="D3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9" name="Freeform 7"/>
            <p:cNvSpPr>
              <a:spLocks/>
            </p:cNvSpPr>
            <p:nvPr/>
          </p:nvSpPr>
          <p:spPr bwMode="auto">
            <a:xfrm>
              <a:off x="1472" y="1271"/>
              <a:ext cx="352" cy="271"/>
            </a:xfrm>
            <a:custGeom>
              <a:avLst/>
              <a:gdLst>
                <a:gd name="T0" fmla="*/ 0 w 703"/>
                <a:gd name="T1" fmla="*/ 173 h 542"/>
                <a:gd name="T2" fmla="*/ 32 w 703"/>
                <a:gd name="T3" fmla="*/ 247 h 542"/>
                <a:gd name="T4" fmla="*/ 108 w 703"/>
                <a:gd name="T5" fmla="*/ 274 h 542"/>
                <a:gd name="T6" fmla="*/ 109 w 703"/>
                <a:gd name="T7" fmla="*/ 276 h 542"/>
                <a:gd name="T8" fmla="*/ 114 w 703"/>
                <a:gd name="T9" fmla="*/ 282 h 542"/>
                <a:gd name="T10" fmla="*/ 121 w 703"/>
                <a:gd name="T11" fmla="*/ 292 h 542"/>
                <a:gd name="T12" fmla="*/ 131 w 703"/>
                <a:gd name="T13" fmla="*/ 305 h 542"/>
                <a:gd name="T14" fmla="*/ 143 w 703"/>
                <a:gd name="T15" fmla="*/ 320 h 542"/>
                <a:gd name="T16" fmla="*/ 157 w 703"/>
                <a:gd name="T17" fmla="*/ 338 h 542"/>
                <a:gd name="T18" fmla="*/ 173 w 703"/>
                <a:gd name="T19" fmla="*/ 358 h 542"/>
                <a:gd name="T20" fmla="*/ 190 w 703"/>
                <a:gd name="T21" fmla="*/ 379 h 542"/>
                <a:gd name="T22" fmla="*/ 208 w 703"/>
                <a:gd name="T23" fmla="*/ 400 h 542"/>
                <a:gd name="T24" fmla="*/ 228 w 703"/>
                <a:gd name="T25" fmla="*/ 421 h 542"/>
                <a:gd name="T26" fmla="*/ 249 w 703"/>
                <a:gd name="T27" fmla="*/ 443 h 542"/>
                <a:gd name="T28" fmla="*/ 271 w 703"/>
                <a:gd name="T29" fmla="*/ 465 h 542"/>
                <a:gd name="T30" fmla="*/ 293 w 703"/>
                <a:gd name="T31" fmla="*/ 485 h 542"/>
                <a:gd name="T32" fmla="*/ 314 w 703"/>
                <a:gd name="T33" fmla="*/ 504 h 542"/>
                <a:gd name="T34" fmla="*/ 336 w 703"/>
                <a:gd name="T35" fmla="*/ 521 h 542"/>
                <a:gd name="T36" fmla="*/ 358 w 703"/>
                <a:gd name="T37" fmla="*/ 536 h 542"/>
                <a:gd name="T38" fmla="*/ 703 w 703"/>
                <a:gd name="T39" fmla="*/ 542 h 542"/>
                <a:gd name="T40" fmla="*/ 698 w 703"/>
                <a:gd name="T41" fmla="*/ 538 h 542"/>
                <a:gd name="T42" fmla="*/ 684 w 703"/>
                <a:gd name="T43" fmla="*/ 526 h 542"/>
                <a:gd name="T44" fmla="*/ 662 w 703"/>
                <a:gd name="T45" fmla="*/ 508 h 542"/>
                <a:gd name="T46" fmla="*/ 635 w 703"/>
                <a:gd name="T47" fmla="*/ 484 h 542"/>
                <a:gd name="T48" fmla="*/ 601 w 703"/>
                <a:gd name="T49" fmla="*/ 455 h 542"/>
                <a:gd name="T50" fmla="*/ 564 w 703"/>
                <a:gd name="T51" fmla="*/ 420 h 542"/>
                <a:gd name="T52" fmla="*/ 524 w 703"/>
                <a:gd name="T53" fmla="*/ 382 h 542"/>
                <a:gd name="T54" fmla="*/ 481 w 703"/>
                <a:gd name="T55" fmla="*/ 342 h 542"/>
                <a:gd name="T56" fmla="*/ 439 w 703"/>
                <a:gd name="T57" fmla="*/ 299 h 542"/>
                <a:gd name="T58" fmla="*/ 396 w 703"/>
                <a:gd name="T59" fmla="*/ 256 h 542"/>
                <a:gd name="T60" fmla="*/ 356 w 703"/>
                <a:gd name="T61" fmla="*/ 212 h 542"/>
                <a:gd name="T62" fmla="*/ 318 w 703"/>
                <a:gd name="T63" fmla="*/ 168 h 542"/>
                <a:gd name="T64" fmla="*/ 283 w 703"/>
                <a:gd name="T65" fmla="*/ 125 h 542"/>
                <a:gd name="T66" fmla="*/ 255 w 703"/>
                <a:gd name="T67" fmla="*/ 85 h 542"/>
                <a:gd name="T68" fmla="*/ 233 w 703"/>
                <a:gd name="T69" fmla="*/ 47 h 542"/>
                <a:gd name="T70" fmla="*/ 218 w 703"/>
                <a:gd name="T71" fmla="*/ 12 h 542"/>
                <a:gd name="T72" fmla="*/ 167 w 703"/>
                <a:gd name="T73" fmla="*/ 0 h 542"/>
                <a:gd name="T74" fmla="*/ 166 w 703"/>
                <a:gd name="T75" fmla="*/ 7 h 542"/>
                <a:gd name="T76" fmla="*/ 161 w 703"/>
                <a:gd name="T77" fmla="*/ 26 h 542"/>
                <a:gd name="T78" fmla="*/ 151 w 703"/>
                <a:gd name="T79" fmla="*/ 54 h 542"/>
                <a:gd name="T80" fmla="*/ 136 w 703"/>
                <a:gd name="T81" fmla="*/ 86 h 542"/>
                <a:gd name="T82" fmla="*/ 114 w 703"/>
                <a:gd name="T83" fmla="*/ 118 h 542"/>
                <a:gd name="T84" fmla="*/ 85 w 703"/>
                <a:gd name="T85" fmla="*/ 146 h 542"/>
                <a:gd name="T86" fmla="*/ 47 w 703"/>
                <a:gd name="T87" fmla="*/ 166 h 542"/>
                <a:gd name="T88" fmla="*/ 0 w 703"/>
                <a:gd name="T89" fmla="*/ 17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03" h="542">
                  <a:moveTo>
                    <a:pt x="0" y="173"/>
                  </a:moveTo>
                  <a:lnTo>
                    <a:pt x="32" y="247"/>
                  </a:lnTo>
                  <a:lnTo>
                    <a:pt x="108" y="274"/>
                  </a:lnTo>
                  <a:lnTo>
                    <a:pt x="109" y="276"/>
                  </a:lnTo>
                  <a:lnTo>
                    <a:pt x="114" y="282"/>
                  </a:lnTo>
                  <a:lnTo>
                    <a:pt x="121" y="292"/>
                  </a:lnTo>
                  <a:lnTo>
                    <a:pt x="131" y="305"/>
                  </a:lnTo>
                  <a:lnTo>
                    <a:pt x="143" y="320"/>
                  </a:lnTo>
                  <a:lnTo>
                    <a:pt x="157" y="338"/>
                  </a:lnTo>
                  <a:lnTo>
                    <a:pt x="173" y="358"/>
                  </a:lnTo>
                  <a:lnTo>
                    <a:pt x="190" y="379"/>
                  </a:lnTo>
                  <a:lnTo>
                    <a:pt x="208" y="400"/>
                  </a:lnTo>
                  <a:lnTo>
                    <a:pt x="228" y="421"/>
                  </a:lnTo>
                  <a:lnTo>
                    <a:pt x="249" y="443"/>
                  </a:lnTo>
                  <a:lnTo>
                    <a:pt x="271" y="465"/>
                  </a:lnTo>
                  <a:lnTo>
                    <a:pt x="293" y="485"/>
                  </a:lnTo>
                  <a:lnTo>
                    <a:pt x="314" y="504"/>
                  </a:lnTo>
                  <a:lnTo>
                    <a:pt x="336" y="521"/>
                  </a:lnTo>
                  <a:lnTo>
                    <a:pt x="358" y="536"/>
                  </a:lnTo>
                  <a:lnTo>
                    <a:pt x="703" y="542"/>
                  </a:lnTo>
                  <a:lnTo>
                    <a:pt x="698" y="538"/>
                  </a:lnTo>
                  <a:lnTo>
                    <a:pt x="684" y="526"/>
                  </a:lnTo>
                  <a:lnTo>
                    <a:pt x="662" y="508"/>
                  </a:lnTo>
                  <a:lnTo>
                    <a:pt x="635" y="484"/>
                  </a:lnTo>
                  <a:lnTo>
                    <a:pt x="601" y="455"/>
                  </a:lnTo>
                  <a:lnTo>
                    <a:pt x="564" y="420"/>
                  </a:lnTo>
                  <a:lnTo>
                    <a:pt x="524" y="382"/>
                  </a:lnTo>
                  <a:lnTo>
                    <a:pt x="481" y="342"/>
                  </a:lnTo>
                  <a:lnTo>
                    <a:pt x="439" y="299"/>
                  </a:lnTo>
                  <a:lnTo>
                    <a:pt x="396" y="256"/>
                  </a:lnTo>
                  <a:lnTo>
                    <a:pt x="356" y="212"/>
                  </a:lnTo>
                  <a:lnTo>
                    <a:pt x="318" y="168"/>
                  </a:lnTo>
                  <a:lnTo>
                    <a:pt x="283" y="125"/>
                  </a:lnTo>
                  <a:lnTo>
                    <a:pt x="255" y="85"/>
                  </a:lnTo>
                  <a:lnTo>
                    <a:pt x="233" y="47"/>
                  </a:lnTo>
                  <a:lnTo>
                    <a:pt x="218" y="12"/>
                  </a:lnTo>
                  <a:lnTo>
                    <a:pt x="167" y="0"/>
                  </a:lnTo>
                  <a:lnTo>
                    <a:pt x="166" y="7"/>
                  </a:lnTo>
                  <a:lnTo>
                    <a:pt x="161" y="26"/>
                  </a:lnTo>
                  <a:lnTo>
                    <a:pt x="151" y="54"/>
                  </a:lnTo>
                  <a:lnTo>
                    <a:pt x="136" y="86"/>
                  </a:lnTo>
                  <a:lnTo>
                    <a:pt x="114" y="118"/>
                  </a:lnTo>
                  <a:lnTo>
                    <a:pt x="85" y="146"/>
                  </a:lnTo>
                  <a:lnTo>
                    <a:pt x="47" y="166"/>
                  </a:lnTo>
                  <a:lnTo>
                    <a:pt x="0" y="173"/>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0" name="Freeform 8"/>
            <p:cNvSpPr>
              <a:spLocks/>
            </p:cNvSpPr>
            <p:nvPr/>
          </p:nvSpPr>
          <p:spPr bwMode="auto">
            <a:xfrm>
              <a:off x="1702" y="1245"/>
              <a:ext cx="199" cy="230"/>
            </a:xfrm>
            <a:custGeom>
              <a:avLst/>
              <a:gdLst>
                <a:gd name="T0" fmla="*/ 25 w 397"/>
                <a:gd name="T1" fmla="*/ 0 h 460"/>
                <a:gd name="T2" fmla="*/ 0 w 397"/>
                <a:gd name="T3" fmla="*/ 70 h 460"/>
                <a:gd name="T4" fmla="*/ 2 w 397"/>
                <a:gd name="T5" fmla="*/ 74 h 460"/>
                <a:gd name="T6" fmla="*/ 6 w 397"/>
                <a:gd name="T7" fmla="*/ 84 h 460"/>
                <a:gd name="T8" fmla="*/ 15 w 397"/>
                <a:gd name="T9" fmla="*/ 100 h 460"/>
                <a:gd name="T10" fmla="*/ 26 w 397"/>
                <a:gd name="T11" fmla="*/ 121 h 460"/>
                <a:gd name="T12" fmla="*/ 39 w 397"/>
                <a:gd name="T13" fmla="*/ 145 h 460"/>
                <a:gd name="T14" fmla="*/ 55 w 397"/>
                <a:gd name="T15" fmla="*/ 174 h 460"/>
                <a:gd name="T16" fmla="*/ 72 w 397"/>
                <a:gd name="T17" fmla="*/ 204 h 460"/>
                <a:gd name="T18" fmla="*/ 93 w 397"/>
                <a:gd name="T19" fmla="*/ 236 h 460"/>
                <a:gd name="T20" fmla="*/ 114 w 397"/>
                <a:gd name="T21" fmla="*/ 269 h 460"/>
                <a:gd name="T22" fmla="*/ 136 w 397"/>
                <a:gd name="T23" fmla="*/ 303 h 460"/>
                <a:gd name="T24" fmla="*/ 160 w 397"/>
                <a:gd name="T25" fmla="*/ 335 h 460"/>
                <a:gd name="T26" fmla="*/ 183 w 397"/>
                <a:gd name="T27" fmla="*/ 366 h 460"/>
                <a:gd name="T28" fmla="*/ 208 w 397"/>
                <a:gd name="T29" fmla="*/ 395 h 460"/>
                <a:gd name="T30" fmla="*/ 232 w 397"/>
                <a:gd name="T31" fmla="*/ 422 h 460"/>
                <a:gd name="T32" fmla="*/ 258 w 397"/>
                <a:gd name="T33" fmla="*/ 442 h 460"/>
                <a:gd name="T34" fmla="*/ 282 w 397"/>
                <a:gd name="T35" fmla="*/ 460 h 460"/>
                <a:gd name="T36" fmla="*/ 122 w 397"/>
                <a:gd name="T37" fmla="*/ 180 h 460"/>
                <a:gd name="T38" fmla="*/ 210 w 397"/>
                <a:gd name="T39" fmla="*/ 237 h 460"/>
                <a:gd name="T40" fmla="*/ 397 w 397"/>
                <a:gd name="T41" fmla="*/ 434 h 460"/>
                <a:gd name="T42" fmla="*/ 243 w 397"/>
                <a:gd name="T43" fmla="*/ 192 h 460"/>
                <a:gd name="T44" fmla="*/ 147 w 397"/>
                <a:gd name="T45" fmla="*/ 128 h 460"/>
                <a:gd name="T46" fmla="*/ 25 w 397"/>
                <a:gd name="T47" fmla="*/ 0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97" h="460">
                  <a:moveTo>
                    <a:pt x="25" y="0"/>
                  </a:moveTo>
                  <a:lnTo>
                    <a:pt x="0" y="70"/>
                  </a:lnTo>
                  <a:lnTo>
                    <a:pt x="2" y="74"/>
                  </a:lnTo>
                  <a:lnTo>
                    <a:pt x="6" y="84"/>
                  </a:lnTo>
                  <a:lnTo>
                    <a:pt x="15" y="100"/>
                  </a:lnTo>
                  <a:lnTo>
                    <a:pt x="26" y="121"/>
                  </a:lnTo>
                  <a:lnTo>
                    <a:pt x="39" y="145"/>
                  </a:lnTo>
                  <a:lnTo>
                    <a:pt x="55" y="174"/>
                  </a:lnTo>
                  <a:lnTo>
                    <a:pt x="72" y="204"/>
                  </a:lnTo>
                  <a:lnTo>
                    <a:pt x="93" y="236"/>
                  </a:lnTo>
                  <a:lnTo>
                    <a:pt x="114" y="269"/>
                  </a:lnTo>
                  <a:lnTo>
                    <a:pt x="136" y="303"/>
                  </a:lnTo>
                  <a:lnTo>
                    <a:pt x="160" y="335"/>
                  </a:lnTo>
                  <a:lnTo>
                    <a:pt x="183" y="366"/>
                  </a:lnTo>
                  <a:lnTo>
                    <a:pt x="208" y="395"/>
                  </a:lnTo>
                  <a:lnTo>
                    <a:pt x="232" y="422"/>
                  </a:lnTo>
                  <a:lnTo>
                    <a:pt x="258" y="442"/>
                  </a:lnTo>
                  <a:lnTo>
                    <a:pt x="282" y="460"/>
                  </a:lnTo>
                  <a:lnTo>
                    <a:pt x="122" y="180"/>
                  </a:lnTo>
                  <a:lnTo>
                    <a:pt x="210" y="237"/>
                  </a:lnTo>
                  <a:lnTo>
                    <a:pt x="397" y="434"/>
                  </a:lnTo>
                  <a:lnTo>
                    <a:pt x="243" y="192"/>
                  </a:lnTo>
                  <a:lnTo>
                    <a:pt x="147" y="128"/>
                  </a:lnTo>
                  <a:lnTo>
                    <a:pt x="25" y="0"/>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1" name="Freeform 9"/>
            <p:cNvSpPr>
              <a:spLocks/>
            </p:cNvSpPr>
            <p:nvPr/>
          </p:nvSpPr>
          <p:spPr bwMode="auto">
            <a:xfrm>
              <a:off x="1466" y="1414"/>
              <a:ext cx="112" cy="90"/>
            </a:xfrm>
            <a:custGeom>
              <a:avLst/>
              <a:gdLst>
                <a:gd name="T0" fmla="*/ 0 w 224"/>
                <a:gd name="T1" fmla="*/ 0 h 178"/>
                <a:gd name="T2" fmla="*/ 224 w 224"/>
                <a:gd name="T3" fmla="*/ 115 h 178"/>
                <a:gd name="T4" fmla="*/ 153 w 224"/>
                <a:gd name="T5" fmla="*/ 178 h 178"/>
                <a:gd name="T6" fmla="*/ 0 w 224"/>
                <a:gd name="T7" fmla="*/ 0 h 178"/>
              </a:gdLst>
              <a:ahLst/>
              <a:cxnLst>
                <a:cxn ang="0">
                  <a:pos x="T0" y="T1"/>
                </a:cxn>
                <a:cxn ang="0">
                  <a:pos x="T2" y="T3"/>
                </a:cxn>
                <a:cxn ang="0">
                  <a:pos x="T4" y="T5"/>
                </a:cxn>
                <a:cxn ang="0">
                  <a:pos x="T6" y="T7"/>
                </a:cxn>
              </a:cxnLst>
              <a:rect l="0" t="0" r="r" b="b"/>
              <a:pathLst>
                <a:path w="224" h="178">
                  <a:moveTo>
                    <a:pt x="0" y="0"/>
                  </a:moveTo>
                  <a:lnTo>
                    <a:pt x="224" y="115"/>
                  </a:lnTo>
                  <a:lnTo>
                    <a:pt x="153" y="178"/>
                  </a:lnTo>
                  <a:lnTo>
                    <a:pt x="0" y="0"/>
                  </a:lnTo>
                  <a:close/>
                </a:path>
              </a:pathLst>
            </a:custGeom>
            <a:solidFill>
              <a:srgbClr val="A5ED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2" name="Freeform 10"/>
            <p:cNvSpPr>
              <a:spLocks/>
            </p:cNvSpPr>
            <p:nvPr/>
          </p:nvSpPr>
          <p:spPr bwMode="auto">
            <a:xfrm>
              <a:off x="1923" y="1446"/>
              <a:ext cx="178" cy="103"/>
            </a:xfrm>
            <a:custGeom>
              <a:avLst/>
              <a:gdLst>
                <a:gd name="T0" fmla="*/ 7 w 357"/>
                <a:gd name="T1" fmla="*/ 103 h 205"/>
                <a:gd name="T2" fmla="*/ 9 w 357"/>
                <a:gd name="T3" fmla="*/ 103 h 205"/>
                <a:gd name="T4" fmla="*/ 15 w 357"/>
                <a:gd name="T5" fmla="*/ 104 h 205"/>
                <a:gd name="T6" fmla="*/ 24 w 357"/>
                <a:gd name="T7" fmla="*/ 104 h 205"/>
                <a:gd name="T8" fmla="*/ 37 w 357"/>
                <a:gd name="T9" fmla="*/ 104 h 205"/>
                <a:gd name="T10" fmla="*/ 51 w 357"/>
                <a:gd name="T11" fmla="*/ 104 h 205"/>
                <a:gd name="T12" fmla="*/ 67 w 357"/>
                <a:gd name="T13" fmla="*/ 103 h 205"/>
                <a:gd name="T14" fmla="*/ 83 w 357"/>
                <a:gd name="T15" fmla="*/ 100 h 205"/>
                <a:gd name="T16" fmla="*/ 100 w 357"/>
                <a:gd name="T17" fmla="*/ 97 h 205"/>
                <a:gd name="T18" fmla="*/ 116 w 357"/>
                <a:gd name="T19" fmla="*/ 92 h 205"/>
                <a:gd name="T20" fmla="*/ 132 w 357"/>
                <a:gd name="T21" fmla="*/ 86 h 205"/>
                <a:gd name="T22" fmla="*/ 146 w 357"/>
                <a:gd name="T23" fmla="*/ 78 h 205"/>
                <a:gd name="T24" fmla="*/ 158 w 357"/>
                <a:gd name="T25" fmla="*/ 68 h 205"/>
                <a:gd name="T26" fmla="*/ 167 w 357"/>
                <a:gd name="T27" fmla="*/ 55 h 205"/>
                <a:gd name="T28" fmla="*/ 173 w 357"/>
                <a:gd name="T29" fmla="*/ 39 h 205"/>
                <a:gd name="T30" fmla="*/ 175 w 357"/>
                <a:gd name="T31" fmla="*/ 21 h 205"/>
                <a:gd name="T32" fmla="*/ 173 w 357"/>
                <a:gd name="T33" fmla="*/ 0 h 205"/>
                <a:gd name="T34" fmla="*/ 177 w 357"/>
                <a:gd name="T35" fmla="*/ 8 h 205"/>
                <a:gd name="T36" fmla="*/ 189 w 357"/>
                <a:gd name="T37" fmla="*/ 28 h 205"/>
                <a:gd name="T38" fmla="*/ 206 w 357"/>
                <a:gd name="T39" fmla="*/ 56 h 205"/>
                <a:gd name="T40" fmla="*/ 229 w 357"/>
                <a:gd name="T41" fmla="*/ 90 h 205"/>
                <a:gd name="T42" fmla="*/ 254 w 357"/>
                <a:gd name="T43" fmla="*/ 123 h 205"/>
                <a:gd name="T44" fmla="*/ 281 w 357"/>
                <a:gd name="T45" fmla="*/ 152 h 205"/>
                <a:gd name="T46" fmla="*/ 307 w 357"/>
                <a:gd name="T47" fmla="*/ 172 h 205"/>
                <a:gd name="T48" fmla="*/ 333 w 357"/>
                <a:gd name="T49" fmla="*/ 180 h 205"/>
                <a:gd name="T50" fmla="*/ 350 w 357"/>
                <a:gd name="T51" fmla="*/ 180 h 205"/>
                <a:gd name="T52" fmla="*/ 357 w 357"/>
                <a:gd name="T53" fmla="*/ 177 h 205"/>
                <a:gd name="T54" fmla="*/ 356 w 357"/>
                <a:gd name="T55" fmla="*/ 176 h 205"/>
                <a:gd name="T56" fmla="*/ 348 w 357"/>
                <a:gd name="T57" fmla="*/ 173 h 205"/>
                <a:gd name="T58" fmla="*/ 337 w 357"/>
                <a:gd name="T59" fmla="*/ 171 h 205"/>
                <a:gd name="T60" fmla="*/ 326 w 357"/>
                <a:gd name="T61" fmla="*/ 169 h 205"/>
                <a:gd name="T62" fmla="*/ 318 w 357"/>
                <a:gd name="T63" fmla="*/ 167 h 205"/>
                <a:gd name="T64" fmla="*/ 314 w 357"/>
                <a:gd name="T65" fmla="*/ 167 h 205"/>
                <a:gd name="T66" fmla="*/ 0 w 357"/>
                <a:gd name="T67" fmla="*/ 205 h 205"/>
                <a:gd name="T68" fmla="*/ 7 w 357"/>
                <a:gd name="T69" fmla="*/ 10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57" h="205">
                  <a:moveTo>
                    <a:pt x="7" y="103"/>
                  </a:moveTo>
                  <a:lnTo>
                    <a:pt x="9" y="103"/>
                  </a:lnTo>
                  <a:lnTo>
                    <a:pt x="15" y="104"/>
                  </a:lnTo>
                  <a:lnTo>
                    <a:pt x="24" y="104"/>
                  </a:lnTo>
                  <a:lnTo>
                    <a:pt x="37" y="104"/>
                  </a:lnTo>
                  <a:lnTo>
                    <a:pt x="51" y="104"/>
                  </a:lnTo>
                  <a:lnTo>
                    <a:pt x="67" y="103"/>
                  </a:lnTo>
                  <a:lnTo>
                    <a:pt x="83" y="100"/>
                  </a:lnTo>
                  <a:lnTo>
                    <a:pt x="100" y="97"/>
                  </a:lnTo>
                  <a:lnTo>
                    <a:pt x="116" y="92"/>
                  </a:lnTo>
                  <a:lnTo>
                    <a:pt x="132" y="86"/>
                  </a:lnTo>
                  <a:lnTo>
                    <a:pt x="146" y="78"/>
                  </a:lnTo>
                  <a:lnTo>
                    <a:pt x="158" y="68"/>
                  </a:lnTo>
                  <a:lnTo>
                    <a:pt x="167" y="55"/>
                  </a:lnTo>
                  <a:lnTo>
                    <a:pt x="173" y="39"/>
                  </a:lnTo>
                  <a:lnTo>
                    <a:pt x="175" y="21"/>
                  </a:lnTo>
                  <a:lnTo>
                    <a:pt x="173" y="0"/>
                  </a:lnTo>
                  <a:lnTo>
                    <a:pt x="177" y="8"/>
                  </a:lnTo>
                  <a:lnTo>
                    <a:pt x="189" y="28"/>
                  </a:lnTo>
                  <a:lnTo>
                    <a:pt x="206" y="56"/>
                  </a:lnTo>
                  <a:lnTo>
                    <a:pt x="229" y="90"/>
                  </a:lnTo>
                  <a:lnTo>
                    <a:pt x="254" y="123"/>
                  </a:lnTo>
                  <a:lnTo>
                    <a:pt x="281" y="152"/>
                  </a:lnTo>
                  <a:lnTo>
                    <a:pt x="307" y="172"/>
                  </a:lnTo>
                  <a:lnTo>
                    <a:pt x="333" y="180"/>
                  </a:lnTo>
                  <a:lnTo>
                    <a:pt x="350" y="180"/>
                  </a:lnTo>
                  <a:lnTo>
                    <a:pt x="357" y="177"/>
                  </a:lnTo>
                  <a:lnTo>
                    <a:pt x="356" y="176"/>
                  </a:lnTo>
                  <a:lnTo>
                    <a:pt x="348" y="173"/>
                  </a:lnTo>
                  <a:lnTo>
                    <a:pt x="337" y="171"/>
                  </a:lnTo>
                  <a:lnTo>
                    <a:pt x="326" y="169"/>
                  </a:lnTo>
                  <a:lnTo>
                    <a:pt x="318" y="167"/>
                  </a:lnTo>
                  <a:lnTo>
                    <a:pt x="314" y="167"/>
                  </a:lnTo>
                  <a:lnTo>
                    <a:pt x="0" y="205"/>
                  </a:lnTo>
                  <a:lnTo>
                    <a:pt x="7" y="103"/>
                  </a:lnTo>
                  <a:close/>
                </a:path>
              </a:pathLst>
            </a:custGeom>
            <a:solidFill>
              <a:srgbClr val="D3FFFF"/>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3" name="Freeform 11"/>
            <p:cNvSpPr>
              <a:spLocks/>
            </p:cNvSpPr>
            <p:nvPr/>
          </p:nvSpPr>
          <p:spPr bwMode="auto">
            <a:xfrm>
              <a:off x="1987" y="1380"/>
              <a:ext cx="57" cy="70"/>
            </a:xfrm>
            <a:custGeom>
              <a:avLst/>
              <a:gdLst>
                <a:gd name="T0" fmla="*/ 114 w 114"/>
                <a:gd name="T1" fmla="*/ 139 h 139"/>
                <a:gd name="T2" fmla="*/ 109 w 114"/>
                <a:gd name="T3" fmla="*/ 136 h 139"/>
                <a:gd name="T4" fmla="*/ 98 w 114"/>
                <a:gd name="T5" fmla="*/ 124 h 139"/>
                <a:gd name="T6" fmla="*/ 80 w 114"/>
                <a:gd name="T7" fmla="*/ 109 h 139"/>
                <a:gd name="T8" fmla="*/ 61 w 114"/>
                <a:gd name="T9" fmla="*/ 88 h 139"/>
                <a:gd name="T10" fmla="*/ 40 w 114"/>
                <a:gd name="T11" fmla="*/ 66 h 139"/>
                <a:gd name="T12" fmla="*/ 22 w 114"/>
                <a:gd name="T13" fmla="*/ 43 h 139"/>
                <a:gd name="T14" fmla="*/ 8 w 114"/>
                <a:gd name="T15" fmla="*/ 20 h 139"/>
                <a:gd name="T16" fmla="*/ 0 w 114"/>
                <a:gd name="T17" fmla="*/ 0 h 139"/>
                <a:gd name="T18" fmla="*/ 0 w 114"/>
                <a:gd name="T19" fmla="*/ 3 h 139"/>
                <a:gd name="T20" fmla="*/ 0 w 114"/>
                <a:gd name="T21" fmla="*/ 12 h 139"/>
                <a:gd name="T22" fmla="*/ 3 w 114"/>
                <a:gd name="T23" fmla="*/ 27 h 139"/>
                <a:gd name="T24" fmla="*/ 10 w 114"/>
                <a:gd name="T25" fmla="*/ 46 h 139"/>
                <a:gd name="T26" fmla="*/ 24 w 114"/>
                <a:gd name="T27" fmla="*/ 68 h 139"/>
                <a:gd name="T28" fmla="*/ 44 w 114"/>
                <a:gd name="T29" fmla="*/ 91 h 139"/>
                <a:gd name="T30" fmla="*/ 74 w 114"/>
                <a:gd name="T31" fmla="*/ 115 h 139"/>
                <a:gd name="T32" fmla="*/ 114 w 114"/>
                <a:gd name="T33"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39">
                  <a:moveTo>
                    <a:pt x="114" y="139"/>
                  </a:moveTo>
                  <a:lnTo>
                    <a:pt x="109" y="136"/>
                  </a:lnTo>
                  <a:lnTo>
                    <a:pt x="98" y="124"/>
                  </a:lnTo>
                  <a:lnTo>
                    <a:pt x="80" y="109"/>
                  </a:lnTo>
                  <a:lnTo>
                    <a:pt x="61" y="88"/>
                  </a:lnTo>
                  <a:lnTo>
                    <a:pt x="40" y="66"/>
                  </a:lnTo>
                  <a:lnTo>
                    <a:pt x="22" y="43"/>
                  </a:lnTo>
                  <a:lnTo>
                    <a:pt x="8" y="20"/>
                  </a:lnTo>
                  <a:lnTo>
                    <a:pt x="0" y="0"/>
                  </a:lnTo>
                  <a:lnTo>
                    <a:pt x="0" y="3"/>
                  </a:lnTo>
                  <a:lnTo>
                    <a:pt x="0" y="12"/>
                  </a:lnTo>
                  <a:lnTo>
                    <a:pt x="3" y="27"/>
                  </a:lnTo>
                  <a:lnTo>
                    <a:pt x="10" y="46"/>
                  </a:lnTo>
                  <a:lnTo>
                    <a:pt x="24" y="68"/>
                  </a:lnTo>
                  <a:lnTo>
                    <a:pt x="44" y="91"/>
                  </a:lnTo>
                  <a:lnTo>
                    <a:pt x="74" y="115"/>
                  </a:lnTo>
                  <a:lnTo>
                    <a:pt x="114" y="139"/>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4" name="Freeform 12"/>
            <p:cNvSpPr>
              <a:spLocks/>
            </p:cNvSpPr>
            <p:nvPr/>
          </p:nvSpPr>
          <p:spPr bwMode="auto">
            <a:xfrm>
              <a:off x="1876" y="1239"/>
              <a:ext cx="105" cy="141"/>
            </a:xfrm>
            <a:custGeom>
              <a:avLst/>
              <a:gdLst>
                <a:gd name="T0" fmla="*/ 210 w 210"/>
                <a:gd name="T1" fmla="*/ 283 h 283"/>
                <a:gd name="T2" fmla="*/ 209 w 210"/>
                <a:gd name="T3" fmla="*/ 281 h 283"/>
                <a:gd name="T4" fmla="*/ 204 w 210"/>
                <a:gd name="T5" fmla="*/ 279 h 283"/>
                <a:gd name="T6" fmla="*/ 197 w 210"/>
                <a:gd name="T7" fmla="*/ 276 h 283"/>
                <a:gd name="T8" fmla="*/ 188 w 210"/>
                <a:gd name="T9" fmla="*/ 270 h 283"/>
                <a:gd name="T10" fmla="*/ 177 w 210"/>
                <a:gd name="T11" fmla="*/ 262 h 283"/>
                <a:gd name="T12" fmla="*/ 164 w 210"/>
                <a:gd name="T13" fmla="*/ 254 h 283"/>
                <a:gd name="T14" fmla="*/ 149 w 210"/>
                <a:gd name="T15" fmla="*/ 242 h 283"/>
                <a:gd name="T16" fmla="*/ 134 w 210"/>
                <a:gd name="T17" fmla="*/ 231 h 283"/>
                <a:gd name="T18" fmla="*/ 118 w 210"/>
                <a:gd name="T19" fmla="*/ 216 h 283"/>
                <a:gd name="T20" fmla="*/ 102 w 210"/>
                <a:gd name="T21" fmla="*/ 201 h 283"/>
                <a:gd name="T22" fmla="*/ 86 w 210"/>
                <a:gd name="T23" fmla="*/ 182 h 283"/>
                <a:gd name="T24" fmla="*/ 69 w 210"/>
                <a:gd name="T25" fmla="*/ 164 h 283"/>
                <a:gd name="T26" fmla="*/ 53 w 210"/>
                <a:gd name="T27" fmla="*/ 142 h 283"/>
                <a:gd name="T28" fmla="*/ 38 w 210"/>
                <a:gd name="T29" fmla="*/ 119 h 283"/>
                <a:gd name="T30" fmla="*/ 25 w 210"/>
                <a:gd name="T31" fmla="*/ 95 h 283"/>
                <a:gd name="T32" fmla="*/ 13 w 210"/>
                <a:gd name="T33" fmla="*/ 68 h 283"/>
                <a:gd name="T34" fmla="*/ 0 w 210"/>
                <a:gd name="T35" fmla="*/ 0 h 283"/>
                <a:gd name="T36" fmla="*/ 4 w 210"/>
                <a:gd name="T37" fmla="*/ 88 h 283"/>
                <a:gd name="T38" fmla="*/ 5 w 210"/>
                <a:gd name="T39" fmla="*/ 89 h 283"/>
                <a:gd name="T40" fmla="*/ 6 w 210"/>
                <a:gd name="T41" fmla="*/ 94 h 283"/>
                <a:gd name="T42" fmla="*/ 10 w 210"/>
                <a:gd name="T43" fmla="*/ 101 h 283"/>
                <a:gd name="T44" fmla="*/ 15 w 210"/>
                <a:gd name="T45" fmla="*/ 109 h 283"/>
                <a:gd name="T46" fmla="*/ 21 w 210"/>
                <a:gd name="T47" fmla="*/ 119 h 283"/>
                <a:gd name="T48" fmla="*/ 29 w 210"/>
                <a:gd name="T49" fmla="*/ 132 h 283"/>
                <a:gd name="T50" fmla="*/ 38 w 210"/>
                <a:gd name="T51" fmla="*/ 146 h 283"/>
                <a:gd name="T52" fmla="*/ 50 w 210"/>
                <a:gd name="T53" fmla="*/ 159 h 283"/>
                <a:gd name="T54" fmla="*/ 64 w 210"/>
                <a:gd name="T55" fmla="*/ 175 h 283"/>
                <a:gd name="T56" fmla="*/ 79 w 210"/>
                <a:gd name="T57" fmla="*/ 192 h 283"/>
                <a:gd name="T58" fmla="*/ 95 w 210"/>
                <a:gd name="T59" fmla="*/ 208 h 283"/>
                <a:gd name="T60" fmla="*/ 114 w 210"/>
                <a:gd name="T61" fmla="*/ 224 h 283"/>
                <a:gd name="T62" fmla="*/ 135 w 210"/>
                <a:gd name="T63" fmla="*/ 239 h 283"/>
                <a:gd name="T64" fmla="*/ 158 w 210"/>
                <a:gd name="T65" fmla="*/ 255 h 283"/>
                <a:gd name="T66" fmla="*/ 182 w 210"/>
                <a:gd name="T67" fmla="*/ 269 h 283"/>
                <a:gd name="T68" fmla="*/ 210 w 210"/>
                <a:gd name="T69" fmla="*/ 283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0" h="283">
                  <a:moveTo>
                    <a:pt x="210" y="283"/>
                  </a:moveTo>
                  <a:lnTo>
                    <a:pt x="209" y="281"/>
                  </a:lnTo>
                  <a:lnTo>
                    <a:pt x="204" y="279"/>
                  </a:lnTo>
                  <a:lnTo>
                    <a:pt x="197" y="276"/>
                  </a:lnTo>
                  <a:lnTo>
                    <a:pt x="188" y="270"/>
                  </a:lnTo>
                  <a:lnTo>
                    <a:pt x="177" y="262"/>
                  </a:lnTo>
                  <a:lnTo>
                    <a:pt x="164" y="254"/>
                  </a:lnTo>
                  <a:lnTo>
                    <a:pt x="149" y="242"/>
                  </a:lnTo>
                  <a:lnTo>
                    <a:pt x="134" y="231"/>
                  </a:lnTo>
                  <a:lnTo>
                    <a:pt x="118" y="216"/>
                  </a:lnTo>
                  <a:lnTo>
                    <a:pt x="102" y="201"/>
                  </a:lnTo>
                  <a:lnTo>
                    <a:pt x="86" y="182"/>
                  </a:lnTo>
                  <a:lnTo>
                    <a:pt x="69" y="164"/>
                  </a:lnTo>
                  <a:lnTo>
                    <a:pt x="53" y="142"/>
                  </a:lnTo>
                  <a:lnTo>
                    <a:pt x="38" y="119"/>
                  </a:lnTo>
                  <a:lnTo>
                    <a:pt x="25" y="95"/>
                  </a:lnTo>
                  <a:lnTo>
                    <a:pt x="13" y="68"/>
                  </a:lnTo>
                  <a:lnTo>
                    <a:pt x="0" y="0"/>
                  </a:lnTo>
                  <a:lnTo>
                    <a:pt x="4" y="88"/>
                  </a:lnTo>
                  <a:lnTo>
                    <a:pt x="5" y="89"/>
                  </a:lnTo>
                  <a:lnTo>
                    <a:pt x="6" y="94"/>
                  </a:lnTo>
                  <a:lnTo>
                    <a:pt x="10" y="101"/>
                  </a:lnTo>
                  <a:lnTo>
                    <a:pt x="15" y="109"/>
                  </a:lnTo>
                  <a:lnTo>
                    <a:pt x="21" y="119"/>
                  </a:lnTo>
                  <a:lnTo>
                    <a:pt x="29" y="132"/>
                  </a:lnTo>
                  <a:lnTo>
                    <a:pt x="38" y="146"/>
                  </a:lnTo>
                  <a:lnTo>
                    <a:pt x="50" y="159"/>
                  </a:lnTo>
                  <a:lnTo>
                    <a:pt x="64" y="175"/>
                  </a:lnTo>
                  <a:lnTo>
                    <a:pt x="79" y="192"/>
                  </a:lnTo>
                  <a:lnTo>
                    <a:pt x="95" y="208"/>
                  </a:lnTo>
                  <a:lnTo>
                    <a:pt x="114" y="224"/>
                  </a:lnTo>
                  <a:lnTo>
                    <a:pt x="135" y="239"/>
                  </a:lnTo>
                  <a:lnTo>
                    <a:pt x="158" y="255"/>
                  </a:lnTo>
                  <a:lnTo>
                    <a:pt x="182" y="269"/>
                  </a:lnTo>
                  <a:lnTo>
                    <a:pt x="210" y="28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5" name="Freeform 13"/>
            <p:cNvSpPr>
              <a:spLocks/>
            </p:cNvSpPr>
            <p:nvPr/>
          </p:nvSpPr>
          <p:spPr bwMode="auto">
            <a:xfrm>
              <a:off x="1691" y="1200"/>
              <a:ext cx="171" cy="59"/>
            </a:xfrm>
            <a:custGeom>
              <a:avLst/>
              <a:gdLst>
                <a:gd name="T0" fmla="*/ 341 w 341"/>
                <a:gd name="T1" fmla="*/ 63 h 119"/>
                <a:gd name="T2" fmla="*/ 336 w 341"/>
                <a:gd name="T3" fmla="*/ 68 h 119"/>
                <a:gd name="T4" fmla="*/ 325 w 341"/>
                <a:gd name="T5" fmla="*/ 78 h 119"/>
                <a:gd name="T6" fmla="*/ 307 w 341"/>
                <a:gd name="T7" fmla="*/ 93 h 119"/>
                <a:gd name="T8" fmla="*/ 287 w 341"/>
                <a:gd name="T9" fmla="*/ 106 h 119"/>
                <a:gd name="T10" fmla="*/ 265 w 341"/>
                <a:gd name="T11" fmla="*/ 116 h 119"/>
                <a:gd name="T12" fmla="*/ 243 w 341"/>
                <a:gd name="T13" fmla="*/ 119 h 119"/>
                <a:gd name="T14" fmla="*/ 223 w 341"/>
                <a:gd name="T15" fmla="*/ 111 h 119"/>
                <a:gd name="T16" fmla="*/ 208 w 341"/>
                <a:gd name="T17" fmla="*/ 88 h 119"/>
                <a:gd name="T18" fmla="*/ 148 w 341"/>
                <a:gd name="T19" fmla="*/ 44 h 119"/>
                <a:gd name="T20" fmla="*/ 143 w 341"/>
                <a:gd name="T21" fmla="*/ 44 h 119"/>
                <a:gd name="T22" fmla="*/ 126 w 341"/>
                <a:gd name="T23" fmla="*/ 45 h 119"/>
                <a:gd name="T24" fmla="*/ 105 w 341"/>
                <a:gd name="T25" fmla="*/ 45 h 119"/>
                <a:gd name="T26" fmla="*/ 78 w 341"/>
                <a:gd name="T27" fmla="*/ 44 h 119"/>
                <a:gd name="T28" fmla="*/ 52 w 341"/>
                <a:gd name="T29" fmla="*/ 39 h 119"/>
                <a:gd name="T30" fmla="*/ 27 w 341"/>
                <a:gd name="T31" fmla="*/ 31 h 119"/>
                <a:gd name="T32" fmla="*/ 9 w 341"/>
                <a:gd name="T33" fmla="*/ 18 h 119"/>
                <a:gd name="T34" fmla="*/ 0 w 341"/>
                <a:gd name="T35" fmla="*/ 0 h 119"/>
                <a:gd name="T36" fmla="*/ 1 w 341"/>
                <a:gd name="T37" fmla="*/ 2 h 119"/>
                <a:gd name="T38" fmla="*/ 4 w 341"/>
                <a:gd name="T39" fmla="*/ 8 h 119"/>
                <a:gd name="T40" fmla="*/ 12 w 341"/>
                <a:gd name="T41" fmla="*/ 15 h 119"/>
                <a:gd name="T42" fmla="*/ 25 w 341"/>
                <a:gd name="T43" fmla="*/ 22 h 119"/>
                <a:gd name="T44" fmla="*/ 46 w 341"/>
                <a:gd name="T45" fmla="*/ 28 h 119"/>
                <a:gd name="T46" fmla="*/ 73 w 341"/>
                <a:gd name="T47" fmla="*/ 29 h 119"/>
                <a:gd name="T48" fmla="*/ 110 w 341"/>
                <a:gd name="T49" fmla="*/ 25 h 119"/>
                <a:gd name="T50" fmla="*/ 158 w 341"/>
                <a:gd name="T51" fmla="*/ 15 h 119"/>
                <a:gd name="T52" fmla="*/ 222 w 341"/>
                <a:gd name="T53" fmla="*/ 78 h 119"/>
                <a:gd name="T54" fmla="*/ 223 w 341"/>
                <a:gd name="T55" fmla="*/ 81 h 119"/>
                <a:gd name="T56" fmla="*/ 227 w 341"/>
                <a:gd name="T57" fmla="*/ 88 h 119"/>
                <a:gd name="T58" fmla="*/ 235 w 341"/>
                <a:gd name="T59" fmla="*/ 96 h 119"/>
                <a:gd name="T60" fmla="*/ 245 w 341"/>
                <a:gd name="T61" fmla="*/ 101 h 119"/>
                <a:gd name="T62" fmla="*/ 261 w 341"/>
                <a:gd name="T63" fmla="*/ 105 h 119"/>
                <a:gd name="T64" fmla="*/ 282 w 341"/>
                <a:gd name="T65" fmla="*/ 100 h 119"/>
                <a:gd name="T66" fmla="*/ 308 w 341"/>
                <a:gd name="T67" fmla="*/ 88 h 119"/>
                <a:gd name="T68" fmla="*/ 341 w 341"/>
                <a:gd name="T69" fmla="*/ 63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41" h="119">
                  <a:moveTo>
                    <a:pt x="341" y="63"/>
                  </a:moveTo>
                  <a:lnTo>
                    <a:pt x="336" y="68"/>
                  </a:lnTo>
                  <a:lnTo>
                    <a:pt x="325" y="78"/>
                  </a:lnTo>
                  <a:lnTo>
                    <a:pt x="307" y="93"/>
                  </a:lnTo>
                  <a:lnTo>
                    <a:pt x="287" y="106"/>
                  </a:lnTo>
                  <a:lnTo>
                    <a:pt x="265" y="116"/>
                  </a:lnTo>
                  <a:lnTo>
                    <a:pt x="243" y="119"/>
                  </a:lnTo>
                  <a:lnTo>
                    <a:pt x="223" y="111"/>
                  </a:lnTo>
                  <a:lnTo>
                    <a:pt x="208" y="88"/>
                  </a:lnTo>
                  <a:lnTo>
                    <a:pt x="148" y="44"/>
                  </a:lnTo>
                  <a:lnTo>
                    <a:pt x="143" y="44"/>
                  </a:lnTo>
                  <a:lnTo>
                    <a:pt x="126" y="45"/>
                  </a:lnTo>
                  <a:lnTo>
                    <a:pt x="105" y="45"/>
                  </a:lnTo>
                  <a:lnTo>
                    <a:pt x="78" y="44"/>
                  </a:lnTo>
                  <a:lnTo>
                    <a:pt x="52" y="39"/>
                  </a:lnTo>
                  <a:lnTo>
                    <a:pt x="27" y="31"/>
                  </a:lnTo>
                  <a:lnTo>
                    <a:pt x="9" y="18"/>
                  </a:lnTo>
                  <a:lnTo>
                    <a:pt x="0" y="0"/>
                  </a:lnTo>
                  <a:lnTo>
                    <a:pt x="1" y="2"/>
                  </a:lnTo>
                  <a:lnTo>
                    <a:pt x="4" y="8"/>
                  </a:lnTo>
                  <a:lnTo>
                    <a:pt x="12" y="15"/>
                  </a:lnTo>
                  <a:lnTo>
                    <a:pt x="25" y="22"/>
                  </a:lnTo>
                  <a:lnTo>
                    <a:pt x="46" y="28"/>
                  </a:lnTo>
                  <a:lnTo>
                    <a:pt x="73" y="29"/>
                  </a:lnTo>
                  <a:lnTo>
                    <a:pt x="110" y="25"/>
                  </a:lnTo>
                  <a:lnTo>
                    <a:pt x="158" y="15"/>
                  </a:lnTo>
                  <a:lnTo>
                    <a:pt x="222" y="78"/>
                  </a:lnTo>
                  <a:lnTo>
                    <a:pt x="223" y="81"/>
                  </a:lnTo>
                  <a:lnTo>
                    <a:pt x="227" y="88"/>
                  </a:lnTo>
                  <a:lnTo>
                    <a:pt x="235" y="96"/>
                  </a:lnTo>
                  <a:lnTo>
                    <a:pt x="245" y="101"/>
                  </a:lnTo>
                  <a:lnTo>
                    <a:pt x="261" y="105"/>
                  </a:lnTo>
                  <a:lnTo>
                    <a:pt x="282" y="100"/>
                  </a:lnTo>
                  <a:lnTo>
                    <a:pt x="308" y="88"/>
                  </a:lnTo>
                  <a:lnTo>
                    <a:pt x="341" y="6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6" name="Freeform 14"/>
            <p:cNvSpPr>
              <a:spLocks/>
            </p:cNvSpPr>
            <p:nvPr/>
          </p:nvSpPr>
          <p:spPr bwMode="auto">
            <a:xfrm>
              <a:off x="1470" y="1202"/>
              <a:ext cx="228" cy="116"/>
            </a:xfrm>
            <a:custGeom>
              <a:avLst/>
              <a:gdLst>
                <a:gd name="T0" fmla="*/ 457 w 457"/>
                <a:gd name="T1" fmla="*/ 0 h 233"/>
                <a:gd name="T2" fmla="*/ 454 w 457"/>
                <a:gd name="T3" fmla="*/ 2 h 233"/>
                <a:gd name="T4" fmla="*/ 448 w 457"/>
                <a:gd name="T5" fmla="*/ 7 h 233"/>
                <a:gd name="T6" fmla="*/ 440 w 457"/>
                <a:gd name="T7" fmla="*/ 14 h 233"/>
                <a:gd name="T8" fmla="*/ 428 w 457"/>
                <a:gd name="T9" fmla="*/ 24 h 233"/>
                <a:gd name="T10" fmla="*/ 414 w 457"/>
                <a:gd name="T11" fmla="*/ 35 h 233"/>
                <a:gd name="T12" fmla="*/ 397 w 457"/>
                <a:gd name="T13" fmla="*/ 47 h 233"/>
                <a:gd name="T14" fmla="*/ 377 w 457"/>
                <a:gd name="T15" fmla="*/ 60 h 233"/>
                <a:gd name="T16" fmla="*/ 355 w 457"/>
                <a:gd name="T17" fmla="*/ 73 h 233"/>
                <a:gd name="T18" fmla="*/ 332 w 457"/>
                <a:gd name="T19" fmla="*/ 86 h 233"/>
                <a:gd name="T20" fmla="*/ 308 w 457"/>
                <a:gd name="T21" fmla="*/ 97 h 233"/>
                <a:gd name="T22" fmla="*/ 283 w 457"/>
                <a:gd name="T23" fmla="*/ 109 h 233"/>
                <a:gd name="T24" fmla="*/ 257 w 457"/>
                <a:gd name="T25" fmla="*/ 118 h 233"/>
                <a:gd name="T26" fmla="*/ 231 w 457"/>
                <a:gd name="T27" fmla="*/ 125 h 233"/>
                <a:gd name="T28" fmla="*/ 204 w 457"/>
                <a:gd name="T29" fmla="*/ 128 h 233"/>
                <a:gd name="T30" fmla="*/ 178 w 457"/>
                <a:gd name="T31" fmla="*/ 130 h 233"/>
                <a:gd name="T32" fmla="*/ 151 w 457"/>
                <a:gd name="T33" fmla="*/ 127 h 233"/>
                <a:gd name="T34" fmla="*/ 148 w 457"/>
                <a:gd name="T35" fmla="*/ 133 h 233"/>
                <a:gd name="T36" fmla="*/ 140 w 457"/>
                <a:gd name="T37" fmla="*/ 147 h 233"/>
                <a:gd name="T38" fmla="*/ 127 w 457"/>
                <a:gd name="T39" fmla="*/ 168 h 233"/>
                <a:gd name="T40" fmla="*/ 109 w 457"/>
                <a:gd name="T41" fmla="*/ 189 h 233"/>
                <a:gd name="T42" fmla="*/ 87 w 457"/>
                <a:gd name="T43" fmla="*/ 210 h 233"/>
                <a:gd name="T44" fmla="*/ 61 w 457"/>
                <a:gd name="T45" fmla="*/ 226 h 233"/>
                <a:gd name="T46" fmla="*/ 31 w 457"/>
                <a:gd name="T47" fmla="*/ 233 h 233"/>
                <a:gd name="T48" fmla="*/ 0 w 457"/>
                <a:gd name="T49" fmla="*/ 230 h 233"/>
                <a:gd name="T50" fmla="*/ 4 w 457"/>
                <a:gd name="T51" fmla="*/ 230 h 233"/>
                <a:gd name="T52" fmla="*/ 12 w 457"/>
                <a:gd name="T53" fmla="*/ 230 h 233"/>
                <a:gd name="T54" fmla="*/ 26 w 457"/>
                <a:gd name="T55" fmla="*/ 227 h 233"/>
                <a:gd name="T56" fmla="*/ 43 w 457"/>
                <a:gd name="T57" fmla="*/ 219 h 233"/>
                <a:gd name="T58" fmla="*/ 64 w 457"/>
                <a:gd name="T59" fmla="*/ 206 h 233"/>
                <a:gd name="T60" fmla="*/ 88 w 457"/>
                <a:gd name="T61" fmla="*/ 184 h 233"/>
                <a:gd name="T62" fmla="*/ 112 w 457"/>
                <a:gd name="T63" fmla="*/ 151 h 233"/>
                <a:gd name="T64" fmla="*/ 137 w 457"/>
                <a:gd name="T65" fmla="*/ 108 h 233"/>
                <a:gd name="T66" fmla="*/ 139 w 457"/>
                <a:gd name="T67" fmla="*/ 108 h 233"/>
                <a:gd name="T68" fmla="*/ 142 w 457"/>
                <a:gd name="T69" fmla="*/ 109 h 233"/>
                <a:gd name="T70" fmla="*/ 149 w 457"/>
                <a:gd name="T71" fmla="*/ 111 h 233"/>
                <a:gd name="T72" fmla="*/ 158 w 457"/>
                <a:gd name="T73" fmla="*/ 112 h 233"/>
                <a:gd name="T74" fmla="*/ 170 w 457"/>
                <a:gd name="T75" fmla="*/ 113 h 233"/>
                <a:gd name="T76" fmla="*/ 183 w 457"/>
                <a:gd name="T77" fmla="*/ 113 h 233"/>
                <a:gd name="T78" fmla="*/ 200 w 457"/>
                <a:gd name="T79" fmla="*/ 112 h 233"/>
                <a:gd name="T80" fmla="*/ 218 w 457"/>
                <a:gd name="T81" fmla="*/ 111 h 233"/>
                <a:gd name="T82" fmla="*/ 240 w 457"/>
                <a:gd name="T83" fmla="*/ 106 h 233"/>
                <a:gd name="T84" fmla="*/ 263 w 457"/>
                <a:gd name="T85" fmla="*/ 101 h 233"/>
                <a:gd name="T86" fmla="*/ 289 w 457"/>
                <a:gd name="T87" fmla="*/ 93 h 233"/>
                <a:gd name="T88" fmla="*/ 318 w 457"/>
                <a:gd name="T89" fmla="*/ 81 h 233"/>
                <a:gd name="T90" fmla="*/ 349 w 457"/>
                <a:gd name="T91" fmla="*/ 66 h 233"/>
                <a:gd name="T92" fmla="*/ 383 w 457"/>
                <a:gd name="T93" fmla="*/ 49 h 233"/>
                <a:gd name="T94" fmla="*/ 419 w 457"/>
                <a:gd name="T95" fmla="*/ 27 h 233"/>
                <a:gd name="T96" fmla="*/ 457 w 457"/>
                <a:gd name="T97" fmla="*/ 0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57" h="233">
                  <a:moveTo>
                    <a:pt x="457" y="0"/>
                  </a:moveTo>
                  <a:lnTo>
                    <a:pt x="454" y="2"/>
                  </a:lnTo>
                  <a:lnTo>
                    <a:pt x="448" y="7"/>
                  </a:lnTo>
                  <a:lnTo>
                    <a:pt x="440" y="14"/>
                  </a:lnTo>
                  <a:lnTo>
                    <a:pt x="428" y="24"/>
                  </a:lnTo>
                  <a:lnTo>
                    <a:pt x="414" y="35"/>
                  </a:lnTo>
                  <a:lnTo>
                    <a:pt x="397" y="47"/>
                  </a:lnTo>
                  <a:lnTo>
                    <a:pt x="377" y="60"/>
                  </a:lnTo>
                  <a:lnTo>
                    <a:pt x="355" y="73"/>
                  </a:lnTo>
                  <a:lnTo>
                    <a:pt x="332" y="86"/>
                  </a:lnTo>
                  <a:lnTo>
                    <a:pt x="308" y="97"/>
                  </a:lnTo>
                  <a:lnTo>
                    <a:pt x="283" y="109"/>
                  </a:lnTo>
                  <a:lnTo>
                    <a:pt x="257" y="118"/>
                  </a:lnTo>
                  <a:lnTo>
                    <a:pt x="231" y="125"/>
                  </a:lnTo>
                  <a:lnTo>
                    <a:pt x="204" y="128"/>
                  </a:lnTo>
                  <a:lnTo>
                    <a:pt x="178" y="130"/>
                  </a:lnTo>
                  <a:lnTo>
                    <a:pt x="151" y="127"/>
                  </a:lnTo>
                  <a:lnTo>
                    <a:pt x="148" y="133"/>
                  </a:lnTo>
                  <a:lnTo>
                    <a:pt x="140" y="147"/>
                  </a:lnTo>
                  <a:lnTo>
                    <a:pt x="127" y="168"/>
                  </a:lnTo>
                  <a:lnTo>
                    <a:pt x="109" y="189"/>
                  </a:lnTo>
                  <a:lnTo>
                    <a:pt x="87" y="210"/>
                  </a:lnTo>
                  <a:lnTo>
                    <a:pt x="61" y="226"/>
                  </a:lnTo>
                  <a:lnTo>
                    <a:pt x="31" y="233"/>
                  </a:lnTo>
                  <a:lnTo>
                    <a:pt x="0" y="230"/>
                  </a:lnTo>
                  <a:lnTo>
                    <a:pt x="4" y="230"/>
                  </a:lnTo>
                  <a:lnTo>
                    <a:pt x="12" y="230"/>
                  </a:lnTo>
                  <a:lnTo>
                    <a:pt x="26" y="227"/>
                  </a:lnTo>
                  <a:lnTo>
                    <a:pt x="43" y="219"/>
                  </a:lnTo>
                  <a:lnTo>
                    <a:pt x="64" y="206"/>
                  </a:lnTo>
                  <a:lnTo>
                    <a:pt x="88" y="184"/>
                  </a:lnTo>
                  <a:lnTo>
                    <a:pt x="112" y="151"/>
                  </a:lnTo>
                  <a:lnTo>
                    <a:pt x="137" y="108"/>
                  </a:lnTo>
                  <a:lnTo>
                    <a:pt x="139" y="108"/>
                  </a:lnTo>
                  <a:lnTo>
                    <a:pt x="142" y="109"/>
                  </a:lnTo>
                  <a:lnTo>
                    <a:pt x="149" y="111"/>
                  </a:lnTo>
                  <a:lnTo>
                    <a:pt x="158" y="112"/>
                  </a:lnTo>
                  <a:lnTo>
                    <a:pt x="170" y="113"/>
                  </a:lnTo>
                  <a:lnTo>
                    <a:pt x="183" y="113"/>
                  </a:lnTo>
                  <a:lnTo>
                    <a:pt x="200" y="112"/>
                  </a:lnTo>
                  <a:lnTo>
                    <a:pt x="218" y="111"/>
                  </a:lnTo>
                  <a:lnTo>
                    <a:pt x="240" y="106"/>
                  </a:lnTo>
                  <a:lnTo>
                    <a:pt x="263" y="101"/>
                  </a:lnTo>
                  <a:lnTo>
                    <a:pt x="289" y="93"/>
                  </a:lnTo>
                  <a:lnTo>
                    <a:pt x="318" y="81"/>
                  </a:lnTo>
                  <a:lnTo>
                    <a:pt x="349" y="66"/>
                  </a:lnTo>
                  <a:lnTo>
                    <a:pt x="383" y="49"/>
                  </a:lnTo>
                  <a:lnTo>
                    <a:pt x="419" y="27"/>
                  </a:lnTo>
                  <a:lnTo>
                    <a:pt x="457"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7" name="Freeform 15"/>
            <p:cNvSpPr>
              <a:spLocks/>
            </p:cNvSpPr>
            <p:nvPr/>
          </p:nvSpPr>
          <p:spPr bwMode="auto">
            <a:xfrm>
              <a:off x="1322" y="1323"/>
              <a:ext cx="137" cy="155"/>
            </a:xfrm>
            <a:custGeom>
              <a:avLst/>
              <a:gdLst>
                <a:gd name="T0" fmla="*/ 274 w 274"/>
                <a:gd name="T1" fmla="*/ 0 h 310"/>
                <a:gd name="T2" fmla="*/ 271 w 274"/>
                <a:gd name="T3" fmla="*/ 5 h 310"/>
                <a:gd name="T4" fmla="*/ 261 w 274"/>
                <a:gd name="T5" fmla="*/ 21 h 310"/>
                <a:gd name="T6" fmla="*/ 244 w 274"/>
                <a:gd name="T7" fmla="*/ 45 h 310"/>
                <a:gd name="T8" fmla="*/ 224 w 274"/>
                <a:gd name="T9" fmla="*/ 70 h 310"/>
                <a:gd name="T10" fmla="*/ 197 w 274"/>
                <a:gd name="T11" fmla="*/ 95 h 310"/>
                <a:gd name="T12" fmla="*/ 168 w 274"/>
                <a:gd name="T13" fmla="*/ 117 h 310"/>
                <a:gd name="T14" fmla="*/ 135 w 274"/>
                <a:gd name="T15" fmla="*/ 131 h 310"/>
                <a:gd name="T16" fmla="*/ 100 w 274"/>
                <a:gd name="T17" fmla="*/ 136 h 310"/>
                <a:gd name="T18" fmla="*/ 98 w 274"/>
                <a:gd name="T19" fmla="*/ 137 h 310"/>
                <a:gd name="T20" fmla="*/ 94 w 274"/>
                <a:gd name="T21" fmla="*/ 140 h 310"/>
                <a:gd name="T22" fmla="*/ 87 w 274"/>
                <a:gd name="T23" fmla="*/ 145 h 310"/>
                <a:gd name="T24" fmla="*/ 79 w 274"/>
                <a:gd name="T25" fmla="*/ 152 h 310"/>
                <a:gd name="T26" fmla="*/ 71 w 274"/>
                <a:gd name="T27" fmla="*/ 160 h 310"/>
                <a:gd name="T28" fmla="*/ 64 w 274"/>
                <a:gd name="T29" fmla="*/ 170 h 310"/>
                <a:gd name="T30" fmla="*/ 59 w 274"/>
                <a:gd name="T31" fmla="*/ 182 h 310"/>
                <a:gd name="T32" fmla="*/ 59 w 274"/>
                <a:gd name="T33" fmla="*/ 193 h 310"/>
                <a:gd name="T34" fmla="*/ 58 w 274"/>
                <a:gd name="T35" fmla="*/ 197 h 310"/>
                <a:gd name="T36" fmla="*/ 57 w 274"/>
                <a:gd name="T37" fmla="*/ 207 h 310"/>
                <a:gd name="T38" fmla="*/ 52 w 274"/>
                <a:gd name="T39" fmla="*/ 222 h 310"/>
                <a:gd name="T40" fmla="*/ 47 w 274"/>
                <a:gd name="T41" fmla="*/ 240 h 310"/>
                <a:gd name="T42" fmla="*/ 39 w 274"/>
                <a:gd name="T43" fmla="*/ 260 h 310"/>
                <a:gd name="T44" fmla="*/ 29 w 274"/>
                <a:gd name="T45" fmla="*/ 280 h 310"/>
                <a:gd name="T46" fmla="*/ 16 w 274"/>
                <a:gd name="T47" fmla="*/ 296 h 310"/>
                <a:gd name="T48" fmla="*/ 0 w 274"/>
                <a:gd name="T49" fmla="*/ 310 h 310"/>
                <a:gd name="T50" fmla="*/ 3 w 274"/>
                <a:gd name="T51" fmla="*/ 308 h 310"/>
                <a:gd name="T52" fmla="*/ 11 w 274"/>
                <a:gd name="T53" fmla="*/ 304 h 310"/>
                <a:gd name="T54" fmla="*/ 21 w 274"/>
                <a:gd name="T55" fmla="*/ 296 h 310"/>
                <a:gd name="T56" fmla="*/ 34 w 274"/>
                <a:gd name="T57" fmla="*/ 284 h 310"/>
                <a:gd name="T58" fmla="*/ 46 w 274"/>
                <a:gd name="T59" fmla="*/ 270 h 310"/>
                <a:gd name="T60" fmla="*/ 58 w 274"/>
                <a:gd name="T61" fmla="*/ 253 h 310"/>
                <a:gd name="T62" fmla="*/ 67 w 274"/>
                <a:gd name="T63" fmla="*/ 232 h 310"/>
                <a:gd name="T64" fmla="*/ 73 w 274"/>
                <a:gd name="T65" fmla="*/ 208 h 310"/>
                <a:gd name="T66" fmla="*/ 73 w 274"/>
                <a:gd name="T67" fmla="*/ 206 h 310"/>
                <a:gd name="T68" fmla="*/ 73 w 274"/>
                <a:gd name="T69" fmla="*/ 201 h 310"/>
                <a:gd name="T70" fmla="*/ 73 w 274"/>
                <a:gd name="T71" fmla="*/ 193 h 310"/>
                <a:gd name="T72" fmla="*/ 75 w 274"/>
                <a:gd name="T73" fmla="*/ 185 h 310"/>
                <a:gd name="T74" fmla="*/ 80 w 274"/>
                <a:gd name="T75" fmla="*/ 177 h 310"/>
                <a:gd name="T76" fmla="*/ 89 w 274"/>
                <a:gd name="T77" fmla="*/ 171 h 310"/>
                <a:gd name="T78" fmla="*/ 102 w 274"/>
                <a:gd name="T79" fmla="*/ 168 h 310"/>
                <a:gd name="T80" fmla="*/ 119 w 274"/>
                <a:gd name="T81" fmla="*/ 169 h 310"/>
                <a:gd name="T82" fmla="*/ 124 w 274"/>
                <a:gd name="T83" fmla="*/ 168 h 310"/>
                <a:gd name="T84" fmla="*/ 134 w 274"/>
                <a:gd name="T85" fmla="*/ 162 h 310"/>
                <a:gd name="T86" fmla="*/ 151 w 274"/>
                <a:gd name="T87" fmla="*/ 153 h 310"/>
                <a:gd name="T88" fmla="*/ 173 w 274"/>
                <a:gd name="T89" fmla="*/ 138 h 310"/>
                <a:gd name="T90" fmla="*/ 197 w 274"/>
                <a:gd name="T91" fmla="*/ 116 h 310"/>
                <a:gd name="T92" fmla="*/ 223 w 274"/>
                <a:gd name="T93" fmla="*/ 86 h 310"/>
                <a:gd name="T94" fmla="*/ 249 w 274"/>
                <a:gd name="T95" fmla="*/ 48 h 310"/>
                <a:gd name="T96" fmla="*/ 274 w 274"/>
                <a:gd name="T97" fmla="*/ 0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4" h="310">
                  <a:moveTo>
                    <a:pt x="274" y="0"/>
                  </a:moveTo>
                  <a:lnTo>
                    <a:pt x="271" y="5"/>
                  </a:lnTo>
                  <a:lnTo>
                    <a:pt x="261" y="21"/>
                  </a:lnTo>
                  <a:lnTo>
                    <a:pt x="244" y="45"/>
                  </a:lnTo>
                  <a:lnTo>
                    <a:pt x="224" y="70"/>
                  </a:lnTo>
                  <a:lnTo>
                    <a:pt x="197" y="95"/>
                  </a:lnTo>
                  <a:lnTo>
                    <a:pt x="168" y="117"/>
                  </a:lnTo>
                  <a:lnTo>
                    <a:pt x="135" y="131"/>
                  </a:lnTo>
                  <a:lnTo>
                    <a:pt x="100" y="136"/>
                  </a:lnTo>
                  <a:lnTo>
                    <a:pt x="98" y="137"/>
                  </a:lnTo>
                  <a:lnTo>
                    <a:pt x="94" y="140"/>
                  </a:lnTo>
                  <a:lnTo>
                    <a:pt x="87" y="145"/>
                  </a:lnTo>
                  <a:lnTo>
                    <a:pt x="79" y="152"/>
                  </a:lnTo>
                  <a:lnTo>
                    <a:pt x="71" y="160"/>
                  </a:lnTo>
                  <a:lnTo>
                    <a:pt x="64" y="170"/>
                  </a:lnTo>
                  <a:lnTo>
                    <a:pt x="59" y="182"/>
                  </a:lnTo>
                  <a:lnTo>
                    <a:pt x="59" y="193"/>
                  </a:lnTo>
                  <a:lnTo>
                    <a:pt x="58" y="197"/>
                  </a:lnTo>
                  <a:lnTo>
                    <a:pt x="57" y="207"/>
                  </a:lnTo>
                  <a:lnTo>
                    <a:pt x="52" y="222"/>
                  </a:lnTo>
                  <a:lnTo>
                    <a:pt x="47" y="240"/>
                  </a:lnTo>
                  <a:lnTo>
                    <a:pt x="39" y="260"/>
                  </a:lnTo>
                  <a:lnTo>
                    <a:pt x="29" y="280"/>
                  </a:lnTo>
                  <a:lnTo>
                    <a:pt x="16" y="296"/>
                  </a:lnTo>
                  <a:lnTo>
                    <a:pt x="0" y="310"/>
                  </a:lnTo>
                  <a:lnTo>
                    <a:pt x="3" y="308"/>
                  </a:lnTo>
                  <a:lnTo>
                    <a:pt x="11" y="304"/>
                  </a:lnTo>
                  <a:lnTo>
                    <a:pt x="21" y="296"/>
                  </a:lnTo>
                  <a:lnTo>
                    <a:pt x="34" y="284"/>
                  </a:lnTo>
                  <a:lnTo>
                    <a:pt x="46" y="270"/>
                  </a:lnTo>
                  <a:lnTo>
                    <a:pt x="58" y="253"/>
                  </a:lnTo>
                  <a:lnTo>
                    <a:pt x="67" y="232"/>
                  </a:lnTo>
                  <a:lnTo>
                    <a:pt x="73" y="208"/>
                  </a:lnTo>
                  <a:lnTo>
                    <a:pt x="73" y="206"/>
                  </a:lnTo>
                  <a:lnTo>
                    <a:pt x="73" y="201"/>
                  </a:lnTo>
                  <a:lnTo>
                    <a:pt x="73" y="193"/>
                  </a:lnTo>
                  <a:lnTo>
                    <a:pt x="75" y="185"/>
                  </a:lnTo>
                  <a:lnTo>
                    <a:pt x="80" y="177"/>
                  </a:lnTo>
                  <a:lnTo>
                    <a:pt x="89" y="171"/>
                  </a:lnTo>
                  <a:lnTo>
                    <a:pt x="102" y="168"/>
                  </a:lnTo>
                  <a:lnTo>
                    <a:pt x="119" y="169"/>
                  </a:lnTo>
                  <a:lnTo>
                    <a:pt x="124" y="168"/>
                  </a:lnTo>
                  <a:lnTo>
                    <a:pt x="134" y="162"/>
                  </a:lnTo>
                  <a:lnTo>
                    <a:pt x="151" y="153"/>
                  </a:lnTo>
                  <a:lnTo>
                    <a:pt x="173" y="138"/>
                  </a:lnTo>
                  <a:lnTo>
                    <a:pt x="197" y="116"/>
                  </a:lnTo>
                  <a:lnTo>
                    <a:pt x="223" y="86"/>
                  </a:lnTo>
                  <a:lnTo>
                    <a:pt x="249" y="48"/>
                  </a:lnTo>
                  <a:lnTo>
                    <a:pt x="274" y="0"/>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sp>
          <p:nvSpPr>
            <p:cNvPr id="18" name="Freeform 16"/>
            <p:cNvSpPr>
              <a:spLocks/>
            </p:cNvSpPr>
            <p:nvPr/>
          </p:nvSpPr>
          <p:spPr bwMode="auto">
            <a:xfrm>
              <a:off x="2060" y="1424"/>
              <a:ext cx="153" cy="94"/>
            </a:xfrm>
            <a:custGeom>
              <a:avLst/>
              <a:gdLst>
                <a:gd name="T0" fmla="*/ 0 w 306"/>
                <a:gd name="T1" fmla="*/ 53 h 189"/>
                <a:gd name="T2" fmla="*/ 2 w 306"/>
                <a:gd name="T3" fmla="*/ 52 h 189"/>
                <a:gd name="T4" fmla="*/ 8 w 306"/>
                <a:gd name="T5" fmla="*/ 51 h 189"/>
                <a:gd name="T6" fmla="*/ 17 w 306"/>
                <a:gd name="T7" fmla="*/ 46 h 189"/>
                <a:gd name="T8" fmla="*/ 29 w 306"/>
                <a:gd name="T9" fmla="*/ 42 h 189"/>
                <a:gd name="T10" fmla="*/ 40 w 306"/>
                <a:gd name="T11" fmla="*/ 33 h 189"/>
                <a:gd name="T12" fmla="*/ 53 w 306"/>
                <a:gd name="T13" fmla="*/ 25 h 189"/>
                <a:gd name="T14" fmla="*/ 65 w 306"/>
                <a:gd name="T15" fmla="*/ 14 h 189"/>
                <a:gd name="T16" fmla="*/ 74 w 306"/>
                <a:gd name="T17" fmla="*/ 0 h 189"/>
                <a:gd name="T18" fmla="*/ 76 w 306"/>
                <a:gd name="T19" fmla="*/ 2 h 189"/>
                <a:gd name="T20" fmla="*/ 82 w 306"/>
                <a:gd name="T21" fmla="*/ 7 h 189"/>
                <a:gd name="T22" fmla="*/ 90 w 306"/>
                <a:gd name="T23" fmla="*/ 16 h 189"/>
                <a:gd name="T24" fmla="*/ 101 w 306"/>
                <a:gd name="T25" fmla="*/ 27 h 189"/>
                <a:gd name="T26" fmla="*/ 115 w 306"/>
                <a:gd name="T27" fmla="*/ 40 h 189"/>
                <a:gd name="T28" fmla="*/ 131 w 306"/>
                <a:gd name="T29" fmla="*/ 55 h 189"/>
                <a:gd name="T30" fmla="*/ 149 w 306"/>
                <a:gd name="T31" fmla="*/ 72 h 189"/>
                <a:gd name="T32" fmla="*/ 168 w 306"/>
                <a:gd name="T33" fmla="*/ 88 h 189"/>
                <a:gd name="T34" fmla="*/ 187 w 306"/>
                <a:gd name="T35" fmla="*/ 105 h 189"/>
                <a:gd name="T36" fmla="*/ 206 w 306"/>
                <a:gd name="T37" fmla="*/ 121 h 189"/>
                <a:gd name="T38" fmla="*/ 226 w 306"/>
                <a:gd name="T39" fmla="*/ 137 h 189"/>
                <a:gd name="T40" fmla="*/ 245 w 306"/>
                <a:gd name="T41" fmla="*/ 152 h 189"/>
                <a:gd name="T42" fmla="*/ 263 w 306"/>
                <a:gd name="T43" fmla="*/ 165 h 189"/>
                <a:gd name="T44" fmla="*/ 279 w 306"/>
                <a:gd name="T45" fmla="*/ 175 h 189"/>
                <a:gd name="T46" fmla="*/ 294 w 306"/>
                <a:gd name="T47" fmla="*/ 184 h 189"/>
                <a:gd name="T48" fmla="*/ 306 w 306"/>
                <a:gd name="T49" fmla="*/ 189 h 189"/>
                <a:gd name="T50" fmla="*/ 304 w 306"/>
                <a:gd name="T51" fmla="*/ 188 h 189"/>
                <a:gd name="T52" fmla="*/ 298 w 306"/>
                <a:gd name="T53" fmla="*/ 184 h 189"/>
                <a:gd name="T54" fmla="*/ 289 w 306"/>
                <a:gd name="T55" fmla="*/ 178 h 189"/>
                <a:gd name="T56" fmla="*/ 276 w 306"/>
                <a:gd name="T57" fmla="*/ 171 h 189"/>
                <a:gd name="T58" fmla="*/ 262 w 306"/>
                <a:gd name="T59" fmla="*/ 161 h 189"/>
                <a:gd name="T60" fmla="*/ 245 w 306"/>
                <a:gd name="T61" fmla="*/ 150 h 189"/>
                <a:gd name="T62" fmla="*/ 227 w 306"/>
                <a:gd name="T63" fmla="*/ 138 h 189"/>
                <a:gd name="T64" fmla="*/ 209 w 306"/>
                <a:gd name="T65" fmla="*/ 126 h 189"/>
                <a:gd name="T66" fmla="*/ 189 w 306"/>
                <a:gd name="T67" fmla="*/ 113 h 189"/>
                <a:gd name="T68" fmla="*/ 170 w 306"/>
                <a:gd name="T69" fmla="*/ 100 h 189"/>
                <a:gd name="T70" fmla="*/ 152 w 306"/>
                <a:gd name="T71" fmla="*/ 86 h 189"/>
                <a:gd name="T72" fmla="*/ 135 w 306"/>
                <a:gd name="T73" fmla="*/ 74 h 189"/>
                <a:gd name="T74" fmla="*/ 120 w 306"/>
                <a:gd name="T75" fmla="*/ 62 h 189"/>
                <a:gd name="T76" fmla="*/ 106 w 306"/>
                <a:gd name="T77" fmla="*/ 52 h 189"/>
                <a:gd name="T78" fmla="*/ 96 w 306"/>
                <a:gd name="T79" fmla="*/ 42 h 189"/>
                <a:gd name="T80" fmla="*/ 88 w 306"/>
                <a:gd name="T81" fmla="*/ 33 h 189"/>
                <a:gd name="T82" fmla="*/ 0 w 306"/>
                <a:gd name="T83" fmla="*/ 53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06" h="189">
                  <a:moveTo>
                    <a:pt x="0" y="53"/>
                  </a:moveTo>
                  <a:lnTo>
                    <a:pt x="2" y="52"/>
                  </a:lnTo>
                  <a:lnTo>
                    <a:pt x="8" y="51"/>
                  </a:lnTo>
                  <a:lnTo>
                    <a:pt x="17" y="46"/>
                  </a:lnTo>
                  <a:lnTo>
                    <a:pt x="29" y="42"/>
                  </a:lnTo>
                  <a:lnTo>
                    <a:pt x="40" y="33"/>
                  </a:lnTo>
                  <a:lnTo>
                    <a:pt x="53" y="25"/>
                  </a:lnTo>
                  <a:lnTo>
                    <a:pt x="65" y="14"/>
                  </a:lnTo>
                  <a:lnTo>
                    <a:pt x="74" y="0"/>
                  </a:lnTo>
                  <a:lnTo>
                    <a:pt x="76" y="2"/>
                  </a:lnTo>
                  <a:lnTo>
                    <a:pt x="82" y="7"/>
                  </a:lnTo>
                  <a:lnTo>
                    <a:pt x="90" y="16"/>
                  </a:lnTo>
                  <a:lnTo>
                    <a:pt x="101" y="27"/>
                  </a:lnTo>
                  <a:lnTo>
                    <a:pt x="115" y="40"/>
                  </a:lnTo>
                  <a:lnTo>
                    <a:pt x="131" y="55"/>
                  </a:lnTo>
                  <a:lnTo>
                    <a:pt x="149" y="72"/>
                  </a:lnTo>
                  <a:lnTo>
                    <a:pt x="168" y="88"/>
                  </a:lnTo>
                  <a:lnTo>
                    <a:pt x="187" y="105"/>
                  </a:lnTo>
                  <a:lnTo>
                    <a:pt x="206" y="121"/>
                  </a:lnTo>
                  <a:lnTo>
                    <a:pt x="226" y="137"/>
                  </a:lnTo>
                  <a:lnTo>
                    <a:pt x="245" y="152"/>
                  </a:lnTo>
                  <a:lnTo>
                    <a:pt x="263" y="165"/>
                  </a:lnTo>
                  <a:lnTo>
                    <a:pt x="279" y="175"/>
                  </a:lnTo>
                  <a:lnTo>
                    <a:pt x="294" y="184"/>
                  </a:lnTo>
                  <a:lnTo>
                    <a:pt x="306" y="189"/>
                  </a:lnTo>
                  <a:lnTo>
                    <a:pt x="304" y="188"/>
                  </a:lnTo>
                  <a:lnTo>
                    <a:pt x="298" y="184"/>
                  </a:lnTo>
                  <a:lnTo>
                    <a:pt x="289" y="178"/>
                  </a:lnTo>
                  <a:lnTo>
                    <a:pt x="276" y="171"/>
                  </a:lnTo>
                  <a:lnTo>
                    <a:pt x="262" y="161"/>
                  </a:lnTo>
                  <a:lnTo>
                    <a:pt x="245" y="150"/>
                  </a:lnTo>
                  <a:lnTo>
                    <a:pt x="227" y="138"/>
                  </a:lnTo>
                  <a:lnTo>
                    <a:pt x="209" y="126"/>
                  </a:lnTo>
                  <a:lnTo>
                    <a:pt x="189" y="113"/>
                  </a:lnTo>
                  <a:lnTo>
                    <a:pt x="170" y="100"/>
                  </a:lnTo>
                  <a:lnTo>
                    <a:pt x="152" y="86"/>
                  </a:lnTo>
                  <a:lnTo>
                    <a:pt x="135" y="74"/>
                  </a:lnTo>
                  <a:lnTo>
                    <a:pt x="120" y="62"/>
                  </a:lnTo>
                  <a:lnTo>
                    <a:pt x="106" y="52"/>
                  </a:lnTo>
                  <a:lnTo>
                    <a:pt x="96" y="42"/>
                  </a:lnTo>
                  <a:lnTo>
                    <a:pt x="88" y="33"/>
                  </a:lnTo>
                  <a:lnTo>
                    <a:pt x="0" y="53"/>
                  </a:lnTo>
                  <a:close/>
                </a:path>
              </a:pathLst>
            </a:cu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GB" sz="1350"/>
            </a:p>
          </p:txBody>
        </p:sp>
      </p:grpSp>
      <p:sp>
        <p:nvSpPr>
          <p:cNvPr id="19" name="Freeform 17"/>
          <p:cNvSpPr>
            <a:spLocks/>
          </p:cNvSpPr>
          <p:nvPr/>
        </p:nvSpPr>
        <p:spPr bwMode="auto">
          <a:xfrm>
            <a:off x="685800" y="1857301"/>
            <a:ext cx="2514600" cy="2345531"/>
          </a:xfrm>
          <a:custGeom>
            <a:avLst/>
            <a:gdLst>
              <a:gd name="T0" fmla="*/ 1626 w 2112"/>
              <a:gd name="T1" fmla="*/ 0 h 1970"/>
              <a:gd name="T2" fmla="*/ 1801 w 2112"/>
              <a:gd name="T3" fmla="*/ 94 h 1970"/>
              <a:gd name="T4" fmla="*/ 1867 w 2112"/>
              <a:gd name="T5" fmla="*/ 233 h 1970"/>
              <a:gd name="T6" fmla="*/ 2071 w 2112"/>
              <a:gd name="T7" fmla="*/ 299 h 1970"/>
              <a:gd name="T8" fmla="*/ 1998 w 2112"/>
              <a:gd name="T9" fmla="*/ 459 h 1970"/>
              <a:gd name="T10" fmla="*/ 2082 w 2112"/>
              <a:gd name="T11" fmla="*/ 620 h 1970"/>
              <a:gd name="T12" fmla="*/ 2112 w 2112"/>
              <a:gd name="T13" fmla="*/ 803 h 1970"/>
              <a:gd name="T14" fmla="*/ 1997 w 2112"/>
              <a:gd name="T15" fmla="*/ 1083 h 1970"/>
              <a:gd name="T16" fmla="*/ 1974 w 2112"/>
              <a:gd name="T17" fmla="*/ 1244 h 1970"/>
              <a:gd name="T18" fmla="*/ 2082 w 2112"/>
              <a:gd name="T19" fmla="*/ 1273 h 1970"/>
              <a:gd name="T20" fmla="*/ 2104 w 2112"/>
              <a:gd name="T21" fmla="*/ 1464 h 1970"/>
              <a:gd name="T22" fmla="*/ 1982 w 2112"/>
              <a:gd name="T23" fmla="*/ 1647 h 1970"/>
              <a:gd name="T24" fmla="*/ 1738 w 2112"/>
              <a:gd name="T25" fmla="*/ 1713 h 1970"/>
              <a:gd name="T26" fmla="*/ 1517 w 2112"/>
              <a:gd name="T27" fmla="*/ 1904 h 1970"/>
              <a:gd name="T28" fmla="*/ 1243 w 2112"/>
              <a:gd name="T29" fmla="*/ 1897 h 1970"/>
              <a:gd name="T30" fmla="*/ 952 w 2112"/>
              <a:gd name="T31" fmla="*/ 1970 h 1970"/>
              <a:gd name="T32" fmla="*/ 739 w 2112"/>
              <a:gd name="T33" fmla="*/ 1772 h 1970"/>
              <a:gd name="T34" fmla="*/ 556 w 2112"/>
              <a:gd name="T35" fmla="*/ 1676 h 1970"/>
              <a:gd name="T36" fmla="*/ 382 w 2112"/>
              <a:gd name="T37" fmla="*/ 1683 h 1970"/>
              <a:gd name="T38" fmla="*/ 259 w 2112"/>
              <a:gd name="T39" fmla="*/ 1427 h 1970"/>
              <a:gd name="T40" fmla="*/ 23 w 2112"/>
              <a:gd name="T41" fmla="*/ 1228 h 1970"/>
              <a:gd name="T42" fmla="*/ 0 w 2112"/>
              <a:gd name="T43" fmla="*/ 898 h 1970"/>
              <a:gd name="T44" fmla="*/ 183 w 2112"/>
              <a:gd name="T45" fmla="*/ 649 h 1970"/>
              <a:gd name="T46" fmla="*/ 107 w 2112"/>
              <a:gd name="T47" fmla="*/ 495 h 1970"/>
              <a:gd name="T48" fmla="*/ 44 w 2112"/>
              <a:gd name="T49" fmla="*/ 233 h 1970"/>
              <a:gd name="T50" fmla="*/ 328 w 2112"/>
              <a:gd name="T51" fmla="*/ 7 h 1970"/>
              <a:gd name="T52" fmla="*/ 1626 w 2112"/>
              <a:gd name="T53" fmla="*/ 0 h 19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12" h="1970">
                <a:moveTo>
                  <a:pt x="1626" y="0"/>
                </a:moveTo>
                <a:lnTo>
                  <a:pt x="1801" y="94"/>
                </a:lnTo>
                <a:lnTo>
                  <a:pt x="1867" y="233"/>
                </a:lnTo>
                <a:lnTo>
                  <a:pt x="2071" y="299"/>
                </a:lnTo>
                <a:lnTo>
                  <a:pt x="1998" y="459"/>
                </a:lnTo>
                <a:lnTo>
                  <a:pt x="2082" y="620"/>
                </a:lnTo>
                <a:lnTo>
                  <a:pt x="2112" y="803"/>
                </a:lnTo>
                <a:lnTo>
                  <a:pt x="1997" y="1083"/>
                </a:lnTo>
                <a:lnTo>
                  <a:pt x="1974" y="1244"/>
                </a:lnTo>
                <a:lnTo>
                  <a:pt x="2082" y="1273"/>
                </a:lnTo>
                <a:lnTo>
                  <a:pt x="2104" y="1464"/>
                </a:lnTo>
                <a:lnTo>
                  <a:pt x="1982" y="1647"/>
                </a:lnTo>
                <a:lnTo>
                  <a:pt x="1738" y="1713"/>
                </a:lnTo>
                <a:lnTo>
                  <a:pt x="1517" y="1904"/>
                </a:lnTo>
                <a:lnTo>
                  <a:pt x="1243" y="1897"/>
                </a:lnTo>
                <a:lnTo>
                  <a:pt x="952" y="1970"/>
                </a:lnTo>
                <a:lnTo>
                  <a:pt x="739" y="1772"/>
                </a:lnTo>
                <a:lnTo>
                  <a:pt x="556" y="1676"/>
                </a:lnTo>
                <a:lnTo>
                  <a:pt x="382" y="1683"/>
                </a:lnTo>
                <a:lnTo>
                  <a:pt x="259" y="1427"/>
                </a:lnTo>
                <a:lnTo>
                  <a:pt x="23" y="1228"/>
                </a:lnTo>
                <a:lnTo>
                  <a:pt x="0" y="898"/>
                </a:lnTo>
                <a:lnTo>
                  <a:pt x="183" y="649"/>
                </a:lnTo>
                <a:lnTo>
                  <a:pt x="107" y="495"/>
                </a:lnTo>
                <a:lnTo>
                  <a:pt x="44" y="233"/>
                </a:lnTo>
                <a:lnTo>
                  <a:pt x="328" y="7"/>
                </a:lnTo>
                <a:lnTo>
                  <a:pt x="1626" y="0"/>
                </a:lnTo>
                <a:close/>
              </a:path>
            </a:pathLst>
          </a:custGeom>
          <a:gradFill rotWithShape="0">
            <a:gsLst>
              <a:gs pos="0">
                <a:srgbClr val="CCECFF"/>
              </a:gs>
              <a:gs pos="100000">
                <a:srgbClr val="3399FF"/>
              </a:gs>
            </a:gsLst>
            <a:lin ang="5400000" scaled="1"/>
          </a:gradFill>
          <a:ln w="9525">
            <a:solidFill>
              <a:srgbClr val="FFFFFF"/>
            </a:solidFill>
            <a:round/>
            <a:headEnd/>
            <a:tailEnd/>
          </a:ln>
        </p:spPr>
        <p:txBody>
          <a:bodyPr/>
          <a:lstStyle/>
          <a:p>
            <a:endParaRPr lang="en-GB" sz="1350"/>
          </a:p>
        </p:txBody>
      </p:sp>
      <p:sp>
        <p:nvSpPr>
          <p:cNvPr id="21" name="Text Box 19"/>
          <p:cNvSpPr txBox="1">
            <a:spLocks noChangeArrowheads="1"/>
          </p:cNvSpPr>
          <p:nvPr/>
        </p:nvSpPr>
        <p:spPr bwMode="auto">
          <a:xfrm>
            <a:off x="3714750" y="2041301"/>
            <a:ext cx="2743200" cy="2585323"/>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dirty="0"/>
              <a:t>A floating object displaces an amount of water </a:t>
            </a:r>
            <a:r>
              <a:rPr lang="en-GB" b="1" dirty="0"/>
              <a:t>equal to its own weight</a:t>
            </a:r>
            <a:r>
              <a:rPr lang="en-GB" dirty="0"/>
              <a:t>. Since water expands when it freezes, one kilogram of frozen water has a larger volume than one litre of </a:t>
            </a:r>
            <a:r>
              <a:rPr lang="en-GB"/>
              <a:t>liquid water, so it is </a:t>
            </a:r>
            <a:r>
              <a:rPr lang="en-GB" b="1"/>
              <a:t>less dense</a:t>
            </a:r>
            <a:r>
              <a:rPr lang="en-GB"/>
              <a:t> and floats.</a:t>
            </a:r>
            <a:endParaRPr lang="en-GB" altLang="en-US" dirty="0"/>
          </a:p>
        </p:txBody>
      </p:sp>
      <p:sp>
        <p:nvSpPr>
          <p:cNvPr id="23" name="Line 21"/>
          <p:cNvSpPr>
            <a:spLocks noChangeShapeType="1"/>
          </p:cNvSpPr>
          <p:nvPr/>
        </p:nvSpPr>
        <p:spPr bwMode="auto">
          <a:xfrm>
            <a:off x="457200" y="1859682"/>
            <a:ext cx="6000750" cy="0"/>
          </a:xfrm>
          <a:prstGeom prst="line">
            <a:avLst/>
          </a:prstGeom>
          <a:noFill/>
          <a:ln w="28575">
            <a:solidFill>
              <a:srgbClr val="3333FF"/>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p>
            <a:endParaRPr lang="en-GB" sz="1350"/>
          </a:p>
        </p:txBody>
      </p:sp>
      <p:sp>
        <p:nvSpPr>
          <p:cNvPr id="22" name="Text Box 19"/>
          <p:cNvSpPr txBox="1">
            <a:spLocks noChangeArrowheads="1"/>
          </p:cNvSpPr>
          <p:nvPr/>
        </p:nvSpPr>
        <p:spPr bwMode="auto">
          <a:xfrm>
            <a:off x="3714750" y="786109"/>
            <a:ext cx="2743200" cy="923330"/>
          </a:xfrm>
          <a:prstGeom prst="rect">
            <a:avLst/>
          </a:prstGeom>
          <a:noFill/>
          <a:ln>
            <a:noFill/>
          </a:ln>
          <a:effectLst/>
          <a:extLst>
            <a:ext uri="{909E8E84-426E-40dd-AFC4-6F175D3DCCD1}">
              <a14:hiddenFill xmlns="" xmlns:a14="http://schemas.microsoft.com/office/drawing/2010/main">
                <a:solidFill>
                  <a:schemeClr val="bg2"/>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GB" dirty="0"/>
              <a:t>The water level remains the </a:t>
            </a:r>
            <a:r>
              <a:rPr lang="en-GB" b="1" dirty="0"/>
              <a:t>same</a:t>
            </a:r>
            <a:r>
              <a:rPr lang="en-GB" dirty="0"/>
              <a:t> when the ice cube melts. </a:t>
            </a:r>
            <a:endParaRPr lang="en-GB" altLang="en-US" dirty="0"/>
          </a:p>
        </p:txBody>
      </p:sp>
    </p:spTree>
    <p:extLst>
      <p:ext uri="{BB962C8B-B14F-4D97-AF65-F5344CB8AC3E}">
        <p14:creationId xmlns:p14="http://schemas.microsoft.com/office/powerpoint/2010/main" val="27062678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Instruction: Dr Eric Mazur</a:t>
            </a:r>
          </a:p>
        </p:txBody>
      </p:sp>
      <p:pic>
        <p:nvPicPr>
          <p:cNvPr id="59394" name="Picture 2">
            <a:hlinkClick r:id="rId2"/>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470377" y="1197043"/>
            <a:ext cx="2241788" cy="1674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458390" y="4569972"/>
            <a:ext cx="6139259" cy="600164"/>
          </a:xfrm>
          <a:prstGeom prst="rect">
            <a:avLst/>
          </a:prstGeom>
          <a:noFill/>
        </p:spPr>
        <p:txBody>
          <a:bodyPr wrap="square" rtlCol="0">
            <a:spAutoFit/>
          </a:bodyPr>
          <a:lstStyle/>
          <a:p>
            <a:pPr algn="l"/>
            <a:r>
              <a:rPr lang="en-GB" sz="1100" dirty="0"/>
              <a:t>From Questions to Concepts (2:30) </a:t>
            </a:r>
            <a:r>
              <a:rPr lang="en-GB" sz="1100" dirty="0">
                <a:hlinkClick r:id="rId2"/>
              </a:rPr>
              <a:t>http://www.youtube.com/watch?v=lBYrKPoVFwg</a:t>
            </a:r>
            <a:r>
              <a:rPr lang="en-GB" sz="1100" dirty="0"/>
              <a:t> </a:t>
            </a:r>
          </a:p>
          <a:p>
            <a:pPr algn="l"/>
            <a:r>
              <a:rPr lang="en-GB" sz="1100" dirty="0"/>
              <a:t>Confessions of a Converted Lecturer (80:09) </a:t>
            </a:r>
            <a:r>
              <a:rPr lang="en-GB" sz="1100" dirty="0">
                <a:hlinkClick r:id="rId5"/>
              </a:rPr>
              <a:t>http://www.youtube.com/watch?v=WwslBPj8GgI</a:t>
            </a:r>
            <a:r>
              <a:rPr lang="en-GB" sz="1100" dirty="0"/>
              <a:t> </a:t>
            </a:r>
          </a:p>
          <a:p>
            <a:pPr algn="l"/>
            <a:r>
              <a:rPr lang="en-GB" sz="1100" dirty="0"/>
              <a:t>Peer Instruction: Ten years of experience and results: </a:t>
            </a:r>
            <a:r>
              <a:rPr lang="en-GB" sz="1100" dirty="0">
                <a:hlinkClick r:id="rId6"/>
              </a:rPr>
              <a:t>http://tinyurl.com/82wphxe</a:t>
            </a:r>
            <a:r>
              <a:rPr lang="en-GB" sz="1100" dirty="0"/>
              <a:t> </a:t>
            </a:r>
          </a:p>
        </p:txBody>
      </p:sp>
      <p:pic>
        <p:nvPicPr>
          <p:cNvPr id="5939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377" y="2928711"/>
            <a:ext cx="2241788" cy="1667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2817354" y="1137662"/>
            <a:ext cx="3780296" cy="830997"/>
          </a:xfrm>
          <a:prstGeom prst="rect">
            <a:avLst/>
          </a:prstGeom>
          <a:noFill/>
        </p:spPr>
        <p:txBody>
          <a:bodyPr wrap="square" rtlCol="0">
            <a:spAutoFit/>
          </a:bodyPr>
          <a:lstStyle/>
          <a:p>
            <a:pPr algn="l"/>
            <a:r>
              <a:rPr lang="en-GB" sz="1200" b="1" dirty="0"/>
              <a:t>Peer Instruction: Ten years of experience and results</a:t>
            </a:r>
          </a:p>
          <a:p>
            <a:pPr algn="l"/>
            <a:r>
              <a:rPr lang="en-GB" sz="1200" dirty="0"/>
              <a:t>American Journal of Physics </a:t>
            </a:r>
            <a:r>
              <a:rPr lang="en-GB" sz="1200" b="1" dirty="0"/>
              <a:t>69</a:t>
            </a:r>
            <a:r>
              <a:rPr lang="en-GB" sz="1200" dirty="0"/>
              <a:t> (9) September 2001</a:t>
            </a:r>
          </a:p>
          <a:p>
            <a:pPr algn="l"/>
            <a:endParaRPr lang="en-GB" sz="1200" dirty="0"/>
          </a:p>
          <a:p>
            <a:pPr algn="l"/>
            <a:endParaRPr lang="en-GB" sz="1200" dirty="0"/>
          </a:p>
        </p:txBody>
      </p:sp>
      <p:pic>
        <p:nvPicPr>
          <p:cNvPr id="59397" name="Picture 5">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369580" y="1707654"/>
            <a:ext cx="2537158" cy="2629179"/>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6341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91" y="447674"/>
            <a:ext cx="5562897" cy="719139"/>
          </a:xfrm>
        </p:spPr>
        <p:txBody>
          <a:bodyPr/>
          <a:lstStyle/>
          <a:p>
            <a:r>
              <a:rPr lang="en-GB" dirty="0"/>
              <a:t>Peer Instruction</a:t>
            </a:r>
            <a:r>
              <a:rPr lang="en-GB"/>
              <a:t>: a type of </a:t>
            </a:r>
            <a:r>
              <a:rPr lang="en-GB">
                <a:solidFill>
                  <a:srgbClr val="0070C0"/>
                </a:solidFill>
              </a:rPr>
              <a:t>flipped learning</a:t>
            </a:r>
            <a:endParaRPr lang="en-GB" dirty="0">
              <a:solidFill>
                <a:srgbClr val="0070C0"/>
              </a:solidFill>
            </a:endParaRPr>
          </a:p>
        </p:txBody>
      </p:sp>
      <p:sp>
        <p:nvSpPr>
          <p:cNvPr id="4" name="Rounded Rectangle 3"/>
          <p:cNvSpPr/>
          <p:nvPr/>
        </p:nvSpPr>
        <p:spPr bwMode="auto">
          <a:xfrm>
            <a:off x="654508" y="1203325"/>
            <a:ext cx="1145822"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Tutor</a:t>
            </a:r>
          </a:p>
        </p:txBody>
      </p:sp>
      <p:sp>
        <p:nvSpPr>
          <p:cNvPr id="5" name="Rounded Rectangle 4"/>
          <p:cNvSpPr/>
          <p:nvPr/>
        </p:nvSpPr>
        <p:spPr bwMode="auto">
          <a:xfrm>
            <a:off x="643999" y="3795613"/>
            <a:ext cx="1145822" cy="432048"/>
          </a:xfrm>
          <a:prstGeom prst="roundRect">
            <a:avLst/>
          </a:prstGeom>
          <a:solidFill>
            <a:schemeClr val="accent4">
              <a:lumMod val="50000"/>
            </a:schemeClr>
          </a:solidFill>
          <a:ln>
            <a:headEnd type="none" w="med" len="med"/>
            <a:tailEnd type="none" w="med" len="med"/>
          </a:ln>
          <a:extLst/>
        </p:spPr>
        <p:style>
          <a:lnRef idx="0">
            <a:schemeClr val="accent2"/>
          </a:lnRef>
          <a:fillRef idx="3">
            <a:schemeClr val="accent2"/>
          </a:fillRef>
          <a:effectRef idx="3">
            <a:schemeClr val="accent2"/>
          </a:effectRef>
          <a:fontRef idx="minor">
            <a:schemeClr val="lt1"/>
          </a:fontRef>
        </p:style>
        <p:txBody>
          <a:bodyPr vert="horz" wrap="square" lIns="68580" tIns="34290" rIns="68580" bIns="0" numCol="1" rtlCol="0" anchor="ctr" anchorCtr="0" compatLnSpc="1">
            <a:prstTxWarp prst="textNoShape">
              <a:avLst/>
            </a:prstTxWarp>
            <a:noAutofit/>
          </a:bodyPr>
          <a:lstStyle/>
          <a:p>
            <a:pPr algn="ctr" defTabSz="685800" eaLnBrk="0" fontAlgn="base" hangingPunct="0">
              <a:spcBef>
                <a:spcPct val="0"/>
              </a:spcBef>
              <a:spcAft>
                <a:spcPct val="0"/>
              </a:spcAft>
            </a:pPr>
            <a:r>
              <a:rPr lang="en-GB" dirty="0">
                <a:solidFill>
                  <a:srgbClr val="F8F8F8"/>
                </a:solidFill>
                <a:latin typeface="Lucida Sans" pitchFamily="34" charset="0"/>
                <a:ea typeface="ＭＳ Ｐゴシック" pitchFamily="34" charset="-128"/>
                <a:cs typeface="Arial" charset="0"/>
              </a:rPr>
              <a:t>Lecture</a:t>
            </a:r>
          </a:p>
        </p:txBody>
      </p:sp>
      <p:sp>
        <p:nvSpPr>
          <p:cNvPr id="6" name="Rounded Rectangle 5"/>
          <p:cNvSpPr/>
          <p:nvPr/>
        </p:nvSpPr>
        <p:spPr bwMode="auto">
          <a:xfrm>
            <a:off x="649830" y="3147541"/>
            <a:ext cx="1145822" cy="432048"/>
          </a:xfrm>
          <a:prstGeom prst="roundRect">
            <a:avLst/>
          </a:pr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kern="0" dirty="0">
                <a:solidFill>
                  <a:srgbClr val="F8F8F8"/>
                </a:solidFill>
                <a:latin typeface="Lucida Sans" pitchFamily="34" charset="0"/>
                <a:ea typeface="ＭＳ Ｐゴシック" pitchFamily="34" charset="-128"/>
                <a:cs typeface="Arial" charset="0"/>
              </a:rPr>
              <a:t>Tutor</a:t>
            </a:r>
          </a:p>
        </p:txBody>
      </p:sp>
      <p:sp>
        <p:nvSpPr>
          <p:cNvPr id="7" name="Rounded Rectangle 6"/>
          <p:cNvSpPr/>
          <p:nvPr/>
        </p:nvSpPr>
        <p:spPr bwMode="auto">
          <a:xfrm>
            <a:off x="2178372" y="1203325"/>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Defines self-study material</a:t>
            </a:r>
          </a:p>
        </p:txBody>
      </p:sp>
      <p:sp>
        <p:nvSpPr>
          <p:cNvPr id="8" name="Rounded Rectangle 7"/>
          <p:cNvSpPr/>
          <p:nvPr/>
        </p:nvSpPr>
        <p:spPr bwMode="auto">
          <a:xfrm>
            <a:off x="2169851" y="3795613"/>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3 or 4 PI </a:t>
            </a:r>
            <a:r>
              <a:rPr lang="en-GB" dirty="0" err="1">
                <a:solidFill>
                  <a:schemeClr val="tx1"/>
                </a:solidFill>
                <a:latin typeface="Lucida Sans" pitchFamily="34" charset="0"/>
                <a:ea typeface="ＭＳ Ｐゴシック" pitchFamily="34" charset="-128"/>
                <a:cs typeface="Arial" charset="0"/>
              </a:rPr>
              <a:t>ConcepTest</a:t>
            </a:r>
            <a:r>
              <a:rPr lang="en-GB" dirty="0">
                <a:solidFill>
                  <a:schemeClr val="tx1"/>
                </a:solidFill>
                <a:latin typeface="Lucida Sans" pitchFamily="34" charset="0"/>
                <a:ea typeface="ＭＳ Ｐゴシック" pitchFamily="34" charset="-128"/>
                <a:cs typeface="Arial" charset="0"/>
              </a:rPr>
              <a:t> questions</a:t>
            </a:r>
          </a:p>
        </p:txBody>
      </p:sp>
      <p:sp>
        <p:nvSpPr>
          <p:cNvPr id="9" name="Rounded Rectangle 8"/>
          <p:cNvSpPr/>
          <p:nvPr/>
        </p:nvSpPr>
        <p:spPr bwMode="auto">
          <a:xfrm>
            <a:off x="644030" y="1851397"/>
            <a:ext cx="1145822"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a:t>
            </a:r>
          </a:p>
        </p:txBody>
      </p:sp>
      <p:sp>
        <p:nvSpPr>
          <p:cNvPr id="10" name="Rounded Rectangle 9"/>
          <p:cNvSpPr/>
          <p:nvPr/>
        </p:nvSpPr>
        <p:spPr bwMode="auto">
          <a:xfrm>
            <a:off x="2169882" y="1851397"/>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Studies material &gt; online test</a:t>
            </a:r>
          </a:p>
        </p:txBody>
      </p:sp>
      <p:sp>
        <p:nvSpPr>
          <p:cNvPr id="11" name="Rounded Rectangle 10"/>
          <p:cNvSpPr/>
          <p:nvPr/>
        </p:nvSpPr>
        <p:spPr bwMode="auto">
          <a:xfrm>
            <a:off x="2161391" y="3147541"/>
            <a:ext cx="3842916" cy="432048"/>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Creates session to address these</a:t>
            </a:r>
          </a:p>
        </p:txBody>
      </p:sp>
      <p:sp>
        <p:nvSpPr>
          <p:cNvPr id="13" name="Rounded Rectangle 12"/>
          <p:cNvSpPr/>
          <p:nvPr/>
        </p:nvSpPr>
        <p:spPr bwMode="auto">
          <a:xfrm>
            <a:off x="2173693" y="2499469"/>
            <a:ext cx="3842916" cy="432048"/>
          </a:xfrm>
          <a:prstGeom prst="roundRect">
            <a:avLst/>
          </a:prstGeom>
          <a:ln>
            <a:headEnd type="none" w="med" len="med"/>
            <a:tailEnd type="none" w="med" len="med"/>
          </a:ln>
          <a:effectLst>
            <a:glow rad="101600">
              <a:srgbClr val="FFC000">
                <a:alpha val="60000"/>
              </a:srgbClr>
            </a:glow>
            <a:outerShdw blurRad="40000" dist="20000" dir="5400000" rotWithShape="0">
              <a:srgbClr val="000000">
                <a:alpha val="38000"/>
              </a:srgbClr>
            </a:outerShdw>
          </a:effectLst>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dirty="0">
                <a:solidFill>
                  <a:schemeClr val="tx1"/>
                </a:solidFill>
                <a:latin typeface="Lucida Sans" pitchFamily="34" charset="0"/>
                <a:ea typeface="ＭＳ Ｐゴシック" pitchFamily="34" charset="-128"/>
                <a:cs typeface="Arial" charset="0"/>
              </a:rPr>
              <a:t>Identifies difficult aspects</a:t>
            </a:r>
          </a:p>
        </p:txBody>
      </p:sp>
      <p:sp>
        <p:nvSpPr>
          <p:cNvPr id="14" name="Rounded Rectangle 13"/>
          <p:cNvSpPr/>
          <p:nvPr/>
        </p:nvSpPr>
        <p:spPr bwMode="auto">
          <a:xfrm>
            <a:off x="644030" y="2499469"/>
            <a:ext cx="1145822" cy="432048"/>
          </a:xfrm>
          <a:prstGeom prst="roundRect">
            <a:avLst/>
          </a:pr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glow rad="101600">
              <a:srgbClr val="FFC000">
                <a:alpha val="6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xtLst/>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a:t>
            </a:r>
          </a:p>
        </p:txBody>
      </p:sp>
    </p:spTree>
    <p:custDataLst>
      <p:tags r:id="rId1"/>
    </p:custDataLst>
    <p:extLst>
      <p:ext uri="{BB962C8B-B14F-4D97-AF65-F5344CB8AC3E}">
        <p14:creationId xmlns:p14="http://schemas.microsoft.com/office/powerpoint/2010/main" val="176707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Peer Instruction</a:t>
            </a:r>
          </a:p>
        </p:txBody>
      </p:sp>
      <p:sp>
        <p:nvSpPr>
          <p:cNvPr id="6" name="Freeform 5"/>
          <p:cNvSpPr/>
          <p:nvPr/>
        </p:nvSpPr>
        <p:spPr>
          <a:xfrm>
            <a:off x="735573" y="1115448"/>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 sets problem</a:t>
            </a:r>
          </a:p>
        </p:txBody>
      </p:sp>
      <p:sp>
        <p:nvSpPr>
          <p:cNvPr id="7" name="Freeform 6"/>
          <p:cNvSpPr/>
          <p:nvPr/>
        </p:nvSpPr>
        <p:spPr>
          <a:xfrm>
            <a:off x="2293377" y="1367446"/>
            <a:ext cx="303542" cy="355087"/>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0" y="71017"/>
                </a:moveTo>
                <a:lnTo>
                  <a:pt x="151771" y="71017"/>
                </a:lnTo>
                <a:lnTo>
                  <a:pt x="151771" y="0"/>
                </a:lnTo>
                <a:lnTo>
                  <a:pt x="303542" y="177544"/>
                </a:lnTo>
                <a:lnTo>
                  <a:pt x="151771" y="355087"/>
                </a:lnTo>
                <a:lnTo>
                  <a:pt x="151771" y="284070"/>
                </a:lnTo>
                <a:lnTo>
                  <a:pt x="0" y="284070"/>
                </a:lnTo>
                <a:lnTo>
                  <a:pt x="0" y="71017"/>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71017" rIns="91063" bIns="71017" numCol="1" spcCol="1270" anchor="ctr" anchorCtr="0">
            <a:noAutofit/>
          </a:bodyPr>
          <a:lstStyle/>
          <a:p>
            <a:pPr lvl="0" algn="ctr" defTabSz="577850">
              <a:lnSpc>
                <a:spcPct val="90000"/>
              </a:lnSpc>
              <a:spcBef>
                <a:spcPct val="0"/>
              </a:spcBef>
              <a:spcAft>
                <a:spcPct val="35000"/>
              </a:spcAft>
            </a:pPr>
            <a:endParaRPr lang="en-GB" sz="1300" kern="1200"/>
          </a:p>
        </p:txBody>
      </p:sp>
      <p:sp>
        <p:nvSpPr>
          <p:cNvPr id="8" name="Freeform 7"/>
          <p:cNvSpPr/>
          <p:nvPr/>
        </p:nvSpPr>
        <p:spPr>
          <a:xfrm>
            <a:off x="2740100" y="1115448"/>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glow rad="101600">
              <a:srgbClr val="FFC000">
                <a:alpha val="6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Students discuss solutions</a:t>
            </a:r>
          </a:p>
        </p:txBody>
      </p:sp>
      <p:sp>
        <p:nvSpPr>
          <p:cNvPr id="9" name="Freeform 8"/>
          <p:cNvSpPr/>
          <p:nvPr/>
        </p:nvSpPr>
        <p:spPr>
          <a:xfrm>
            <a:off x="4297904" y="1367446"/>
            <a:ext cx="303542" cy="355087"/>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0" y="71017"/>
                </a:moveTo>
                <a:lnTo>
                  <a:pt x="151771" y="71017"/>
                </a:lnTo>
                <a:lnTo>
                  <a:pt x="151771" y="0"/>
                </a:lnTo>
                <a:lnTo>
                  <a:pt x="303542" y="177544"/>
                </a:lnTo>
                <a:lnTo>
                  <a:pt x="151771" y="355087"/>
                </a:lnTo>
                <a:lnTo>
                  <a:pt x="151771" y="284070"/>
                </a:lnTo>
                <a:lnTo>
                  <a:pt x="0" y="284070"/>
                </a:lnTo>
                <a:lnTo>
                  <a:pt x="0" y="71017"/>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71017" rIns="91063" bIns="71017" numCol="1" spcCol="1270" anchor="ctr" anchorCtr="0">
            <a:noAutofit/>
          </a:bodyPr>
          <a:lstStyle/>
          <a:p>
            <a:pPr lvl="0" algn="ctr" defTabSz="577850">
              <a:lnSpc>
                <a:spcPct val="90000"/>
              </a:lnSpc>
              <a:spcBef>
                <a:spcPct val="0"/>
              </a:spcBef>
              <a:spcAft>
                <a:spcPct val="35000"/>
              </a:spcAft>
            </a:pPr>
            <a:endParaRPr lang="en-GB" sz="1300" kern="1200"/>
          </a:p>
        </p:txBody>
      </p:sp>
      <p:sp>
        <p:nvSpPr>
          <p:cNvPr id="10" name="Freeform 9"/>
          <p:cNvSpPr/>
          <p:nvPr/>
        </p:nvSpPr>
        <p:spPr>
          <a:xfrm>
            <a:off x="4744627" y="1115448"/>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Students vote</a:t>
            </a:r>
          </a:p>
        </p:txBody>
      </p:sp>
      <p:sp>
        <p:nvSpPr>
          <p:cNvPr id="11" name="Freeform 10"/>
          <p:cNvSpPr/>
          <p:nvPr/>
        </p:nvSpPr>
        <p:spPr>
          <a:xfrm>
            <a:off x="5282985" y="2100529"/>
            <a:ext cx="355088" cy="303543"/>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242834" y="1"/>
                </a:moveTo>
                <a:lnTo>
                  <a:pt x="242834" y="177544"/>
                </a:lnTo>
                <a:lnTo>
                  <a:pt x="303542" y="177544"/>
                </a:lnTo>
                <a:lnTo>
                  <a:pt x="151771" y="355086"/>
                </a:lnTo>
                <a:lnTo>
                  <a:pt x="0" y="177544"/>
                </a:lnTo>
                <a:lnTo>
                  <a:pt x="60708" y="177544"/>
                </a:lnTo>
                <a:lnTo>
                  <a:pt x="60708" y="1"/>
                </a:lnTo>
                <a:lnTo>
                  <a:pt x="242834" y="1"/>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71018" tIns="1" rIns="71017" bIns="91063" numCol="1" spcCol="1270" anchor="ctr" anchorCtr="0">
            <a:noAutofit/>
          </a:bodyPr>
          <a:lstStyle/>
          <a:p>
            <a:pPr lvl="0" algn="ctr" defTabSz="577850">
              <a:lnSpc>
                <a:spcPct val="90000"/>
              </a:lnSpc>
              <a:spcBef>
                <a:spcPct val="0"/>
              </a:spcBef>
              <a:spcAft>
                <a:spcPct val="35000"/>
              </a:spcAft>
            </a:pPr>
            <a:endParaRPr lang="en-GB" sz="1300" kern="1200"/>
          </a:p>
        </p:txBody>
      </p:sp>
      <p:sp>
        <p:nvSpPr>
          <p:cNvPr id="12" name="Freeform 11"/>
          <p:cNvSpPr/>
          <p:nvPr/>
        </p:nvSpPr>
        <p:spPr>
          <a:xfrm>
            <a:off x="4744627" y="2547253"/>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 shows 1st result</a:t>
            </a:r>
          </a:p>
        </p:txBody>
      </p:sp>
      <p:sp>
        <p:nvSpPr>
          <p:cNvPr id="13" name="Freeform 12"/>
          <p:cNvSpPr/>
          <p:nvPr/>
        </p:nvSpPr>
        <p:spPr>
          <a:xfrm>
            <a:off x="4315086" y="2799251"/>
            <a:ext cx="303542" cy="355087"/>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303542" y="284070"/>
                </a:moveTo>
                <a:lnTo>
                  <a:pt x="151771" y="284070"/>
                </a:lnTo>
                <a:lnTo>
                  <a:pt x="151771" y="355087"/>
                </a:lnTo>
                <a:lnTo>
                  <a:pt x="0" y="177543"/>
                </a:lnTo>
                <a:lnTo>
                  <a:pt x="151771" y="0"/>
                </a:lnTo>
                <a:lnTo>
                  <a:pt x="151771" y="71017"/>
                </a:lnTo>
                <a:lnTo>
                  <a:pt x="303542" y="71017"/>
                </a:lnTo>
                <a:lnTo>
                  <a:pt x="303542" y="28407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91063" tIns="71017" rIns="0" bIns="71017" numCol="1" spcCol="1270" anchor="ctr" anchorCtr="0">
            <a:noAutofit/>
          </a:bodyPr>
          <a:lstStyle/>
          <a:p>
            <a:pPr lvl="0" algn="ctr" defTabSz="577850">
              <a:lnSpc>
                <a:spcPct val="90000"/>
              </a:lnSpc>
              <a:spcBef>
                <a:spcPct val="0"/>
              </a:spcBef>
              <a:spcAft>
                <a:spcPct val="35000"/>
              </a:spcAft>
            </a:pPr>
            <a:endParaRPr lang="en-GB" sz="1300" kern="1200"/>
          </a:p>
        </p:txBody>
      </p:sp>
      <p:sp>
        <p:nvSpPr>
          <p:cNvPr id="14" name="Freeform 13"/>
          <p:cNvSpPr/>
          <p:nvPr/>
        </p:nvSpPr>
        <p:spPr>
          <a:xfrm>
            <a:off x="2740100" y="2547253"/>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glow rad="101600">
              <a:srgbClr val="FFC000">
                <a:alpha val="60000"/>
              </a:srgbClr>
            </a:glow>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Students discuss result</a:t>
            </a:r>
          </a:p>
        </p:txBody>
      </p:sp>
      <p:sp>
        <p:nvSpPr>
          <p:cNvPr id="15" name="Freeform 14"/>
          <p:cNvSpPr/>
          <p:nvPr/>
        </p:nvSpPr>
        <p:spPr>
          <a:xfrm>
            <a:off x="2310558" y="2799250"/>
            <a:ext cx="303542" cy="355088"/>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303542" y="284070"/>
                </a:moveTo>
                <a:lnTo>
                  <a:pt x="151771" y="284070"/>
                </a:lnTo>
                <a:lnTo>
                  <a:pt x="151771" y="355087"/>
                </a:lnTo>
                <a:lnTo>
                  <a:pt x="0" y="177543"/>
                </a:lnTo>
                <a:lnTo>
                  <a:pt x="151771" y="0"/>
                </a:lnTo>
                <a:lnTo>
                  <a:pt x="151771" y="71017"/>
                </a:lnTo>
                <a:lnTo>
                  <a:pt x="303542" y="71017"/>
                </a:lnTo>
                <a:lnTo>
                  <a:pt x="303542" y="284070"/>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91063" tIns="71018" rIns="0" bIns="71017" numCol="1" spcCol="1270" anchor="ctr" anchorCtr="0">
            <a:noAutofit/>
          </a:bodyPr>
          <a:lstStyle/>
          <a:p>
            <a:pPr lvl="0" algn="ctr" defTabSz="577850">
              <a:lnSpc>
                <a:spcPct val="90000"/>
              </a:lnSpc>
              <a:spcBef>
                <a:spcPct val="0"/>
              </a:spcBef>
              <a:spcAft>
                <a:spcPct val="35000"/>
              </a:spcAft>
            </a:pPr>
            <a:endParaRPr lang="en-GB" sz="1300" kern="1200"/>
          </a:p>
        </p:txBody>
      </p:sp>
      <p:sp>
        <p:nvSpPr>
          <p:cNvPr id="16" name="Freeform 15"/>
          <p:cNvSpPr/>
          <p:nvPr/>
        </p:nvSpPr>
        <p:spPr>
          <a:xfrm>
            <a:off x="735573" y="2547253"/>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7C92">
                  <a:shade val="51000"/>
                  <a:satMod val="130000"/>
                </a:srgbClr>
              </a:gs>
              <a:gs pos="80000">
                <a:srgbClr val="007C92">
                  <a:shade val="93000"/>
                  <a:satMod val="130000"/>
                </a:srgbClr>
              </a:gs>
              <a:gs pos="100000">
                <a:srgbClr val="007C92">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Students vote again</a:t>
            </a:r>
          </a:p>
        </p:txBody>
      </p:sp>
      <p:sp>
        <p:nvSpPr>
          <p:cNvPr id="17" name="Freeform 16"/>
          <p:cNvSpPr/>
          <p:nvPr/>
        </p:nvSpPr>
        <p:spPr>
          <a:xfrm>
            <a:off x="1273931" y="3532334"/>
            <a:ext cx="355088" cy="303543"/>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242834" y="1"/>
                </a:moveTo>
                <a:lnTo>
                  <a:pt x="242834" y="177544"/>
                </a:lnTo>
                <a:lnTo>
                  <a:pt x="303542" y="177544"/>
                </a:lnTo>
                <a:lnTo>
                  <a:pt x="151771" y="355086"/>
                </a:lnTo>
                <a:lnTo>
                  <a:pt x="0" y="177544"/>
                </a:lnTo>
                <a:lnTo>
                  <a:pt x="60708" y="177544"/>
                </a:lnTo>
                <a:lnTo>
                  <a:pt x="60708" y="1"/>
                </a:lnTo>
                <a:lnTo>
                  <a:pt x="242834" y="1"/>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71018" tIns="1" rIns="71017" bIns="91063" numCol="1" spcCol="1270" anchor="ctr" anchorCtr="0">
            <a:noAutofit/>
          </a:bodyPr>
          <a:lstStyle/>
          <a:p>
            <a:pPr lvl="0" algn="ctr" defTabSz="577850">
              <a:lnSpc>
                <a:spcPct val="90000"/>
              </a:lnSpc>
              <a:spcBef>
                <a:spcPct val="0"/>
              </a:spcBef>
              <a:spcAft>
                <a:spcPct val="35000"/>
              </a:spcAft>
            </a:pPr>
            <a:endParaRPr lang="en-GB" sz="1300" kern="1200"/>
          </a:p>
        </p:txBody>
      </p:sp>
      <p:sp>
        <p:nvSpPr>
          <p:cNvPr id="18" name="Freeform 17"/>
          <p:cNvSpPr/>
          <p:nvPr/>
        </p:nvSpPr>
        <p:spPr>
          <a:xfrm>
            <a:off x="735573" y="3979058"/>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 shows 2nd result</a:t>
            </a:r>
          </a:p>
        </p:txBody>
      </p:sp>
      <p:sp>
        <p:nvSpPr>
          <p:cNvPr id="19" name="Freeform 18"/>
          <p:cNvSpPr/>
          <p:nvPr/>
        </p:nvSpPr>
        <p:spPr>
          <a:xfrm>
            <a:off x="2293377" y="4231056"/>
            <a:ext cx="303542" cy="355087"/>
          </a:xfrm>
          <a:custGeom>
            <a:avLst/>
            <a:gdLst>
              <a:gd name="connsiteX0" fmla="*/ 0 w 303542"/>
              <a:gd name="connsiteY0" fmla="*/ 71017 h 355087"/>
              <a:gd name="connsiteX1" fmla="*/ 151771 w 303542"/>
              <a:gd name="connsiteY1" fmla="*/ 71017 h 355087"/>
              <a:gd name="connsiteX2" fmla="*/ 151771 w 303542"/>
              <a:gd name="connsiteY2" fmla="*/ 0 h 355087"/>
              <a:gd name="connsiteX3" fmla="*/ 303542 w 303542"/>
              <a:gd name="connsiteY3" fmla="*/ 177544 h 355087"/>
              <a:gd name="connsiteX4" fmla="*/ 151771 w 303542"/>
              <a:gd name="connsiteY4" fmla="*/ 355087 h 355087"/>
              <a:gd name="connsiteX5" fmla="*/ 151771 w 303542"/>
              <a:gd name="connsiteY5" fmla="*/ 284070 h 355087"/>
              <a:gd name="connsiteX6" fmla="*/ 0 w 303542"/>
              <a:gd name="connsiteY6" fmla="*/ 284070 h 355087"/>
              <a:gd name="connsiteX7" fmla="*/ 0 w 303542"/>
              <a:gd name="connsiteY7" fmla="*/ 71017 h 355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3542" h="355087">
                <a:moveTo>
                  <a:pt x="0" y="71017"/>
                </a:moveTo>
                <a:lnTo>
                  <a:pt x="151771" y="71017"/>
                </a:lnTo>
                <a:lnTo>
                  <a:pt x="151771" y="0"/>
                </a:lnTo>
                <a:lnTo>
                  <a:pt x="303542" y="177544"/>
                </a:lnTo>
                <a:lnTo>
                  <a:pt x="151771" y="355087"/>
                </a:lnTo>
                <a:lnTo>
                  <a:pt x="151771" y="284070"/>
                </a:lnTo>
                <a:lnTo>
                  <a:pt x="0" y="284070"/>
                </a:lnTo>
                <a:lnTo>
                  <a:pt x="0" y="71017"/>
                </a:lnTo>
                <a:close/>
              </a:path>
            </a:pathLst>
          </a:custGeom>
        </p:spPr>
        <p:style>
          <a:lnRef idx="0">
            <a:schemeClr val="accent1">
              <a:tint val="60000"/>
              <a:hueOff val="0"/>
              <a:satOff val="0"/>
              <a:lumOff val="0"/>
              <a:alphaOff val="0"/>
            </a:schemeClr>
          </a:lnRef>
          <a:fillRef idx="3">
            <a:schemeClr val="accent1">
              <a:tint val="60000"/>
              <a:hueOff val="0"/>
              <a:satOff val="0"/>
              <a:lumOff val="0"/>
              <a:alphaOff val="0"/>
            </a:schemeClr>
          </a:fillRef>
          <a:effectRef idx="3">
            <a:schemeClr val="accent1">
              <a:tint val="60000"/>
              <a:hueOff val="0"/>
              <a:satOff val="0"/>
              <a:lumOff val="0"/>
              <a:alphaOff val="0"/>
            </a:schemeClr>
          </a:effectRef>
          <a:fontRef idx="minor">
            <a:schemeClr val="lt1"/>
          </a:fontRef>
        </p:style>
        <p:txBody>
          <a:bodyPr spcFirstLastPara="0" vert="horz" wrap="square" lIns="0" tIns="71017" rIns="91063" bIns="71017" numCol="1" spcCol="1270" anchor="ctr" anchorCtr="0">
            <a:noAutofit/>
          </a:bodyPr>
          <a:lstStyle/>
          <a:p>
            <a:pPr lvl="0" algn="ctr" defTabSz="577850">
              <a:lnSpc>
                <a:spcPct val="90000"/>
              </a:lnSpc>
              <a:spcBef>
                <a:spcPct val="0"/>
              </a:spcBef>
              <a:spcAft>
                <a:spcPct val="35000"/>
              </a:spcAft>
            </a:pPr>
            <a:endParaRPr lang="en-GB" sz="1300" kern="1200"/>
          </a:p>
        </p:txBody>
      </p:sp>
      <p:sp>
        <p:nvSpPr>
          <p:cNvPr id="20" name="Freeform 19"/>
          <p:cNvSpPr/>
          <p:nvPr/>
        </p:nvSpPr>
        <p:spPr>
          <a:xfrm>
            <a:off x="2740100" y="3979058"/>
            <a:ext cx="1431805" cy="859083"/>
          </a:xfrm>
          <a:custGeom>
            <a:avLst/>
            <a:gdLst>
              <a:gd name="connsiteX0" fmla="*/ 0 w 1431805"/>
              <a:gd name="connsiteY0" fmla="*/ 85908 h 859083"/>
              <a:gd name="connsiteX1" fmla="*/ 85908 w 1431805"/>
              <a:gd name="connsiteY1" fmla="*/ 0 h 859083"/>
              <a:gd name="connsiteX2" fmla="*/ 1345897 w 1431805"/>
              <a:gd name="connsiteY2" fmla="*/ 0 h 859083"/>
              <a:gd name="connsiteX3" fmla="*/ 1431805 w 1431805"/>
              <a:gd name="connsiteY3" fmla="*/ 85908 h 859083"/>
              <a:gd name="connsiteX4" fmla="*/ 1431805 w 1431805"/>
              <a:gd name="connsiteY4" fmla="*/ 773175 h 859083"/>
              <a:gd name="connsiteX5" fmla="*/ 1345897 w 1431805"/>
              <a:gd name="connsiteY5" fmla="*/ 859083 h 859083"/>
              <a:gd name="connsiteX6" fmla="*/ 85908 w 1431805"/>
              <a:gd name="connsiteY6" fmla="*/ 859083 h 859083"/>
              <a:gd name="connsiteX7" fmla="*/ 0 w 1431805"/>
              <a:gd name="connsiteY7" fmla="*/ 773175 h 859083"/>
              <a:gd name="connsiteX8" fmla="*/ 0 w 1431805"/>
              <a:gd name="connsiteY8" fmla="*/ 85908 h 8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1805" h="859083">
                <a:moveTo>
                  <a:pt x="0" y="85908"/>
                </a:moveTo>
                <a:cubicBezTo>
                  <a:pt x="0" y="38462"/>
                  <a:pt x="38462" y="0"/>
                  <a:pt x="85908" y="0"/>
                </a:cubicBezTo>
                <a:lnTo>
                  <a:pt x="1345897" y="0"/>
                </a:lnTo>
                <a:cubicBezTo>
                  <a:pt x="1393343" y="0"/>
                  <a:pt x="1431805" y="38462"/>
                  <a:pt x="1431805" y="85908"/>
                </a:cubicBezTo>
                <a:lnTo>
                  <a:pt x="1431805" y="773175"/>
                </a:lnTo>
                <a:cubicBezTo>
                  <a:pt x="1431805" y="820621"/>
                  <a:pt x="1393343" y="859083"/>
                  <a:pt x="1345897" y="859083"/>
                </a:cubicBezTo>
                <a:lnTo>
                  <a:pt x="85908" y="859083"/>
                </a:lnTo>
                <a:cubicBezTo>
                  <a:pt x="38462" y="859083"/>
                  <a:pt x="0" y="820621"/>
                  <a:pt x="0" y="773175"/>
                </a:cubicBezTo>
                <a:lnTo>
                  <a:pt x="0" y="85908"/>
                </a:lnTo>
                <a:close/>
              </a:path>
            </a:pathLst>
          </a:custGeom>
          <a:gradFill rotWithShape="1">
            <a:gsLst>
              <a:gs pos="0">
                <a:srgbClr val="005C84">
                  <a:shade val="51000"/>
                  <a:satMod val="130000"/>
                </a:srgbClr>
              </a:gs>
              <a:gs pos="80000">
                <a:srgbClr val="005C84">
                  <a:shade val="93000"/>
                  <a:satMod val="130000"/>
                </a:srgbClr>
              </a:gs>
              <a:gs pos="100000">
                <a:srgbClr val="005C84">
                  <a:shade val="94000"/>
                  <a:satMod val="135000"/>
                </a:srgbClr>
              </a:gs>
            </a:gsLst>
            <a:lin ang="16200000" scaled="0"/>
          </a:gradFill>
          <a:ln>
            <a:noFill/>
            <a:headEnd type="none" w="med" len="med"/>
            <a:tailEnd type="none" w="med" len="me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horz" wrap="square" lIns="91440" tIns="45720" rIns="91440" bIns="0" numCol="1" rtlCol="0" anchor="ctr" anchorCtr="0" compatLnSpc="1">
            <a:prstTxWarp prst="textNoShape">
              <a:avLst/>
            </a:prstTxWarp>
            <a:noAutofit/>
          </a:bodyPr>
          <a:lstStyle/>
          <a:p>
            <a:pPr algn="ctr" eaLnBrk="0" fontAlgn="base" hangingPunct="0">
              <a:spcBef>
                <a:spcPct val="0"/>
              </a:spcBef>
              <a:spcAft>
                <a:spcPct val="0"/>
              </a:spcAft>
            </a:pPr>
            <a:r>
              <a:rPr lang="en-GB" sz="1600" kern="0" dirty="0">
                <a:solidFill>
                  <a:srgbClr val="F8F8F8"/>
                </a:solidFill>
                <a:latin typeface="Lucida Sans" pitchFamily="34" charset="0"/>
                <a:ea typeface="ＭＳ Ｐゴシック" pitchFamily="34" charset="-128"/>
                <a:cs typeface="Arial" charset="0"/>
              </a:rPr>
              <a:t>Tutor discusses solution</a:t>
            </a:r>
          </a:p>
        </p:txBody>
      </p:sp>
      <p:sp>
        <p:nvSpPr>
          <p:cNvPr id="5" name="TextBox 4"/>
          <p:cNvSpPr txBox="1"/>
          <p:nvPr/>
        </p:nvSpPr>
        <p:spPr>
          <a:xfrm>
            <a:off x="4455114" y="4029913"/>
            <a:ext cx="1890210" cy="830997"/>
          </a:xfrm>
          <a:prstGeom prst="rect">
            <a:avLst/>
          </a:prstGeom>
          <a:noFill/>
        </p:spPr>
        <p:txBody>
          <a:bodyPr wrap="square" rtlCol="0">
            <a:spAutoFit/>
          </a:bodyPr>
          <a:lstStyle/>
          <a:p>
            <a:r>
              <a:rPr lang="en-GB" sz="1200" dirty="0"/>
              <a:t>Mazur, E. 1997. </a:t>
            </a:r>
            <a:r>
              <a:rPr lang="en-GB" sz="1200" i="1" dirty="0"/>
              <a:t>Peer instruction: A user’s manual. </a:t>
            </a:r>
            <a:r>
              <a:rPr lang="en-GB" sz="1200" dirty="0"/>
              <a:t>Upper Saddle River, NJ: Prentice Hall.</a:t>
            </a:r>
          </a:p>
        </p:txBody>
      </p:sp>
    </p:spTree>
    <p:custDataLst>
      <p:tags r:id="rId1"/>
    </p:custDataLst>
    <p:extLst>
      <p:ext uri="{BB962C8B-B14F-4D97-AF65-F5344CB8AC3E}">
        <p14:creationId xmlns:p14="http://schemas.microsoft.com/office/powerpoint/2010/main" val="17669240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Using peer instruction</a:t>
            </a:r>
            <a:endParaRPr lang="en-GB" dirty="0"/>
          </a:p>
        </p:txBody>
      </p:sp>
      <p:sp>
        <p:nvSpPr>
          <p:cNvPr id="16" name="Rounded Rectangle 15"/>
          <p:cNvSpPr/>
          <p:nvPr/>
        </p:nvSpPr>
        <p:spPr bwMode="auto">
          <a:xfrm>
            <a:off x="458391" y="1059582"/>
            <a:ext cx="3258641" cy="64807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Did almost all students choose the correct answer?</a:t>
            </a:r>
            <a:endParaRPr lang="en-GB" dirty="0">
              <a:solidFill>
                <a:schemeClr val="tx1"/>
              </a:solidFill>
              <a:latin typeface="Lucida Sans" pitchFamily="34" charset="0"/>
              <a:ea typeface="ＭＳ Ｐゴシック" pitchFamily="34" charset="-128"/>
              <a:cs typeface="Arial" charset="0"/>
            </a:endParaRPr>
          </a:p>
        </p:txBody>
      </p:sp>
      <p:sp>
        <p:nvSpPr>
          <p:cNvPr id="4" name="Right Arrow 3"/>
          <p:cNvSpPr/>
          <p:nvPr/>
        </p:nvSpPr>
        <p:spPr>
          <a:xfrm>
            <a:off x="3861048" y="1113197"/>
            <a:ext cx="648072" cy="540841"/>
          </a:xfrm>
          <a:prstGeom prst="rightArrow">
            <a:avLst>
              <a:gd name="adj1" fmla="val 56441"/>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a:t>yes</a:t>
            </a:r>
          </a:p>
        </p:txBody>
      </p:sp>
      <p:sp>
        <p:nvSpPr>
          <p:cNvPr id="18" name="Down Arrow 17"/>
          <p:cNvSpPr/>
          <p:nvPr/>
        </p:nvSpPr>
        <p:spPr>
          <a:xfrm>
            <a:off x="1439564" y="1851670"/>
            <a:ext cx="864245"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a:t>no</a:t>
            </a:r>
          </a:p>
        </p:txBody>
      </p:sp>
      <p:sp>
        <p:nvSpPr>
          <p:cNvPr id="19" name="Rounded Rectangle 18"/>
          <p:cNvSpPr/>
          <p:nvPr/>
        </p:nvSpPr>
        <p:spPr bwMode="auto">
          <a:xfrm>
            <a:off x="450737" y="2303635"/>
            <a:ext cx="3266295" cy="64807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Did they mostly choose the same incorrect answer?</a:t>
            </a:r>
            <a:endParaRPr lang="en-GB" dirty="0">
              <a:solidFill>
                <a:schemeClr val="tx1"/>
              </a:solidFill>
              <a:latin typeface="Lucida Sans" pitchFamily="34" charset="0"/>
              <a:ea typeface="ＭＳ Ｐゴシック" pitchFamily="34" charset="-128"/>
              <a:cs typeface="Arial" charset="0"/>
            </a:endParaRPr>
          </a:p>
        </p:txBody>
      </p:sp>
      <p:sp>
        <p:nvSpPr>
          <p:cNvPr id="20" name="Down Arrow 19"/>
          <p:cNvSpPr/>
          <p:nvPr/>
        </p:nvSpPr>
        <p:spPr>
          <a:xfrm>
            <a:off x="1439564" y="3071866"/>
            <a:ext cx="864245" cy="36004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a:t>no</a:t>
            </a:r>
          </a:p>
        </p:txBody>
      </p:sp>
      <p:sp>
        <p:nvSpPr>
          <p:cNvPr id="21" name="Rounded Rectangle 20"/>
          <p:cNvSpPr/>
          <p:nvPr/>
        </p:nvSpPr>
        <p:spPr bwMode="auto">
          <a:xfrm>
            <a:off x="450737" y="3523831"/>
            <a:ext cx="3266295" cy="648072"/>
          </a:xfrm>
          <a:prstGeom prst="roundRect">
            <a:avLst/>
          </a:prstGeom>
          <a:ln>
            <a:headEnd type="none" w="med" len="med"/>
            <a:tailEnd type="none" w="med" len="med"/>
          </a:ln>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Get them to discuss the question</a:t>
            </a:r>
            <a:endParaRPr lang="en-GB" dirty="0">
              <a:solidFill>
                <a:schemeClr val="tx1"/>
              </a:solidFill>
              <a:latin typeface="Lucida Sans" pitchFamily="34" charset="0"/>
              <a:ea typeface="ＭＳ Ｐゴシック" pitchFamily="34" charset="-128"/>
              <a:cs typeface="Arial" charset="0"/>
            </a:endParaRPr>
          </a:p>
        </p:txBody>
      </p:sp>
      <p:sp>
        <p:nvSpPr>
          <p:cNvPr id="22" name="Right Arrow 21"/>
          <p:cNvSpPr/>
          <p:nvPr/>
        </p:nvSpPr>
        <p:spPr>
          <a:xfrm>
            <a:off x="3861048" y="2357250"/>
            <a:ext cx="648072" cy="540841"/>
          </a:xfrm>
          <a:prstGeom prst="rightArrow">
            <a:avLst>
              <a:gd name="adj1" fmla="val 56441"/>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GB"/>
              <a:t>yes</a:t>
            </a:r>
          </a:p>
        </p:txBody>
      </p:sp>
      <p:sp>
        <p:nvSpPr>
          <p:cNvPr id="23" name="Right Arrow 22"/>
          <p:cNvSpPr/>
          <p:nvPr/>
        </p:nvSpPr>
        <p:spPr>
          <a:xfrm>
            <a:off x="3837032" y="3573764"/>
            <a:ext cx="648072" cy="540841"/>
          </a:xfrm>
          <a:prstGeom prst="rightArrow">
            <a:avLst>
              <a:gd name="adj1" fmla="val 56441"/>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 tIns="0" rIns="54000" rtlCol="0" anchor="ctr"/>
          <a:lstStyle/>
          <a:p>
            <a:pPr algn="ctr"/>
            <a:r>
              <a:rPr lang="en-GB">
                <a:solidFill>
                  <a:schemeClr val="tx1">
                    <a:lumMod val="75000"/>
                    <a:lumOff val="25000"/>
                  </a:schemeClr>
                </a:solidFill>
              </a:rPr>
              <a:t>and</a:t>
            </a:r>
          </a:p>
        </p:txBody>
      </p:sp>
      <p:sp>
        <p:nvSpPr>
          <p:cNvPr id="24" name="Rounded Rectangle 23"/>
          <p:cNvSpPr/>
          <p:nvPr/>
        </p:nvSpPr>
        <p:spPr bwMode="auto">
          <a:xfrm>
            <a:off x="4653136" y="1059581"/>
            <a:ext cx="1674465" cy="648072"/>
          </a:xfrm>
          <a:prstGeom prst="roundRect">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Move on</a:t>
            </a:r>
            <a:endParaRPr lang="en-GB" dirty="0">
              <a:solidFill>
                <a:schemeClr val="tx1"/>
              </a:solidFill>
              <a:latin typeface="Lucida Sans" pitchFamily="34" charset="0"/>
              <a:ea typeface="ＭＳ Ｐゴシック" pitchFamily="34" charset="-128"/>
              <a:cs typeface="Arial" charset="0"/>
            </a:endParaRPr>
          </a:p>
        </p:txBody>
      </p:sp>
      <p:sp>
        <p:nvSpPr>
          <p:cNvPr id="25" name="Rounded Rectangle 24"/>
          <p:cNvSpPr/>
          <p:nvPr/>
        </p:nvSpPr>
        <p:spPr bwMode="auto">
          <a:xfrm>
            <a:off x="4653135" y="2303635"/>
            <a:ext cx="1674465" cy="648072"/>
          </a:xfrm>
          <a:prstGeom prst="roundRect">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Re-explain</a:t>
            </a:r>
            <a:endParaRPr lang="en-GB" dirty="0">
              <a:solidFill>
                <a:schemeClr val="tx1"/>
              </a:solidFill>
              <a:latin typeface="Lucida Sans" pitchFamily="34" charset="0"/>
              <a:ea typeface="ＭＳ Ｐゴシック" pitchFamily="34" charset="-128"/>
              <a:cs typeface="Arial" charset="0"/>
            </a:endParaRPr>
          </a:p>
        </p:txBody>
      </p:sp>
      <p:sp>
        <p:nvSpPr>
          <p:cNvPr id="26" name="Rounded Rectangle 25"/>
          <p:cNvSpPr/>
          <p:nvPr/>
        </p:nvSpPr>
        <p:spPr bwMode="auto">
          <a:xfrm>
            <a:off x="4605104" y="3520148"/>
            <a:ext cx="1674465" cy="648072"/>
          </a:xfrm>
          <a:prstGeom prst="roundRect">
            <a:avLst/>
          </a:prstGeom>
          <a:noFill/>
          <a:ln>
            <a:noFill/>
            <a:headEnd type="none" w="med" len="med"/>
            <a:tailEnd type="none" w="med" len="med"/>
          </a:ln>
          <a:effectLst/>
          <a:extLst/>
        </p:spPr>
        <p:style>
          <a:lnRef idx="1">
            <a:schemeClr val="accent1"/>
          </a:lnRef>
          <a:fillRef idx="2">
            <a:schemeClr val="accent1"/>
          </a:fillRef>
          <a:effectRef idx="1">
            <a:schemeClr val="accent1"/>
          </a:effectRef>
          <a:fontRef idx="minor">
            <a:schemeClr val="dk1"/>
          </a:fontRef>
        </p:style>
        <p:txBody>
          <a:bodyPr vert="horz" wrap="square" lIns="68580" tIns="34290" rIns="68580" bIns="0" numCol="1" rtlCol="0" anchor="ctr" anchorCtr="0" compatLnSpc="1">
            <a:prstTxWarp prst="textNoShape">
              <a:avLst/>
            </a:prstTxWarp>
            <a:noAutofit/>
          </a:bodyPr>
          <a:lstStyle/>
          <a:p>
            <a:pPr defTabSz="685800" eaLnBrk="0" fontAlgn="base" hangingPunct="0">
              <a:spcBef>
                <a:spcPct val="0"/>
              </a:spcBef>
              <a:spcAft>
                <a:spcPct val="0"/>
              </a:spcAft>
            </a:pPr>
            <a:r>
              <a:rPr lang="en-GB">
                <a:solidFill>
                  <a:schemeClr val="tx1"/>
                </a:solidFill>
                <a:latin typeface="Lucida Sans" pitchFamily="34" charset="0"/>
                <a:ea typeface="ＭＳ Ｐゴシック" pitchFamily="34" charset="-128"/>
                <a:cs typeface="Arial" charset="0"/>
              </a:rPr>
              <a:t>Vote again</a:t>
            </a:r>
            <a:endParaRPr lang="en-GB" dirty="0">
              <a:solidFill>
                <a:schemeClr val="tx1"/>
              </a:solidFill>
              <a:latin typeface="Lucida Sans" pitchFamily="34" charset="0"/>
              <a:ea typeface="ＭＳ Ｐゴシック" pitchFamily="34" charset="-128"/>
              <a:cs typeface="Arial" charset="0"/>
            </a:endParaRPr>
          </a:p>
        </p:txBody>
      </p:sp>
    </p:spTree>
    <p:custDataLst>
      <p:tags r:id="rId1"/>
    </p:custDataLst>
    <p:extLst>
      <p:ext uri="{BB962C8B-B14F-4D97-AF65-F5344CB8AC3E}">
        <p14:creationId xmlns:p14="http://schemas.microsoft.com/office/powerpoint/2010/main" val="375184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to find </a:t>
            </a:r>
            <a:r>
              <a:rPr lang="en-GB" dirty="0" err="1"/>
              <a:t>ConcepTest</a:t>
            </a:r>
            <a:r>
              <a:rPr lang="en-GB" dirty="0"/>
              <a:t> questions</a:t>
            </a:r>
          </a:p>
        </p:txBody>
      </p:sp>
      <p:sp>
        <p:nvSpPr>
          <p:cNvPr id="4" name="Content Placeholder 3"/>
          <p:cNvSpPr>
            <a:spLocks noGrp="1"/>
          </p:cNvSpPr>
          <p:nvPr>
            <p:ph idx="1"/>
          </p:nvPr>
        </p:nvSpPr>
        <p:spPr/>
        <p:txBody>
          <a:bodyPr/>
          <a:lstStyle/>
          <a:p>
            <a:r>
              <a:rPr lang="en-GB" dirty="0"/>
              <a:t>You’ll probably have to write your own!</a:t>
            </a:r>
          </a:p>
          <a:p>
            <a:r>
              <a:rPr lang="en-GB" dirty="0"/>
              <a:t>Google:</a:t>
            </a:r>
          </a:p>
          <a:p>
            <a:pPr lvl="1"/>
            <a:r>
              <a:rPr lang="en-GB" dirty="0"/>
              <a:t>&lt;your discipline&gt; </a:t>
            </a:r>
            <a:r>
              <a:rPr lang="en-GB" dirty="0" err="1"/>
              <a:t>ConcepTest</a:t>
            </a:r>
            <a:endParaRPr lang="en-GB" dirty="0"/>
          </a:p>
          <a:p>
            <a:pPr lvl="1"/>
            <a:r>
              <a:rPr lang="en-GB" dirty="0"/>
              <a:t>&lt;your discipline&gt; “Concept Test”</a:t>
            </a:r>
          </a:p>
          <a:p>
            <a:pPr lvl="1"/>
            <a:r>
              <a:rPr lang="en-GB" dirty="0"/>
              <a:t>&lt;your discipline&gt; “Peer Instruction”</a:t>
            </a:r>
          </a:p>
          <a:p>
            <a:r>
              <a:rPr lang="en-GB" dirty="0"/>
              <a:t>Peer Instruction Network</a:t>
            </a:r>
          </a:p>
          <a:p>
            <a:pPr lvl="1"/>
            <a:r>
              <a:rPr lang="en-GB" dirty="0">
                <a:hlinkClick r:id="rId2"/>
              </a:rPr>
              <a:t>http://www.peerinstruction.net/</a:t>
            </a:r>
            <a:r>
              <a:rPr lang="en-GB" dirty="0"/>
              <a:t> </a:t>
            </a:r>
          </a:p>
          <a:p>
            <a:pPr lvl="1"/>
            <a:r>
              <a:rPr lang="en-GB" dirty="0"/>
              <a:t>Developing collections</a:t>
            </a:r>
          </a:p>
        </p:txBody>
      </p:sp>
    </p:spTree>
    <p:extLst>
      <p:ext uri="{BB962C8B-B14F-4D97-AF65-F5344CB8AC3E}">
        <p14:creationId xmlns:p14="http://schemas.microsoft.com/office/powerpoint/2010/main" val="4578875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8391" y="2427733"/>
            <a:ext cx="5922937" cy="2376041"/>
          </a:xfrm>
        </p:spPr>
        <p:txBody>
          <a:bodyPr/>
          <a:lstStyle/>
          <a:p>
            <a:r>
              <a:rPr lang="en-GB" dirty="0">
                <a:hlinkClick r:id="rId2"/>
              </a:rPr>
              <a:t>meetoo.io</a:t>
            </a:r>
            <a:endParaRPr lang="en-GB" dirty="0"/>
          </a:p>
          <a:p>
            <a:r>
              <a:rPr lang="en-GB" dirty="0"/>
              <a:t>Multiple-choice and multiple-response polls</a:t>
            </a:r>
          </a:p>
          <a:p>
            <a:r>
              <a:rPr lang="en-GB" dirty="0"/>
              <a:t>Good messaging with optional moderation</a:t>
            </a:r>
          </a:p>
          <a:p>
            <a:r>
              <a:rPr lang="en-GB" dirty="0"/>
              <a:t>PowerPoint add-in (requires Windows laptop)</a:t>
            </a:r>
          </a:p>
          <a:p>
            <a:r>
              <a:rPr lang="en-GB" dirty="0"/>
              <a:t>Free institutional trial for AY 16/17 (100 students)</a:t>
            </a:r>
          </a:p>
          <a:p>
            <a:r>
              <a:rPr lang="en-GB" dirty="0">
                <a:hlinkClick r:id="rId3"/>
              </a:rPr>
              <a:t>go.lumiinsight.com/</a:t>
            </a:r>
            <a:r>
              <a:rPr lang="en-GB" dirty="0" err="1">
                <a:hlinkClick r:id="rId3"/>
              </a:rPr>
              <a:t>studentplan</a:t>
            </a:r>
            <a:endParaRPr lang="en-GB" dirty="0"/>
          </a:p>
        </p:txBody>
      </p:sp>
      <p:sp>
        <p:nvSpPr>
          <p:cNvPr id="4" name="AutoShape 2" descr="data:image/png;base64,iVBORw0KGgoAAAANSUhEUgAAAL4AAADKCAMAAAAsGQp4AAAAkFBMVEX///8TksgAjsYAjMUAj8ez2+0Ulcq12ewQkcgAisT1+/37/f5rudvZ7/fo9fq31ul5ttmfz+ZTqNIroM9itNmAvt3E4vDv9/srm8zM5vLf7vacz+aq1OnF4fB0vd2HwuBEptK93u5irtWiyuOGxuJQrdWKwN84ns6VxuFJqNIAhcJ9wd+s0eZttNmXxuLG3u2B41QPAAAKf0lEQVR4nO1cbZuiLBROYAik3DF7QXNKe2q1dtr9///uwRIkpUnbWZ25Lu5PRWC3eDhvHByNLCwsLCwsLCwsLCwsLCwsLCwsLCwsLCwsLCwsRu4FQ7N4AqtwOX5/3y4Etu/v42W4GppRe4TrxS7hGEBwAYQOT3aLdTg0rxZg032GHYQIIY4GgpCDs/2UDc3vQ0Tj5ARviWu3QMApGUdDc7yLMA/gHerqFmCQf00h8vIMPCB/fQZZ7g3NtQHm8xbcyxvg/hdbA9GBtiR/uQF6+EpLwI056sBeAPH4y5gzd4LbCk71APDki/CPAtSZfWEJgi8hQGHWUXAkUPYFVGjaVew1/jwdmv3yefYF/+Ww7KPui1YHwYPKf5T9FXvBPxuQ/2r+l+wF//lwkcD+r9kLD+LXUOxTo39JnE43ReBA6sfDxtnkGUbVtxb8nUEcUHdh4EZw/haOdyV/lBxaWGSyGcL/TE06E6YFlWgHii/Yj7xo+1CWCB5AfLyZwV6BzfXHJS9uZXr5vH04/WjWv/jE0ECESi9mDdWteMeH/GHcN3s3MJFS9NkRwZfy8/JhJEOCvp3nF9PkO2guf59iuJaftw/5g76n3zj5YvrVKowJlx9Xh0duHQn6ZZ8a2QuLlclVuDrTrewdPgzjSb/KZ2PiAzAHYCHFOMqwdIdZ/oC90P19sp8mTfqEbqZRmJCx7PRCd/JRsEfiQ5Jpj/Tjpr9A8IW3e6xc+APdSnvqPUq/4R4XL/sJGv8PFleqIT/Ibl4G1aNYP6APfvbnORgtkVx8fqUFx5jLleDOPxYfcuzP8ppCRKU72IFLOXYXdCHHhB8HZgT3J/xjg82qVI4HdzKC8jKiHkX8se9Wydm/BvvVFH0xf+r/Y+DLj0tYqZSN0VCr2//Vl/CzgzHK4kpNTrBKQC3oq9I+pvCmGn7ojX5gfvxn2WGaKSfASyp38kbmCKRU16Yk6I2+yQUjBBHlpI3RXn4MMVBPZVsJHcnWI7bWnQnaF33PQB/h2QxnSs4XjsqfrdFO+RFK4ZJr17V2BdqX5kyb9MH8zfPGyVmpeawiqNXMUStZBZjlg3K5Rr+vhGEz/kCHi6pcciU+Kc2lMEypMgSjX6X4o/LmNF+oN/qN2VepSh9Ih4dt6Zvsv6YHaQjYNU5QscCmWg20L5+5Sf9QTqZ7PirjNeOSs3s+5XLs8qI9ybH8uob9028IDwmkoHtYyczSUT68cBhUEJwX048mBvqDCY8DlMX1FdHRvrLDOZwpP6JIsACZ2NRmYrjZ1xJ9bJIoBRhUivRcufNFDkiF8aFGv6/ZnxoU56SKEVWIO8UTkynyoaPSspFGvy+Xk50a9B3Ns1Qh7shHphiKHVElKBX9U29Og8ndrwRlnkk5X+2AafMhxJWFVTNBcH8um8HjBJXF5QtlsarIUUdM1F2pFHqPLtvG5O/Dysnnleu/M+1duWtFX80EMK6TfwJjepYQKT5sq5JVzOyHVSlNRb+6+3+O0Jzg3Mn5i5L5h+M1KB8U9rfFHpkznESpzCV5+Wi8hgmSot/fDunqbM56cOWl5W0TB5I+Ove4Qeob2TtAuQZu0lKU91IL9Cf6RR2GOelRxYheyw0Hv1xGvVY3sN2dnM2p6wIs6VfLvheszewdknSMWGX2Yf246yfCu1tJsu02jVeXk+Ce9xYnJsPrdN+kvbqcoNfdieJv79B3UNJJgUeF8BDQd1kMu5uxhJ1mMip0GOq/LCDkd+g7tK3FLRDxwtnuvyZPz/jVxD/rsA4L+qDjcv8UeLN7yqdy/VtcJSFkgJIGgfTefgPB7T0A74B63tNVmNxbvYS31iSrOe1baUp4d2s4kTFGNMFd8MFq8e5v9tO2ToC7H7ASOL7nOxDckhXzBjyJwNZ3xb/P8ON57Omd+Ud9xh/PY3J3v3Dg8up2YOs76h/1XuH1FFz/jvjA/ePBXwFjx6j/ydDV+W0RGbfZu7r+w8HzsekBDOJKPoW3o8ECEGfwwyltsYpx88giwd9C+1zA9lljDYP5dxEfgcjfkduaO+Lk34j/yHvbBvBGiHD+eNQXAnPDTQAQup73LspkvpP8XLFK881ulmQZ51mWfQ/nsw7Xi8LlMoy8b8newsLCwsLie8PN+91A/GT8gKdvEv0a8QOCPg8IfTYs/SFh6Q8JS78tpsVr4LzQ9/0/0TXWZtGfte+Po5vIm0Vvse/Hf6JaPopFoWhfa+2r2D8jshcX1PeNLt38FsM7YnKae34CIIU0yAtj4+UJhQLZVjM9058BKBppsLjZzFLtybY6vk6B40BKaaI4TfMAGYfn5st2oA+POyLYB4gCdIyKLDKAKCAUgEQlvscJBPDEOYUAZJVDwLR2JNvDJOCEBEHAVcFhmgDxD5yLGwNc8yfSYji9XpY/lyeagOL9Sy8uc9MEoSAKUPE6LOa+JAjIk3Cxg8gxXjHmvSQEVYVsvoOcxBftq6IdlMQYexeyzwTkzWNEkmL4Kj2I4Wp7OsZi+Fq2g6d2OSbIQZuy2OCXoEmcstzM3TrgmrmJKeJqAy7m6txWDFF1/DbOiDrPdbt0x2J4XnVTPFOKsHoULxlB+yfyXBMxM9XhE3Ev1dHnOXAKiZzym7czpbx82ZTnIP3wcCi6hQb6UQC4VjqzzNC1DHTFkV4TMU1QVR7ahb52GuONl4ehr38ML9tWC3RbfPkCwbZYlFtQa6fyNOkN/ZyQG7Eel4dO6+0p6FKhouhDbWfQmwFto4cd4ZGNpln9skdUlGKI9t1tXu0Ayko7nX40A7Pb4XNQlN5GCagVyIj27m72BB60q79C7ZpsDgMmFl79fHkKiwf2gp1a+xLSuEE/xagWu4S06JZiUmufwieqyydQzww36I9G/0G8Ht8gJoVQ/UfwvtYuTwrp9N8hqat0DIVKfUf1cgiXw8moKwT9j2a/oO/gOoD4n9/NdlnoWKNf+0cWFDMmZqXmWLjHf0S/ztMpXjT129BemoQvRR/g9UsdQt5yxJvtqwb9H5DUaDIMN2z0Dhr0ebfaynb0m0v3iubSVagt3Vq3kBbH7VP+WUv3Y/phQ3GWLDJwbzvlB63oTxNQqxrfXKxhUx9PQGORfwL90Rlg48sJJuDeGzveMKjs7ALddksxuLxirm4NpwQcuu/PPKYf4hunwZO2ZXr7qsSosjlLrtVaFz6HdvvCOcBvsl27bJihZ1699Zi+8OA1AuNZIOfIF85pyqp2NdLbAV7JgfDsePUWgRlCZQVELIaP5fB0hsj2iZilBX22Fa7layq6sXSCwal6t4dsd5dnjrQTFWviZL6ShFx0OxdKiYULDqiy8ttLe3HZ8JUTOn8m4npA/zI77poDQK6GCTmaX+5jgFS7/tLBOSjKBkr/ifkcAeJcDIMII6uFHOuXfa5KdXPST+G9Us2/YhualB9DMbtFVIf4+ab2KDxnBF5Cy/ON1nA3RTv9I7strt3E8Bv5Dl/L4bX29ggXupe9XOiXCX+qbyx8zxeL/H1Zj7XDH5f2sP7ki3btNdjh+Ldp+Kgc3mhvDfeDb7fJBtc1hkP32ke15q7DLSwsLCwsLCwsLCwsLCwsLCwsLCwsLCwsLCy+I/4HDrGwdVjB/g4AAAAASUVORK5CYII="/>
          <p:cNvSpPr>
            <a:spLocks noChangeAspect="1" noChangeArrowheads="1"/>
          </p:cNvSpPr>
          <p:nvPr/>
        </p:nvSpPr>
        <p:spPr bwMode="auto">
          <a:xfrm>
            <a:off x="155575" y="-1150938"/>
            <a:ext cx="2266950" cy="240982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ysClr val="windowText" lastClr="000000"/>
              </a:solidFill>
              <a:effectLst/>
              <a:uLnTx/>
              <a:uFillTx/>
            </a:endParaRPr>
          </a:p>
        </p:txBody>
      </p:sp>
      <p:pic>
        <p:nvPicPr>
          <p:cNvPr id="6148" name="Picture 4" descr="https://lumiinsight.com/wp-content/uploads/2015/05/meetoo_logo_vert.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6674" y="53975"/>
            <a:ext cx="2266950" cy="24098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5448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6760" y="2031690"/>
            <a:ext cx="1502495" cy="1502495"/>
          </a:xfrm>
          <a:prstGeom prst="rect">
            <a:avLst/>
          </a:prstGeom>
        </p:spPr>
      </p:pic>
      <p:sp>
        <p:nvSpPr>
          <p:cNvPr id="6" name="TextBox 5"/>
          <p:cNvSpPr txBox="1"/>
          <p:nvPr/>
        </p:nvSpPr>
        <p:spPr>
          <a:xfrm>
            <a:off x="2078850" y="2425147"/>
            <a:ext cx="4158835" cy="738664"/>
          </a:xfrm>
          <a:prstGeom prst="rect">
            <a:avLst/>
          </a:prstGeom>
          <a:noFill/>
        </p:spPr>
        <p:txBody>
          <a:bodyPr wrap="square" rtlCol="0">
            <a:spAutoFit/>
          </a:bodyPr>
          <a:lstStyle/>
          <a:p>
            <a:pPr algn="l"/>
            <a:r>
              <a:rPr lang="en-GB" sz="2100" dirty="0"/>
              <a:t>Cultural expectations about the role of the professor</a:t>
            </a:r>
          </a:p>
        </p:txBody>
      </p:sp>
      <p:grpSp>
        <p:nvGrpSpPr>
          <p:cNvPr id="12" name="Group 11"/>
          <p:cNvGrpSpPr/>
          <p:nvPr/>
        </p:nvGrpSpPr>
        <p:grpSpPr>
          <a:xfrm>
            <a:off x="598327" y="512861"/>
            <a:ext cx="1340477" cy="1203624"/>
            <a:chOff x="3249442" y="2883154"/>
            <a:chExt cx="2762718" cy="2513994"/>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9442" y="3031709"/>
              <a:ext cx="2046090" cy="2046090"/>
            </a:xfrm>
            <a:prstGeom prst="rect">
              <a:avLst/>
            </a:prstGeom>
          </p:spPr>
        </p:pic>
        <p:grpSp>
          <p:nvGrpSpPr>
            <p:cNvPr id="11" name="Group 10"/>
            <p:cNvGrpSpPr/>
            <p:nvPr/>
          </p:nvGrpSpPr>
          <p:grpSpPr>
            <a:xfrm>
              <a:off x="3707904" y="2883154"/>
              <a:ext cx="2304256" cy="2513994"/>
              <a:chOff x="3707904" y="2883154"/>
              <a:chExt cx="2304256" cy="2513994"/>
            </a:xfrm>
          </p:grpSpPr>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8162" y="2883154"/>
                <a:ext cx="1913998" cy="1913998"/>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3436259"/>
                <a:ext cx="1960889" cy="1960889"/>
              </a:xfrm>
              <a:prstGeom prst="rect">
                <a:avLst/>
              </a:prstGeom>
            </p:spPr>
          </p:pic>
        </p:grpSp>
      </p:grpSp>
      <p:pic>
        <p:nvPicPr>
          <p:cNvPr id="13" name="Picture 4" descr="http://d7z0tt3zcd65f.cloudfront.net/assets/mypollev/multidevice_pollev-c460f3e187f6fa02d9db65991ce7a849.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3860" y="3966843"/>
            <a:ext cx="1245395" cy="771657"/>
          </a:xfrm>
          <a:prstGeom prst="rect">
            <a:avLst/>
          </a:prstGeom>
          <a:noFill/>
          <a:effectLst/>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2078850" y="3833298"/>
            <a:ext cx="4158835" cy="1061829"/>
          </a:xfrm>
          <a:prstGeom prst="rect">
            <a:avLst/>
          </a:prstGeom>
          <a:noFill/>
        </p:spPr>
        <p:txBody>
          <a:bodyPr wrap="square" rtlCol="0">
            <a:spAutoFit/>
          </a:bodyPr>
          <a:lstStyle/>
          <a:p>
            <a:pPr marL="270272" indent="-270272">
              <a:buFont typeface="Arial" panose="020B0604020202020204" pitchFamily="34" charset="0"/>
              <a:buChar char="•"/>
            </a:pPr>
            <a:r>
              <a:rPr lang="en-GB" sz="2100" dirty="0"/>
              <a:t>Integrated or supplemental?</a:t>
            </a:r>
          </a:p>
          <a:p>
            <a:pPr marL="270272" indent="-270272">
              <a:buFont typeface="Arial" panose="020B0604020202020204" pitchFamily="34" charset="0"/>
              <a:buChar char="•"/>
            </a:pPr>
            <a:r>
              <a:rPr lang="en-GB" sz="2100" dirty="0"/>
              <a:t>Number and type of questions each session?</a:t>
            </a:r>
          </a:p>
        </p:txBody>
      </p:sp>
      <p:sp>
        <p:nvSpPr>
          <p:cNvPr id="15" name="TextBox 14"/>
          <p:cNvSpPr txBox="1"/>
          <p:nvPr/>
        </p:nvSpPr>
        <p:spPr>
          <a:xfrm>
            <a:off x="2078850" y="719906"/>
            <a:ext cx="4158835" cy="738664"/>
          </a:xfrm>
          <a:prstGeom prst="rect">
            <a:avLst/>
          </a:prstGeom>
          <a:noFill/>
        </p:spPr>
        <p:txBody>
          <a:bodyPr wrap="square" rtlCol="0">
            <a:spAutoFit/>
          </a:bodyPr>
          <a:lstStyle/>
          <a:p>
            <a:pPr algn="l"/>
            <a:r>
              <a:rPr lang="en-GB" sz="2100" dirty="0"/>
              <a:t>Shift from passive to active student role: requires framing</a:t>
            </a:r>
          </a:p>
        </p:txBody>
      </p:sp>
    </p:spTree>
    <p:extLst>
      <p:ext uri="{BB962C8B-B14F-4D97-AF65-F5344CB8AC3E}">
        <p14:creationId xmlns:p14="http://schemas.microsoft.com/office/powerpoint/2010/main" val="17542296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085" y="897564"/>
            <a:ext cx="5562600" cy="3348372"/>
          </a:xfrm>
        </p:spPr>
        <p:txBody>
          <a:bodyPr/>
          <a:lstStyle/>
          <a:p>
            <a:pPr marL="136922" indent="-136922">
              <a:lnSpc>
                <a:spcPct val="125000"/>
              </a:lnSpc>
              <a:spcBef>
                <a:spcPts val="0"/>
              </a:spcBef>
              <a:buNone/>
            </a:pPr>
            <a:r>
              <a:rPr lang="en-GB" dirty="0"/>
              <a:t>“	The success of the clickers is in many ways dependent on social, not technological, factors. Instructors must work to facilitate student acceptance and to frame student perceptions of the technology. Students must use them skilfully and faithfully. Students must also embrace the ways that clickers will change their learning experience.”</a:t>
            </a:r>
          </a:p>
        </p:txBody>
      </p:sp>
      <p:sp>
        <p:nvSpPr>
          <p:cNvPr id="6" name="TextBox 5"/>
          <p:cNvSpPr txBox="1"/>
          <p:nvPr/>
        </p:nvSpPr>
        <p:spPr>
          <a:xfrm>
            <a:off x="675085" y="4054301"/>
            <a:ext cx="5562600" cy="923330"/>
          </a:xfrm>
          <a:prstGeom prst="rect">
            <a:avLst/>
          </a:prstGeom>
          <a:noFill/>
        </p:spPr>
        <p:txBody>
          <a:bodyPr wrap="square" rtlCol="0">
            <a:spAutoFit/>
          </a:bodyPr>
          <a:lstStyle/>
          <a:p>
            <a:pPr algn="l"/>
            <a:r>
              <a:rPr lang="en-GB" sz="1350" dirty="0"/>
              <a:t>Trees, A. R., &amp; Jackson, M. H. (2007). </a:t>
            </a:r>
            <a:r>
              <a:rPr lang="en-GB" sz="1350" dirty="0">
                <a:hlinkClick r:id="rId2"/>
              </a:rPr>
              <a:t>The learning environment in clicker classrooms: student processes of learning and involvement in large university‐level courses using student response systems.</a:t>
            </a:r>
            <a:r>
              <a:rPr lang="en-GB" sz="1350" dirty="0"/>
              <a:t> </a:t>
            </a:r>
            <a:r>
              <a:rPr lang="en-GB" sz="1350" i="1" dirty="0"/>
              <a:t>Learning, Media and Technology (</a:t>
            </a:r>
            <a:r>
              <a:rPr lang="en-GB" sz="1350" i="1" dirty="0" err="1"/>
              <a:t>Vol</a:t>
            </a:r>
            <a:r>
              <a:rPr lang="en-GB" sz="1350" i="1" dirty="0"/>
              <a:t> 32, Iss1)</a:t>
            </a:r>
            <a:endParaRPr lang="en-GB" sz="1350" dirty="0"/>
          </a:p>
        </p:txBody>
      </p:sp>
    </p:spTree>
    <p:extLst>
      <p:ext uri="{BB962C8B-B14F-4D97-AF65-F5344CB8AC3E}">
        <p14:creationId xmlns:p14="http://schemas.microsoft.com/office/powerpoint/2010/main" val="372155228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Start of term</a:t>
            </a:r>
          </a:p>
        </p:txBody>
      </p:sp>
      <p:sp>
        <p:nvSpPr>
          <p:cNvPr id="3" name="Content Placeholder 2"/>
          <p:cNvSpPr>
            <a:spLocks noGrp="1"/>
          </p:cNvSpPr>
          <p:nvPr>
            <p:ph idx="1"/>
          </p:nvPr>
        </p:nvSpPr>
        <p:spPr/>
        <p:txBody>
          <a:bodyPr/>
          <a:lstStyle/>
          <a:p>
            <a:r>
              <a:rPr lang="en-GB" dirty="0"/>
              <a:t>Explain why you are using SRS</a:t>
            </a:r>
          </a:p>
          <a:p>
            <a:pPr lvl="1"/>
            <a:r>
              <a:rPr lang="en-GB" dirty="0"/>
              <a:t>Immediate feedback to students and tutor</a:t>
            </a:r>
          </a:p>
          <a:p>
            <a:pPr lvl="1"/>
            <a:r>
              <a:rPr lang="en-GB" dirty="0"/>
              <a:t>Opportunities for discussion</a:t>
            </a:r>
          </a:p>
          <a:p>
            <a:pPr lvl="1"/>
            <a:r>
              <a:rPr lang="en-GB" dirty="0"/>
              <a:t>Maybe as a ‘back channel’ for questions</a:t>
            </a:r>
          </a:p>
          <a:p>
            <a:pPr lvl="1"/>
            <a:endParaRPr lang="en-GB" dirty="0"/>
          </a:p>
          <a:p>
            <a:r>
              <a:rPr lang="en-GB" dirty="0"/>
              <a:t>Will it be used every lecture?</a:t>
            </a:r>
          </a:p>
          <a:p>
            <a:pPr lvl="1"/>
            <a:endParaRPr lang="en-GB" dirty="0"/>
          </a:p>
          <a:p>
            <a:r>
              <a:rPr lang="en-GB" dirty="0"/>
              <a:t>What if someone can’t vote?</a:t>
            </a:r>
          </a:p>
        </p:txBody>
      </p:sp>
    </p:spTree>
    <p:extLst>
      <p:ext uri="{BB962C8B-B14F-4D97-AF65-F5344CB8AC3E}">
        <p14:creationId xmlns:p14="http://schemas.microsoft.com/office/powerpoint/2010/main" val="26911636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Running your first poll</a:t>
            </a:r>
          </a:p>
        </p:txBody>
      </p:sp>
      <p:sp>
        <p:nvSpPr>
          <p:cNvPr id="3" name="Content Placeholder 2"/>
          <p:cNvSpPr>
            <a:spLocks noGrp="1"/>
          </p:cNvSpPr>
          <p:nvPr>
            <p:ph idx="1"/>
          </p:nvPr>
        </p:nvSpPr>
        <p:spPr/>
        <p:txBody>
          <a:bodyPr/>
          <a:lstStyle/>
          <a:p>
            <a:r>
              <a:rPr lang="en-GB" dirty="0"/>
              <a:t>Provide clear instructions on a slide</a:t>
            </a:r>
          </a:p>
          <a:p>
            <a:pPr lvl="1"/>
            <a:r>
              <a:rPr lang="en-GB" dirty="0"/>
              <a:t>Write access codes on the board</a:t>
            </a:r>
          </a:p>
          <a:p>
            <a:pPr lvl="1"/>
            <a:endParaRPr lang="en-GB" dirty="0"/>
          </a:p>
          <a:p>
            <a:r>
              <a:rPr lang="en-GB" dirty="0"/>
              <a:t>Start with web access</a:t>
            </a:r>
          </a:p>
          <a:p>
            <a:pPr lvl="1"/>
            <a:r>
              <a:rPr lang="en-GB" dirty="0"/>
              <a:t>A couple of questions that require discussion?</a:t>
            </a:r>
          </a:p>
          <a:p>
            <a:pPr lvl="1"/>
            <a:r>
              <a:rPr lang="en-GB" dirty="0"/>
              <a:t>Only one person per small group responds?</a:t>
            </a:r>
          </a:p>
          <a:p>
            <a:pPr lvl="1"/>
            <a:r>
              <a:rPr lang="en-GB" dirty="0"/>
              <a:t>Simple (manual) countdown?</a:t>
            </a:r>
          </a:p>
          <a:p>
            <a:pPr lvl="1"/>
            <a:endParaRPr lang="en-GB" dirty="0"/>
          </a:p>
          <a:p>
            <a:r>
              <a:rPr lang="en-GB" dirty="0"/>
              <a:t>Download app before next lecture?</a:t>
            </a:r>
          </a:p>
          <a:p>
            <a:endParaRPr lang="en-GB" dirty="0"/>
          </a:p>
        </p:txBody>
      </p:sp>
    </p:spTree>
    <p:extLst>
      <p:ext uri="{BB962C8B-B14F-4D97-AF65-F5344CB8AC3E}">
        <p14:creationId xmlns:p14="http://schemas.microsoft.com/office/powerpoint/2010/main" val="746234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How many questions?</a:t>
            </a:r>
          </a:p>
        </p:txBody>
      </p:sp>
      <p:sp>
        <p:nvSpPr>
          <p:cNvPr id="3" name="Content Placeholder 2"/>
          <p:cNvSpPr>
            <a:spLocks noGrp="1"/>
          </p:cNvSpPr>
          <p:nvPr>
            <p:ph idx="1"/>
          </p:nvPr>
        </p:nvSpPr>
        <p:spPr/>
        <p:txBody>
          <a:bodyPr/>
          <a:lstStyle/>
          <a:p>
            <a:r>
              <a:rPr lang="en-GB" dirty="0"/>
              <a:t>When do the students need feedback on progress?</a:t>
            </a:r>
          </a:p>
          <a:p>
            <a:endParaRPr lang="en-GB" dirty="0"/>
          </a:p>
          <a:p>
            <a:r>
              <a:rPr lang="en-GB" dirty="0"/>
              <a:t>When do you need feedback about the cohort?</a:t>
            </a:r>
          </a:p>
          <a:p>
            <a:endParaRPr lang="en-GB" dirty="0"/>
          </a:p>
          <a:p>
            <a:r>
              <a:rPr lang="en-GB" dirty="0"/>
              <a:t>Questions that test understanding, not recall</a:t>
            </a:r>
          </a:p>
          <a:p>
            <a:pPr lvl="1"/>
            <a:r>
              <a:rPr lang="en-GB" dirty="0"/>
              <a:t>Or the ability to perform a calculation etc.</a:t>
            </a:r>
          </a:p>
          <a:p>
            <a:pPr lvl="1"/>
            <a:r>
              <a:rPr lang="en-GB" dirty="0"/>
              <a:t>Questions based on common misconceptions?</a:t>
            </a:r>
          </a:p>
          <a:p>
            <a:pPr lvl="1"/>
            <a:endParaRPr lang="en-GB" dirty="0"/>
          </a:p>
          <a:p>
            <a:r>
              <a:rPr lang="en-GB" dirty="0"/>
              <a:t>Working in small groups: think, discuss, vote</a:t>
            </a:r>
          </a:p>
        </p:txBody>
      </p:sp>
    </p:spTree>
    <p:extLst>
      <p:ext uri="{BB962C8B-B14F-4D97-AF65-F5344CB8AC3E}">
        <p14:creationId xmlns:p14="http://schemas.microsoft.com/office/powerpoint/2010/main" val="320982439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Beyond correct/incorrect</a:t>
            </a:r>
          </a:p>
        </p:txBody>
      </p:sp>
      <p:sp>
        <p:nvSpPr>
          <p:cNvPr id="3" name="Content Placeholder 2"/>
          <p:cNvSpPr>
            <a:spLocks noGrp="1"/>
          </p:cNvSpPr>
          <p:nvPr>
            <p:ph idx="1"/>
          </p:nvPr>
        </p:nvSpPr>
        <p:spPr>
          <a:xfrm>
            <a:off x="458391" y="1166813"/>
            <a:ext cx="5490889" cy="3636962"/>
          </a:xfrm>
        </p:spPr>
        <p:txBody>
          <a:bodyPr>
            <a:normAutofit lnSpcReduction="10000"/>
          </a:bodyPr>
          <a:lstStyle/>
          <a:p>
            <a:r>
              <a:rPr lang="en-GB" dirty="0"/>
              <a:t>Best answer?</a:t>
            </a:r>
          </a:p>
          <a:p>
            <a:r>
              <a:rPr lang="en-GB" dirty="0"/>
              <a:t>Correct, probably correct, probably incorrect, incorrect, don’t know</a:t>
            </a:r>
          </a:p>
          <a:p>
            <a:r>
              <a:rPr lang="en-GB" dirty="0"/>
              <a:t>Multiple response (2 or more choices possible)</a:t>
            </a:r>
          </a:p>
          <a:p>
            <a:r>
              <a:rPr lang="en-GB" dirty="0" err="1"/>
              <a:t>Assertion:reason</a:t>
            </a:r>
            <a:r>
              <a:rPr lang="en-GB" dirty="0"/>
              <a:t> to check understanding</a:t>
            </a:r>
          </a:p>
          <a:p>
            <a:pPr lvl="1"/>
            <a:r>
              <a:rPr lang="en-GB" dirty="0"/>
              <a:t>A is true because B is true (Reason is correct)</a:t>
            </a:r>
          </a:p>
          <a:p>
            <a:pPr lvl="1"/>
            <a:r>
              <a:rPr lang="en-GB" dirty="0"/>
              <a:t>A is true and B is true (Reason is incorrect)</a:t>
            </a:r>
          </a:p>
          <a:p>
            <a:pPr lvl="1"/>
            <a:r>
              <a:rPr lang="en-GB" dirty="0"/>
              <a:t>A is true and B is false</a:t>
            </a:r>
          </a:p>
          <a:p>
            <a:pPr lvl="1"/>
            <a:r>
              <a:rPr lang="en-GB" dirty="0"/>
              <a:t>A is false and B is true</a:t>
            </a:r>
          </a:p>
          <a:p>
            <a:pPr lvl="1"/>
            <a:r>
              <a:rPr lang="en-GB" dirty="0"/>
              <a:t>A is false and B is false</a:t>
            </a:r>
          </a:p>
        </p:txBody>
      </p:sp>
    </p:spTree>
    <p:extLst>
      <p:ext uri="{BB962C8B-B14F-4D97-AF65-F5344CB8AC3E}">
        <p14:creationId xmlns:p14="http://schemas.microsoft.com/office/powerpoint/2010/main" val="13020294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SRS for in-class tests</a:t>
            </a:r>
          </a:p>
        </p:txBody>
      </p:sp>
      <p:sp>
        <p:nvSpPr>
          <p:cNvPr id="3" name="Content Placeholder 2"/>
          <p:cNvSpPr>
            <a:spLocks noGrp="1"/>
          </p:cNvSpPr>
          <p:nvPr>
            <p:ph idx="1"/>
          </p:nvPr>
        </p:nvSpPr>
        <p:spPr/>
        <p:txBody>
          <a:bodyPr/>
          <a:lstStyle/>
          <a:p>
            <a:r>
              <a:rPr lang="en-GB"/>
              <a:t>Why SRS?</a:t>
            </a:r>
          </a:p>
          <a:p>
            <a:r>
              <a:rPr lang="en-GB"/>
              <a:t>Plan </a:t>
            </a:r>
            <a:r>
              <a:rPr lang="en-GB" dirty="0"/>
              <a:t>B</a:t>
            </a:r>
          </a:p>
          <a:p>
            <a:r>
              <a:rPr lang="en-GB"/>
              <a:t>The safety net</a:t>
            </a:r>
          </a:p>
          <a:p>
            <a:r>
              <a:rPr lang="en-GB"/>
              <a:t>Question-by-question</a:t>
            </a:r>
            <a:endParaRPr lang="en-GB" dirty="0"/>
          </a:p>
          <a:p>
            <a:r>
              <a:rPr lang="en-GB" dirty="0"/>
              <a:t>Identifying students</a:t>
            </a:r>
          </a:p>
          <a:p>
            <a:r>
              <a:rPr lang="en-GB"/>
              <a:t>Providing feedback</a:t>
            </a:r>
          </a:p>
          <a:p>
            <a:r>
              <a:rPr lang="en-GB"/>
              <a:t>Pass or fail?</a:t>
            </a:r>
            <a:endParaRPr lang="en-GB" dirty="0"/>
          </a:p>
        </p:txBody>
      </p:sp>
      <p:pic>
        <p:nvPicPr>
          <p:cNvPr id="4" name="Picture 3"/>
          <p:cNvPicPr>
            <a:picLocks noChangeAspect="1"/>
          </p:cNvPicPr>
          <p:nvPr/>
        </p:nvPicPr>
        <p:blipFill>
          <a:blip r:embed="rId2"/>
          <a:stretch>
            <a:fillRect/>
          </a:stretch>
        </p:blipFill>
        <p:spPr>
          <a:xfrm>
            <a:off x="2834097" y="987574"/>
            <a:ext cx="3648405" cy="2736304"/>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a:stretch>
            <a:fillRect/>
          </a:stretch>
        </p:blipFill>
        <p:spPr>
          <a:xfrm>
            <a:off x="2966639" y="1614951"/>
            <a:ext cx="3654246" cy="2740685"/>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8771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SRS outside the university</a:t>
            </a:r>
          </a:p>
        </p:txBody>
      </p:sp>
      <p:sp>
        <p:nvSpPr>
          <p:cNvPr id="3" name="Content Placeholder 2"/>
          <p:cNvSpPr>
            <a:spLocks noGrp="1"/>
          </p:cNvSpPr>
          <p:nvPr>
            <p:ph idx="1"/>
          </p:nvPr>
        </p:nvSpPr>
        <p:spPr/>
        <p:txBody>
          <a:bodyPr/>
          <a:lstStyle/>
          <a:p>
            <a:r>
              <a:rPr lang="en-GB" dirty="0"/>
              <a:t>Outreach in schools and colleges (clickers)</a:t>
            </a:r>
          </a:p>
          <a:p>
            <a:pPr lvl="1"/>
            <a:r>
              <a:rPr lang="en-GB" dirty="0"/>
              <a:t>Asking about ambitions, interests, knowledge</a:t>
            </a:r>
          </a:p>
          <a:p>
            <a:pPr lvl="1"/>
            <a:r>
              <a:rPr lang="en-GB" dirty="0"/>
              <a:t>Team games</a:t>
            </a:r>
          </a:p>
          <a:p>
            <a:r>
              <a:rPr lang="en-GB" dirty="0"/>
              <a:t>Use in conferences (mobile)</a:t>
            </a:r>
          </a:p>
          <a:p>
            <a:pPr lvl="1"/>
            <a:r>
              <a:rPr lang="en-GB" dirty="0"/>
              <a:t>Voting on options</a:t>
            </a:r>
          </a:p>
          <a:p>
            <a:pPr lvl="1"/>
            <a:r>
              <a:rPr lang="en-GB" dirty="0"/>
              <a:t>Asking about opinions or experience</a:t>
            </a:r>
          </a:p>
          <a:p>
            <a:pPr lvl="1"/>
            <a:r>
              <a:rPr lang="en-GB" dirty="0"/>
              <a:t>Back-channel for questions</a:t>
            </a:r>
          </a:p>
          <a:p>
            <a:r>
              <a:rPr lang="en-GB" dirty="0"/>
              <a:t>Use for research (live audiences)</a:t>
            </a:r>
          </a:p>
          <a:p>
            <a:pPr lvl="1"/>
            <a:r>
              <a:rPr lang="en-GB" dirty="0"/>
              <a:t>Anonymity (reliability?)</a:t>
            </a:r>
          </a:p>
          <a:p>
            <a:pPr lvl="1"/>
            <a:endParaRPr lang="en-GB" dirty="0"/>
          </a:p>
        </p:txBody>
      </p:sp>
    </p:spTree>
    <p:extLst>
      <p:ext uri="{BB962C8B-B14F-4D97-AF65-F5344CB8AC3E}">
        <p14:creationId xmlns:p14="http://schemas.microsoft.com/office/powerpoint/2010/main" val="10964512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82" y="0"/>
            <a:ext cx="3102769" cy="1006079"/>
          </a:xfrm>
        </p:spPr>
        <p:txBody>
          <a:bodyPr anchor="b"/>
          <a:lstStyle/>
          <a:p>
            <a:r>
              <a:rPr lang="en-GB" sz="2700" kern="0" dirty="0">
                <a:solidFill>
                  <a:schemeClr val="tx2"/>
                </a:solidFill>
                <a:latin typeface="+mj-lt"/>
                <a:cs typeface="+mj-cs"/>
              </a:rPr>
              <a:t>Advantages</a:t>
            </a:r>
          </a:p>
        </p:txBody>
      </p:sp>
      <p:sp>
        <p:nvSpPr>
          <p:cNvPr id="3" name="Content Placeholder 2"/>
          <p:cNvSpPr>
            <a:spLocks noGrp="1"/>
          </p:cNvSpPr>
          <p:nvPr>
            <p:ph sz="half" idx="1"/>
          </p:nvPr>
        </p:nvSpPr>
        <p:spPr>
          <a:xfrm>
            <a:off x="269082" y="1275160"/>
            <a:ext cx="2889889" cy="3376613"/>
          </a:xfrm>
        </p:spPr>
        <p:txBody>
          <a:bodyPr/>
          <a:lstStyle/>
          <a:p>
            <a:r>
              <a:rPr lang="en-GB" dirty="0"/>
              <a:t>Uses students own mobile devices</a:t>
            </a:r>
          </a:p>
          <a:p>
            <a:pPr marL="401241" lvl="1"/>
            <a:r>
              <a:rPr lang="en-GB" dirty="0"/>
              <a:t>Requires Wi-Fi or 3/4G</a:t>
            </a:r>
          </a:p>
          <a:p>
            <a:r>
              <a:rPr lang="en-GB" dirty="0"/>
              <a:t>No limit on numbers</a:t>
            </a:r>
          </a:p>
          <a:p>
            <a:r>
              <a:rPr lang="en-GB" dirty="0"/>
              <a:t>Limited integration with PowerPoint</a:t>
            </a:r>
          </a:p>
          <a:p>
            <a:r>
              <a:rPr lang="en-GB" dirty="0"/>
              <a:t>Text-entry questions</a:t>
            </a:r>
          </a:p>
        </p:txBody>
      </p:sp>
      <p:sp>
        <p:nvSpPr>
          <p:cNvPr id="4" name="Content Placeholder 3"/>
          <p:cNvSpPr>
            <a:spLocks noGrp="1"/>
          </p:cNvSpPr>
          <p:nvPr>
            <p:ph sz="half" idx="2"/>
          </p:nvPr>
        </p:nvSpPr>
        <p:spPr/>
        <p:txBody>
          <a:bodyPr/>
          <a:lstStyle/>
          <a:p>
            <a:r>
              <a:rPr lang="en-GB" dirty="0"/>
              <a:t>Uses students own mobile devices</a:t>
            </a:r>
          </a:p>
          <a:p>
            <a:pPr marL="401241" lvl="1" indent="-264319"/>
            <a:r>
              <a:rPr lang="en-GB" dirty="0"/>
              <a:t>Suitable device?</a:t>
            </a:r>
          </a:p>
          <a:p>
            <a:pPr marL="401241" lvl="1" indent="-264319"/>
            <a:r>
              <a:rPr lang="en-GB" dirty="0"/>
              <a:t>Sufficient battery?</a:t>
            </a:r>
          </a:p>
          <a:p>
            <a:r>
              <a:rPr lang="en-GB" dirty="0"/>
              <a:t>Cannot include images effectively</a:t>
            </a:r>
          </a:p>
          <a:p>
            <a:pPr marL="0" indent="-266699"/>
            <a:r>
              <a:rPr lang="en-GB" dirty="0"/>
              <a:t>Site licence required?</a:t>
            </a:r>
          </a:p>
        </p:txBody>
      </p:sp>
      <p:sp>
        <p:nvSpPr>
          <p:cNvPr id="6" name="Title 1"/>
          <p:cNvSpPr txBox="1">
            <a:spLocks/>
          </p:cNvSpPr>
          <p:nvPr/>
        </p:nvSpPr>
        <p:spPr bwMode="auto">
          <a:xfrm>
            <a:off x="3496646" y="0"/>
            <a:ext cx="3102769" cy="100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3600" b="1" i="0" u="none">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pPr eaLnBrk="1" hangingPunct="1"/>
            <a:r>
              <a:rPr lang="en-GB" sz="2700" kern="0" dirty="0"/>
              <a:t>Disadvantages</a:t>
            </a:r>
          </a:p>
        </p:txBody>
      </p:sp>
      <p:cxnSp>
        <p:nvCxnSpPr>
          <p:cNvPr id="8" name="Straight Connector 7"/>
          <p:cNvCxnSpPr/>
          <p:nvPr/>
        </p:nvCxnSpPr>
        <p:spPr bwMode="auto">
          <a:xfrm>
            <a:off x="3266982" y="503040"/>
            <a:ext cx="0" cy="3850909"/>
          </a:xfrm>
          <a:prstGeom prst="line">
            <a:avLst/>
          </a:prstGeom>
          <a:solidFill>
            <a:schemeClr val="accent1"/>
          </a:solidFill>
          <a:ln w="28575" cap="flat" cmpd="sng" algn="ctr">
            <a:solidFill>
              <a:schemeClr val="accent2"/>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26620956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ctrTitle"/>
          </p:nvPr>
        </p:nvSpPr>
        <p:spPr>
          <a:xfrm>
            <a:off x="269081" y="2750988"/>
            <a:ext cx="6319838" cy="1404938"/>
          </a:xfrm>
        </p:spPr>
        <p:txBody>
          <a:bodyPr/>
          <a:lstStyle/>
          <a:p>
            <a:pPr>
              <a:lnSpc>
                <a:spcPct val="135000"/>
              </a:lnSpc>
            </a:pPr>
            <a:r>
              <a:rPr lang="en-GB" sz="3600" dirty="0">
                <a:latin typeface="+mn-lt"/>
              </a:rPr>
              <a:t>Turning Point clickers</a:t>
            </a:r>
            <a:endParaRPr lang="en-GB" sz="2700" dirty="0">
              <a:solidFill>
                <a:srgbClr val="CCE5E9"/>
              </a:solidFill>
              <a:latin typeface="+mn-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658" y="667052"/>
            <a:ext cx="2034226" cy="1944216"/>
          </a:xfrm>
          <a:prstGeom prst="rect">
            <a:avLst/>
          </a:prstGeom>
        </p:spPr>
      </p:pic>
    </p:spTree>
    <p:custDataLst>
      <p:tags r:id="rId1"/>
    </p:custDataLst>
    <p:extLst>
      <p:ext uri="{BB962C8B-B14F-4D97-AF65-F5344CB8AC3E}">
        <p14:creationId xmlns:p14="http://schemas.microsoft.com/office/powerpoint/2010/main" val="25115279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How to vote using </a:t>
            </a:r>
            <a:r>
              <a:rPr lang="en-GB" dirty="0" err="1"/>
              <a:t>Meetoo</a:t>
            </a:r>
            <a:endParaRPr lang="en-GB" dirty="0"/>
          </a:p>
        </p:txBody>
      </p:sp>
      <p:sp>
        <p:nvSpPr>
          <p:cNvPr id="5" name="Content Placeholder 4"/>
          <p:cNvSpPr>
            <a:spLocks noGrp="1"/>
          </p:cNvSpPr>
          <p:nvPr>
            <p:ph idx="1"/>
          </p:nvPr>
        </p:nvSpPr>
        <p:spPr/>
        <p:txBody>
          <a:bodyPr>
            <a:normAutofit/>
          </a:bodyPr>
          <a:lstStyle/>
          <a:p>
            <a:pPr marL="385763" indent="-385763">
              <a:buFont typeface="+mj-lt"/>
              <a:buAutoNum type="arabicPeriod"/>
            </a:pPr>
            <a:r>
              <a:rPr lang="en-GB" dirty="0"/>
              <a:t>Open the web browser on your phone/tablet/laptop</a:t>
            </a:r>
          </a:p>
          <a:p>
            <a:pPr marL="385763" indent="-385763">
              <a:buFont typeface="+mj-lt"/>
              <a:buAutoNum type="arabicPeriod"/>
            </a:pPr>
            <a:r>
              <a:rPr lang="en-GB" dirty="0"/>
              <a:t>Go to </a:t>
            </a:r>
            <a:r>
              <a:rPr lang="en-GB" dirty="0">
                <a:hlinkClick r:id="rId2"/>
              </a:rPr>
              <a:t>www.meetoo.io</a:t>
            </a:r>
            <a:r>
              <a:rPr lang="en-GB" dirty="0"/>
              <a:t> </a:t>
            </a:r>
          </a:p>
          <a:p>
            <a:pPr marL="385763" indent="-385763">
              <a:buFont typeface="+mj-lt"/>
              <a:buAutoNum type="arabicPeriod"/>
            </a:pPr>
            <a:r>
              <a:rPr lang="en-GB" dirty="0"/>
              <a:t>Click </a:t>
            </a:r>
            <a:r>
              <a:rPr lang="en-GB" b="1" dirty="0"/>
              <a:t>Join Meeting </a:t>
            </a:r>
            <a:r>
              <a:rPr lang="en-GB" dirty="0"/>
              <a:t>button at top of page</a:t>
            </a:r>
          </a:p>
          <a:p>
            <a:pPr marL="385763" indent="-385763">
              <a:buFont typeface="+mj-lt"/>
              <a:buAutoNum type="arabicPeriod"/>
            </a:pPr>
            <a:r>
              <a:rPr lang="en-GB" dirty="0"/>
              <a:t>Type in the </a:t>
            </a:r>
            <a:r>
              <a:rPr lang="en-GB" b="1" dirty="0"/>
              <a:t>Meeting ID </a:t>
            </a:r>
            <a:r>
              <a:rPr lang="en-GB" dirty="0"/>
              <a:t>and click </a:t>
            </a:r>
            <a:r>
              <a:rPr lang="en-GB" b="1" dirty="0"/>
              <a:t>Join</a:t>
            </a:r>
          </a:p>
          <a:p>
            <a:pPr marL="385763" indent="-385763">
              <a:buFont typeface="+mj-lt"/>
              <a:buAutoNum type="arabicPeriod"/>
            </a:pPr>
            <a:r>
              <a:rPr lang="en-GB" dirty="0"/>
              <a:t>You can now answer on-screen questions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26445" y="267494"/>
            <a:ext cx="2231555" cy="2376264"/>
          </a:xfrm>
          <a:prstGeom prst="rect">
            <a:avLst/>
          </a:prstGeom>
        </p:spPr>
      </p:pic>
      <p:sp>
        <p:nvSpPr>
          <p:cNvPr id="7" name="Rectangle 6"/>
          <p:cNvSpPr/>
          <p:nvPr/>
        </p:nvSpPr>
        <p:spPr>
          <a:xfrm>
            <a:off x="458391" y="3723877"/>
            <a:ext cx="2970610" cy="109869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a:t>You can download the free MeeToo </a:t>
            </a:r>
            <a:r>
              <a:rPr lang="en-GB" dirty="0"/>
              <a:t>app from the iTunes or Google Play stores</a:t>
            </a:r>
          </a:p>
        </p:txBody>
      </p:sp>
      <p:sp>
        <p:nvSpPr>
          <p:cNvPr id="8" name="Rectangle 7"/>
          <p:cNvSpPr/>
          <p:nvPr/>
        </p:nvSpPr>
        <p:spPr>
          <a:xfrm>
            <a:off x="3722920" y="3723877"/>
            <a:ext cx="2802424" cy="863379"/>
          </a:xfrm>
          <a:prstGeom prst="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r>
              <a:rPr lang="en-GB" sz="2400" dirty="0"/>
              <a:t>Meeting ID</a:t>
            </a:r>
          </a:p>
          <a:p>
            <a:pPr algn="ctr"/>
            <a:r>
              <a:rPr lang="en-GB" sz="2400" dirty="0"/>
              <a:t>176-255-374</a:t>
            </a:r>
          </a:p>
        </p:txBody>
      </p:sp>
    </p:spTree>
    <p:extLst>
      <p:ext uri="{BB962C8B-B14F-4D97-AF65-F5344CB8AC3E}">
        <p14:creationId xmlns:p14="http://schemas.microsoft.com/office/powerpoint/2010/main" val="369683002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82" y="0"/>
            <a:ext cx="3102769" cy="1006079"/>
          </a:xfr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p>
            <a:pPr defTabSz="914400" fontAlgn="base">
              <a:spcAft>
                <a:spcPct val="0"/>
              </a:spcAft>
            </a:pPr>
            <a:r>
              <a:rPr lang="en-GB" kern="0" dirty="0">
                <a:latin typeface="+mj-lt"/>
                <a:cs typeface="+mj-cs"/>
              </a:rPr>
              <a:t>Advantages</a:t>
            </a:r>
          </a:p>
        </p:txBody>
      </p:sp>
      <p:sp>
        <p:nvSpPr>
          <p:cNvPr id="3" name="Content Placeholder 2"/>
          <p:cNvSpPr>
            <a:spLocks noGrp="1"/>
          </p:cNvSpPr>
          <p:nvPr>
            <p:ph sz="half" idx="1"/>
          </p:nvPr>
        </p:nvSpPr>
        <p:spPr>
          <a:xfrm>
            <a:off x="269082" y="1275160"/>
            <a:ext cx="2889889" cy="3376613"/>
          </a:xfrm>
        </p:spPr>
        <p:txBody>
          <a:bodyPr/>
          <a:lstStyle/>
          <a:p>
            <a:r>
              <a:rPr lang="en-GB" dirty="0"/>
              <a:t>Integrated with PowerPoint</a:t>
            </a:r>
          </a:p>
          <a:p>
            <a:pPr marL="401241" lvl="1"/>
            <a:r>
              <a:rPr lang="en-GB" dirty="0"/>
              <a:t>Available in all CLS teaching spaces</a:t>
            </a:r>
          </a:p>
          <a:p>
            <a:r>
              <a:rPr lang="en-GB" dirty="0"/>
              <a:t>Reliable and simple to use</a:t>
            </a:r>
          </a:p>
          <a:p>
            <a:pPr marL="401241" lvl="1"/>
            <a:r>
              <a:rPr lang="en-GB" dirty="0"/>
              <a:t>Does not require </a:t>
            </a:r>
            <a:r>
              <a:rPr lang="en-GB" dirty="0" err="1"/>
              <a:t>WiFi</a:t>
            </a:r>
            <a:r>
              <a:rPr lang="en-GB" dirty="0"/>
              <a:t> or mobile devices</a:t>
            </a:r>
          </a:p>
        </p:txBody>
      </p:sp>
      <p:sp>
        <p:nvSpPr>
          <p:cNvPr id="4" name="Content Placeholder 3"/>
          <p:cNvSpPr>
            <a:spLocks noGrp="1"/>
          </p:cNvSpPr>
          <p:nvPr>
            <p:ph sz="half" idx="2"/>
          </p:nvPr>
        </p:nvSpPr>
        <p:spPr/>
        <p:txBody>
          <a:bodyPr/>
          <a:lstStyle/>
          <a:p>
            <a:r>
              <a:rPr lang="en-GB" dirty="0"/>
              <a:t>Need to book, collect and return handsets</a:t>
            </a:r>
          </a:p>
          <a:p>
            <a:pPr marL="401241" lvl="1" indent="-264319"/>
            <a:r>
              <a:rPr lang="en-GB" dirty="0"/>
              <a:t>The Library has 6 loan sets (240 clickers)</a:t>
            </a:r>
          </a:p>
          <a:p>
            <a:r>
              <a:rPr lang="en-GB" dirty="0"/>
              <a:t>Need to distribute and collect handsets</a:t>
            </a:r>
          </a:p>
        </p:txBody>
      </p:sp>
      <p:sp>
        <p:nvSpPr>
          <p:cNvPr id="6" name="Title 1"/>
          <p:cNvSpPr txBox="1">
            <a:spLocks/>
          </p:cNvSpPr>
          <p:nvPr/>
        </p:nvSpPr>
        <p:spPr bwMode="auto">
          <a:xfrm>
            <a:off x="3496646" y="0"/>
            <a:ext cx="3102769" cy="10060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0" tIns="0" rIns="0" bIns="0" numCol="1" anchor="b" anchorCtr="0" compatLnSpc="1">
            <a:prstTxWarp prst="textNoShape">
              <a:avLst/>
            </a:prstTxWarp>
          </a:bodyPr>
          <a:lstStyle>
            <a:lvl1pPr algn="l" rtl="0" fontAlgn="base">
              <a:spcBef>
                <a:spcPct val="0"/>
              </a:spcBef>
              <a:spcAft>
                <a:spcPct val="0"/>
              </a:spcAft>
              <a:defRPr sz="3600" b="1" i="0" u="none">
                <a:solidFill>
                  <a:schemeClr val="tx2"/>
                </a:solidFill>
                <a:latin typeface="+mj-lt"/>
                <a:ea typeface="+mj-ea"/>
                <a:cs typeface="+mj-cs"/>
              </a:defRPr>
            </a:lvl1pPr>
            <a:lvl2pPr algn="l" rtl="0" fontAlgn="base">
              <a:spcBef>
                <a:spcPct val="0"/>
              </a:spcBef>
              <a:spcAft>
                <a:spcPct val="0"/>
              </a:spcAft>
              <a:defRPr sz="3600" b="1">
                <a:solidFill>
                  <a:schemeClr val="tx2"/>
                </a:solidFill>
                <a:latin typeface="Lucida Sans" pitchFamily="34" charset="0"/>
                <a:ea typeface="ＭＳ Ｐゴシック" pitchFamily="34" charset="-128"/>
              </a:defRPr>
            </a:lvl2pPr>
            <a:lvl3pPr algn="l" rtl="0" fontAlgn="base">
              <a:spcBef>
                <a:spcPct val="0"/>
              </a:spcBef>
              <a:spcAft>
                <a:spcPct val="0"/>
              </a:spcAft>
              <a:defRPr sz="3600" b="1">
                <a:solidFill>
                  <a:schemeClr val="tx2"/>
                </a:solidFill>
                <a:latin typeface="Lucida Sans" pitchFamily="34" charset="0"/>
                <a:ea typeface="ＭＳ Ｐゴシック" pitchFamily="34" charset="-128"/>
              </a:defRPr>
            </a:lvl3pPr>
            <a:lvl4pPr algn="l" rtl="0" fontAlgn="base">
              <a:spcBef>
                <a:spcPct val="0"/>
              </a:spcBef>
              <a:spcAft>
                <a:spcPct val="0"/>
              </a:spcAft>
              <a:defRPr sz="3600" b="1">
                <a:solidFill>
                  <a:schemeClr val="tx2"/>
                </a:solidFill>
                <a:latin typeface="Lucida Sans" pitchFamily="34" charset="0"/>
                <a:ea typeface="ＭＳ Ｐゴシック" pitchFamily="34" charset="-128"/>
              </a:defRPr>
            </a:lvl4pPr>
            <a:lvl5pPr algn="l" rtl="0" fontAlgn="base">
              <a:spcBef>
                <a:spcPct val="0"/>
              </a:spcBef>
              <a:spcAft>
                <a:spcPct val="0"/>
              </a:spcAft>
              <a:defRPr sz="3600" b="1">
                <a:solidFill>
                  <a:schemeClr val="tx2"/>
                </a:solidFill>
                <a:latin typeface="Lucida Sans" pitchFamily="34" charset="0"/>
                <a:ea typeface="ＭＳ Ｐゴシック" pitchFamily="34" charset="-128"/>
              </a:defRPr>
            </a:lvl5pPr>
            <a:lvl6pPr marL="457200" algn="l" rtl="0" fontAlgn="base">
              <a:spcBef>
                <a:spcPct val="0"/>
              </a:spcBef>
              <a:spcAft>
                <a:spcPct val="0"/>
              </a:spcAft>
              <a:defRPr sz="3600" b="1">
                <a:solidFill>
                  <a:schemeClr val="tx2"/>
                </a:solidFill>
                <a:latin typeface="Lucida Sans" pitchFamily="34" charset="0"/>
                <a:ea typeface="ＭＳ Ｐゴシック" pitchFamily="34" charset="-128"/>
              </a:defRPr>
            </a:lvl6pPr>
            <a:lvl7pPr marL="914400" algn="l" rtl="0" fontAlgn="base">
              <a:spcBef>
                <a:spcPct val="0"/>
              </a:spcBef>
              <a:spcAft>
                <a:spcPct val="0"/>
              </a:spcAft>
              <a:defRPr sz="3600" b="1">
                <a:solidFill>
                  <a:schemeClr val="tx2"/>
                </a:solidFill>
                <a:latin typeface="Lucida Sans" pitchFamily="34" charset="0"/>
                <a:ea typeface="ＭＳ Ｐゴシック" pitchFamily="34" charset="-128"/>
              </a:defRPr>
            </a:lvl7pPr>
            <a:lvl8pPr marL="1371600" algn="l" rtl="0" fontAlgn="base">
              <a:spcBef>
                <a:spcPct val="0"/>
              </a:spcBef>
              <a:spcAft>
                <a:spcPct val="0"/>
              </a:spcAft>
              <a:defRPr sz="3600" b="1">
                <a:solidFill>
                  <a:schemeClr val="tx2"/>
                </a:solidFill>
                <a:latin typeface="Lucida Sans" pitchFamily="34" charset="0"/>
                <a:ea typeface="ＭＳ Ｐゴシック" pitchFamily="34" charset="-128"/>
              </a:defRPr>
            </a:lvl8pPr>
            <a:lvl9pPr marL="1828800" algn="l" rtl="0" fontAlgn="base">
              <a:spcBef>
                <a:spcPct val="0"/>
              </a:spcBef>
              <a:spcAft>
                <a:spcPct val="0"/>
              </a:spcAft>
              <a:defRPr sz="3600" b="1">
                <a:solidFill>
                  <a:schemeClr val="tx2"/>
                </a:solidFill>
                <a:latin typeface="Lucida Sans" pitchFamily="34" charset="0"/>
                <a:ea typeface="ＭＳ Ｐゴシック" pitchFamily="34" charset="-128"/>
              </a:defRPr>
            </a:lvl9pPr>
          </a:lstStyle>
          <a:p>
            <a:pPr eaLnBrk="1" hangingPunct="1"/>
            <a:r>
              <a:rPr lang="en-GB" sz="2400" kern="0" dirty="0">
                <a:solidFill>
                  <a:schemeClr val="tx1"/>
                </a:solidFill>
              </a:rPr>
              <a:t>Disadvantages</a:t>
            </a:r>
          </a:p>
        </p:txBody>
      </p:sp>
      <p:cxnSp>
        <p:nvCxnSpPr>
          <p:cNvPr id="8" name="Straight Connector 7"/>
          <p:cNvCxnSpPr/>
          <p:nvPr/>
        </p:nvCxnSpPr>
        <p:spPr bwMode="auto">
          <a:xfrm>
            <a:off x="3212976" y="503040"/>
            <a:ext cx="0" cy="4364236"/>
          </a:xfrm>
          <a:prstGeom prst="line">
            <a:avLst/>
          </a:prstGeom>
          <a:solidFill>
            <a:schemeClr val="accent1"/>
          </a:solidFill>
          <a:ln w="28575" cap="flat" cmpd="sng" algn="ctr">
            <a:solidFill>
              <a:schemeClr val="accent5"/>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8342095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5"/>
          <p:cNvSpPr>
            <a:spLocks noGrp="1" noChangeArrowheads="1"/>
          </p:cNvSpPr>
          <p:nvPr>
            <p:ph type="title"/>
          </p:nvPr>
        </p:nvSpPr>
        <p:spPr>
          <a:xfrm>
            <a:off x="269081" y="465535"/>
            <a:ext cx="6319838" cy="486965"/>
          </a:xfrm>
        </p:spPr>
        <p:txBody>
          <a:bodyPr/>
          <a:lstStyle/>
          <a:p>
            <a:pPr eaLnBrk="1" hangingPunct="1"/>
            <a:r>
              <a:rPr lang="en-GB" dirty="0"/>
              <a:t>How to vote using your clicker</a:t>
            </a:r>
          </a:p>
        </p:txBody>
      </p:sp>
      <p:pic>
        <p:nvPicPr>
          <p:cNvPr id="14339" name="Picture 8" descr="z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744" y="1088232"/>
            <a:ext cx="4100513"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AutoShape 9"/>
          <p:cNvSpPr>
            <a:spLocks noChangeArrowheads="1"/>
          </p:cNvSpPr>
          <p:nvPr/>
        </p:nvSpPr>
        <p:spPr bwMode="auto">
          <a:xfrm>
            <a:off x="269081" y="1356122"/>
            <a:ext cx="2025254" cy="1756172"/>
          </a:xfrm>
          <a:prstGeom prst="wedgeRectCallout">
            <a:avLst>
              <a:gd name="adj1" fmla="val 81046"/>
              <a:gd name="adj2" fmla="val 19440"/>
            </a:avLst>
          </a:prstGeom>
          <a:solidFill>
            <a:schemeClr val="bg1"/>
          </a:solidFill>
          <a:ln w="190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1000" tIns="54000" rIns="81000" bIns="54000" anchor="ctr"/>
          <a:lstStyle/>
          <a:p>
            <a:pPr algn="l"/>
            <a:r>
              <a:rPr lang="en-GB" sz="1500"/>
              <a:t>Press a button to select your answer.</a:t>
            </a:r>
            <a:br>
              <a:rPr lang="en-GB" sz="1500"/>
            </a:br>
            <a:r>
              <a:rPr lang="en-GB" sz="1500"/>
              <a:t>(Note that 0/J = 10)</a:t>
            </a:r>
          </a:p>
          <a:p>
            <a:pPr algn="l"/>
            <a:endParaRPr lang="en-GB" sz="1500"/>
          </a:p>
          <a:p>
            <a:pPr algn="l"/>
            <a:r>
              <a:rPr lang="en-GB" sz="1500"/>
              <a:t>You may want to press it twice to make sure!</a:t>
            </a:r>
          </a:p>
        </p:txBody>
      </p:sp>
      <p:sp>
        <p:nvSpPr>
          <p:cNvPr id="14341" name="AutoShape 11"/>
          <p:cNvSpPr>
            <a:spLocks noChangeArrowheads="1"/>
          </p:cNvSpPr>
          <p:nvPr/>
        </p:nvSpPr>
        <p:spPr bwMode="auto">
          <a:xfrm>
            <a:off x="4723210" y="1363266"/>
            <a:ext cx="1863328" cy="2006203"/>
          </a:xfrm>
          <a:prstGeom prst="wedgeRectCallout">
            <a:avLst>
              <a:gd name="adj1" fmla="val -73023"/>
              <a:gd name="adj2" fmla="val 23801"/>
            </a:avLst>
          </a:prstGeom>
          <a:solidFill>
            <a:schemeClr val="bg1"/>
          </a:solidFill>
          <a:ln w="190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1000" tIns="54000" rIns="81000" bIns="54000" anchor="ctr"/>
          <a:lstStyle/>
          <a:p>
            <a:r>
              <a:rPr lang="en-GB" sz="1500"/>
              <a:t>You can change your answer (until polling closes) </a:t>
            </a:r>
            <a:br>
              <a:rPr lang="en-GB" sz="1500"/>
            </a:br>
            <a:r>
              <a:rPr lang="en-GB" sz="1500"/>
              <a:t>by pressing another button.</a:t>
            </a:r>
            <a:br>
              <a:rPr lang="en-GB" sz="1500"/>
            </a:br>
            <a:r>
              <a:rPr lang="en-GB" sz="1500"/>
              <a:t/>
            </a:r>
            <a:br>
              <a:rPr lang="en-GB" sz="1500"/>
            </a:br>
            <a:r>
              <a:rPr lang="en-GB" sz="1500"/>
              <a:t>Only your final answer counts.</a:t>
            </a:r>
          </a:p>
        </p:txBody>
      </p:sp>
      <p:sp>
        <p:nvSpPr>
          <p:cNvPr id="14342" name="AutoShape 13"/>
          <p:cNvSpPr>
            <a:spLocks noChangeArrowheads="1"/>
          </p:cNvSpPr>
          <p:nvPr/>
        </p:nvSpPr>
        <p:spPr bwMode="auto">
          <a:xfrm>
            <a:off x="837010" y="3361135"/>
            <a:ext cx="1727597" cy="648890"/>
          </a:xfrm>
          <a:prstGeom prst="wedgeRectCallout">
            <a:avLst>
              <a:gd name="adj1" fmla="val 80162"/>
              <a:gd name="adj2" fmla="val -39866"/>
            </a:avLst>
          </a:prstGeom>
          <a:solidFill>
            <a:schemeClr val="bg1"/>
          </a:solidFill>
          <a:ln w="190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81000" tIns="54000" rIns="81000" bIns="54000" anchor="ctr"/>
          <a:lstStyle/>
          <a:p>
            <a:r>
              <a:rPr lang="en-GB" sz="1500"/>
              <a:t>It will not accept invalid answers.</a:t>
            </a:r>
          </a:p>
        </p:txBody>
      </p:sp>
      <p:sp>
        <p:nvSpPr>
          <p:cNvPr id="14343" name="Oval 14"/>
          <p:cNvSpPr>
            <a:spLocks noChangeArrowheads="1"/>
          </p:cNvSpPr>
          <p:nvPr/>
        </p:nvSpPr>
        <p:spPr bwMode="auto">
          <a:xfrm>
            <a:off x="2950369" y="2241947"/>
            <a:ext cx="61913" cy="60722"/>
          </a:xfrm>
          <a:prstGeom prst="ellipse">
            <a:avLst/>
          </a:prstGeom>
          <a:solidFill>
            <a:srgbClr val="00FF00"/>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nchor="ctr"/>
          <a:lstStyle/>
          <a:p>
            <a:endParaRPr lang="en-US" sz="1350"/>
          </a:p>
        </p:txBody>
      </p:sp>
      <p:sp>
        <p:nvSpPr>
          <p:cNvPr id="135185" name="AutoShape 17"/>
          <p:cNvSpPr>
            <a:spLocks noChangeArrowheads="1"/>
          </p:cNvSpPr>
          <p:nvPr/>
        </p:nvSpPr>
        <p:spPr bwMode="auto">
          <a:xfrm>
            <a:off x="1188244" y="4245769"/>
            <a:ext cx="3401616" cy="621506"/>
          </a:xfrm>
          <a:prstGeom prst="wedgeRectCallout">
            <a:avLst>
              <a:gd name="adj1" fmla="val 16784"/>
              <a:gd name="adj2" fmla="val -89865"/>
            </a:avLst>
          </a:prstGeom>
          <a:solidFill>
            <a:srgbClr val="FFFF00"/>
          </a:solidFill>
          <a:ln w="28575" algn="ctr">
            <a:solidFill>
              <a:srgbClr val="0070C0"/>
            </a:solidFill>
            <a:miter lim="800000"/>
            <a:headEnd/>
            <a:tailEnd/>
          </a:ln>
          <a:effectLst/>
        </p:spPr>
        <p:txBody>
          <a:bodyPr lIns="81000" tIns="54000" rIns="81000" bIns="54000" anchor="ctr"/>
          <a:lstStyle/>
          <a:p>
            <a:pPr>
              <a:defRPr/>
            </a:pPr>
            <a:r>
              <a:rPr lang="en-GB" sz="1500" dirty="0"/>
              <a:t>Please don’t press the GO button as it is used to change channel.</a:t>
            </a:r>
          </a:p>
        </p:txBody>
      </p:sp>
    </p:spTree>
    <p:custDataLst>
      <p:tags r:id="rId1"/>
    </p:custDataLst>
    <p:extLst>
      <p:ext uri="{BB962C8B-B14F-4D97-AF65-F5344CB8AC3E}">
        <p14:creationId xmlns:p14="http://schemas.microsoft.com/office/powerpoint/2010/main" val="15044269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69082" y="183952"/>
            <a:ext cx="6588919" cy="871538"/>
          </a:xfrm>
        </p:spPr>
        <p:txBody>
          <a:bodyPr/>
          <a:lstStyle/>
          <a:p>
            <a:pPr eaLnBrk="1" hangingPunct="1"/>
            <a:r>
              <a:rPr lang="en-GB" dirty="0"/>
              <a:t>Use the question on the </a:t>
            </a:r>
            <a:r>
              <a:rPr lang="en-GB" u="sng" dirty="0"/>
              <a:t>next</a:t>
            </a:r>
            <a:r>
              <a:rPr lang="en-GB" dirty="0"/>
              <a:t> slide </a:t>
            </a:r>
            <a:br>
              <a:rPr lang="en-GB" dirty="0"/>
            </a:br>
            <a:r>
              <a:rPr lang="en-GB" dirty="0"/>
              <a:t>to check your clicker</a:t>
            </a:r>
          </a:p>
        </p:txBody>
      </p:sp>
      <p:pic>
        <p:nvPicPr>
          <p:cNvPr id="15363" name="Picture 3" descr="zapp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8744" y="1088232"/>
            <a:ext cx="4100513" cy="377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AutoShape 5"/>
          <p:cNvSpPr>
            <a:spLocks noChangeArrowheads="1"/>
          </p:cNvSpPr>
          <p:nvPr/>
        </p:nvSpPr>
        <p:spPr bwMode="auto">
          <a:xfrm>
            <a:off x="269081" y="2394347"/>
            <a:ext cx="1863329" cy="1122759"/>
          </a:xfrm>
          <a:prstGeom prst="wedgeRectCallout">
            <a:avLst>
              <a:gd name="adj1" fmla="val 91278"/>
              <a:gd name="adj2" fmla="val -53287"/>
            </a:avLst>
          </a:prstGeom>
          <a:solidFill>
            <a:schemeClr val="bg1"/>
          </a:solidFill>
          <a:ln w="190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nchor="ctr"/>
          <a:lstStyle/>
          <a:p>
            <a:r>
              <a:rPr lang="en-GB" sz="1500" dirty="0"/>
              <a:t>If it flashes </a:t>
            </a:r>
            <a:br>
              <a:rPr lang="en-GB" sz="1500" dirty="0"/>
            </a:br>
            <a:r>
              <a:rPr lang="en-GB" sz="1500" b="1" dirty="0"/>
              <a:t>yellow and red</a:t>
            </a:r>
            <a:r>
              <a:rPr lang="en-GB" sz="1500" dirty="0"/>
              <a:t>, your clicker is not set up correctly.</a:t>
            </a:r>
          </a:p>
        </p:txBody>
      </p:sp>
      <p:sp>
        <p:nvSpPr>
          <p:cNvPr id="15365" name="Oval 9"/>
          <p:cNvSpPr>
            <a:spLocks noChangeArrowheads="1"/>
          </p:cNvSpPr>
          <p:nvPr/>
        </p:nvSpPr>
        <p:spPr bwMode="auto">
          <a:xfrm>
            <a:off x="2947987" y="2241947"/>
            <a:ext cx="61913" cy="60722"/>
          </a:xfrm>
          <a:prstGeom prst="ellipse">
            <a:avLst/>
          </a:prstGeom>
          <a:solidFill>
            <a:schemeClr val="bg2"/>
          </a:solidFill>
          <a:ln w="19050" algn="ctr">
            <a:solidFill>
              <a:schemeClr val="bg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nchor="ctr"/>
          <a:lstStyle/>
          <a:p>
            <a:endParaRPr lang="en-US" sz="1350">
              <a:solidFill>
                <a:schemeClr val="bg2"/>
              </a:solidFill>
            </a:endParaRPr>
          </a:p>
        </p:txBody>
      </p:sp>
      <p:sp>
        <p:nvSpPr>
          <p:cNvPr id="181258" name="AutoShape 10"/>
          <p:cNvSpPr>
            <a:spLocks noChangeArrowheads="1"/>
          </p:cNvSpPr>
          <p:nvPr/>
        </p:nvSpPr>
        <p:spPr bwMode="auto">
          <a:xfrm>
            <a:off x="269082" y="3616746"/>
            <a:ext cx="1889522" cy="1243758"/>
          </a:xfrm>
          <a:prstGeom prst="roundRect">
            <a:avLst>
              <a:gd name="adj" fmla="val 5551"/>
            </a:avLst>
          </a:prstGeom>
          <a:solidFill>
            <a:srgbClr val="FFFF00"/>
          </a:solidFill>
          <a:ln w="28575" algn="ctr">
            <a:solidFill>
              <a:srgbClr val="008899"/>
            </a:solidFill>
            <a:round/>
            <a:headEnd/>
            <a:tailEnd/>
          </a:ln>
          <a:effectLst/>
        </p:spPr>
        <p:txBody>
          <a:bodyPr lIns="27000" tIns="27000" rIns="27000" bIns="27000" anchor="ctr">
            <a:spAutoFit/>
          </a:bodyPr>
          <a:lstStyle/>
          <a:p>
            <a:pPr>
              <a:defRPr/>
            </a:pPr>
            <a:r>
              <a:rPr lang="en-GB" sz="1500" dirty="0"/>
              <a:t>If so, please put </a:t>
            </a:r>
            <a:br>
              <a:rPr lang="en-GB" sz="1500" dirty="0"/>
            </a:br>
            <a:r>
              <a:rPr lang="en-GB" sz="1500" dirty="0"/>
              <a:t>up your hand and tell your tutor. </a:t>
            </a:r>
          </a:p>
          <a:p>
            <a:pPr>
              <a:defRPr/>
            </a:pPr>
            <a:r>
              <a:rPr lang="en-GB" sz="1500" dirty="0"/>
              <a:t>They will give you a replacement.</a:t>
            </a:r>
          </a:p>
        </p:txBody>
      </p:sp>
      <p:sp>
        <p:nvSpPr>
          <p:cNvPr id="15367" name="Oval 11"/>
          <p:cNvSpPr>
            <a:spLocks noChangeArrowheads="1"/>
          </p:cNvSpPr>
          <p:nvPr/>
        </p:nvSpPr>
        <p:spPr bwMode="auto">
          <a:xfrm>
            <a:off x="2947987" y="2241947"/>
            <a:ext cx="61913" cy="60722"/>
          </a:xfrm>
          <a:prstGeom prst="ellipse">
            <a:avLst/>
          </a:prstGeom>
          <a:solidFill>
            <a:srgbClr val="00FF00"/>
          </a:solidFill>
          <a:ln w="19050" algn="ctr">
            <a:solidFill>
              <a:srgbClr val="00FF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000" tIns="27000" rIns="27000" bIns="27000" anchor="ctr"/>
          <a:lstStyle/>
          <a:p>
            <a:endParaRPr lang="en-US" sz="1350"/>
          </a:p>
        </p:txBody>
      </p:sp>
      <p:sp>
        <p:nvSpPr>
          <p:cNvPr id="15368" name="AutoShape 15"/>
          <p:cNvSpPr>
            <a:spLocks noChangeArrowheads="1"/>
          </p:cNvSpPr>
          <p:nvPr/>
        </p:nvSpPr>
        <p:spPr bwMode="auto">
          <a:xfrm>
            <a:off x="269081" y="1356123"/>
            <a:ext cx="1863329" cy="972740"/>
          </a:xfrm>
          <a:prstGeom prst="wedgeRectCallout">
            <a:avLst>
              <a:gd name="adj1" fmla="val 90190"/>
              <a:gd name="adj2" fmla="val 41801"/>
            </a:avLst>
          </a:prstGeom>
          <a:solidFill>
            <a:schemeClr val="bg1"/>
          </a:solidFill>
          <a:ln w="19050" algn="ctr">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nchor="ctr"/>
          <a:lstStyle/>
          <a:p>
            <a:r>
              <a:rPr lang="en-GB" sz="1500" dirty="0"/>
              <a:t>If this lights up </a:t>
            </a:r>
            <a:r>
              <a:rPr lang="en-GB" sz="1500" b="1" dirty="0"/>
              <a:t>green </a:t>
            </a:r>
            <a:r>
              <a:rPr lang="en-GB" sz="1500" dirty="0"/>
              <a:t>when you answer, your clicker is OK.</a:t>
            </a:r>
          </a:p>
        </p:txBody>
      </p:sp>
    </p:spTree>
    <p:custDataLst>
      <p:tags r:id="rId1"/>
    </p:custDataLst>
    <p:extLst>
      <p:ext uri="{BB962C8B-B14F-4D97-AF65-F5344CB8AC3E}">
        <p14:creationId xmlns:p14="http://schemas.microsoft.com/office/powerpoint/2010/main" val="27889317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PQuestion"/>
          <p:cNvSpPr>
            <a:spLocks noGrp="1" noChangeArrowheads="1"/>
          </p:cNvSpPr>
          <p:nvPr>
            <p:ph type="title"/>
          </p:nvPr>
        </p:nvSpPr>
        <p:spPr>
          <a:xfrm>
            <a:off x="269081" y="465535"/>
            <a:ext cx="6319838" cy="486965"/>
          </a:xfrm>
        </p:spPr>
        <p:txBody>
          <a:bodyPr/>
          <a:lstStyle/>
          <a:p>
            <a:pPr eaLnBrk="1" hangingPunct="1"/>
            <a:r>
              <a:rPr lang="en-GB" b="1" dirty="0"/>
              <a:t>A question to test your clicker</a:t>
            </a:r>
          </a:p>
        </p:txBody>
      </p:sp>
      <p:graphicFrame>
        <p:nvGraphicFramePr>
          <p:cNvPr id="183300" name="TPChart"/>
          <p:cNvGraphicFramePr>
            <a:graphicFrameLocks noChangeAspect="1"/>
          </p:cNvGraphicFramePr>
          <p:nvPr>
            <p:custDataLst>
              <p:tags r:id="rId3"/>
            </p:custDataLst>
            <p:extLst>
              <p:ext uri="{D42A27DB-BD31-4B8C-83A1-F6EECF244321}">
                <p14:modId xmlns:p14="http://schemas.microsoft.com/office/powerpoint/2010/main" val="2873414091"/>
              </p:ext>
            </p:extLst>
          </p:nvPr>
        </p:nvGraphicFramePr>
        <p:xfrm>
          <a:off x="3438525" y="1521047"/>
          <a:ext cx="3150393" cy="3336837"/>
        </p:xfrm>
        <a:graphic>
          <a:graphicData uri="http://schemas.openxmlformats.org/presentationml/2006/ole">
            <mc:AlternateContent xmlns:mc="http://schemas.openxmlformats.org/markup-compatibility/2006">
              <mc:Choice xmlns:v="urn:schemas-microsoft-com:vml" Requires="v">
                <p:oleObj spid="_x0000_s1045" name="Chart" r:id="rId6" imgW="4572000" imgH="5143662" progId="MSGraph.Chart.8">
                  <p:embed followColorScheme="full"/>
                </p:oleObj>
              </mc:Choice>
              <mc:Fallback>
                <p:oleObj name="Chart" r:id="rId6" imgW="4572000" imgH="5143662" progId="MSGraph.Chart.8">
                  <p:embed followColorScheme="full"/>
                  <p:pic>
                    <p:nvPicPr>
                      <p:cNvPr id="183300" name="TPChart"/>
                      <p:cNvPicPr>
                        <a:picLocks noChangeAspect="1" noChangeArrowheads="1"/>
                      </p:cNvPicPr>
                      <p:nvPr/>
                    </p:nvPicPr>
                    <p:blipFill>
                      <a:blip r:embed="rId7"/>
                      <a:srcRect/>
                      <a:stretch>
                        <a:fillRect/>
                      </a:stretch>
                    </p:blipFill>
                    <p:spPr bwMode="auto">
                      <a:xfrm>
                        <a:off x="3438525" y="1521047"/>
                        <a:ext cx="3150393" cy="3336837"/>
                      </a:xfrm>
                      <a:prstGeom prst="rect">
                        <a:avLst/>
                      </a:prstGeom>
                      <a:noFill/>
                      <a:ln>
                        <a:noFill/>
                      </a:ln>
                      <a:extLst/>
                    </p:spPr>
                  </p:pic>
                </p:oleObj>
              </mc:Fallback>
            </mc:AlternateContent>
          </a:graphicData>
        </a:graphic>
      </p:graphicFrame>
      <p:sp>
        <p:nvSpPr>
          <p:cNvPr id="16388" name="Text Box 5"/>
          <p:cNvSpPr txBox="1">
            <a:spLocks noChangeArrowheads="1"/>
          </p:cNvSpPr>
          <p:nvPr/>
        </p:nvSpPr>
        <p:spPr bwMode="auto">
          <a:xfrm>
            <a:off x="269081" y="951310"/>
            <a:ext cx="6319838" cy="33152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lgn="ctr">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27000" tIns="27000" rIns="27000" bIns="27000">
            <a:spAutoFit/>
          </a:bodyPr>
          <a:lstStyle>
            <a:lvl1pPr>
              <a:defRPr sz="2000">
                <a:solidFill>
                  <a:schemeClr val="tx1"/>
                </a:solidFill>
                <a:latin typeface="Lucida Sans" pitchFamily="34" charset="0"/>
                <a:ea typeface="ＭＳ Ｐゴシック" pitchFamily="16" charset="-128"/>
              </a:defRPr>
            </a:lvl1pPr>
            <a:lvl2pPr marL="742950" indent="-285750">
              <a:defRPr sz="2000">
                <a:solidFill>
                  <a:schemeClr val="tx1"/>
                </a:solidFill>
                <a:latin typeface="Lucida Sans" pitchFamily="34" charset="0"/>
                <a:ea typeface="ＭＳ Ｐゴシック" pitchFamily="16" charset="-128"/>
              </a:defRPr>
            </a:lvl2pPr>
            <a:lvl3pPr marL="1143000" indent="-228600">
              <a:defRPr sz="2000">
                <a:solidFill>
                  <a:schemeClr val="tx1"/>
                </a:solidFill>
                <a:latin typeface="Lucida Sans" pitchFamily="34" charset="0"/>
                <a:ea typeface="ＭＳ Ｐゴシック" pitchFamily="16" charset="-128"/>
              </a:defRPr>
            </a:lvl3pPr>
            <a:lvl4pPr marL="1600200" indent="-228600">
              <a:defRPr sz="2000">
                <a:solidFill>
                  <a:schemeClr val="tx1"/>
                </a:solidFill>
                <a:latin typeface="Lucida Sans" pitchFamily="34" charset="0"/>
                <a:ea typeface="ＭＳ Ｐゴシック" pitchFamily="16" charset="-128"/>
              </a:defRPr>
            </a:lvl4pPr>
            <a:lvl5pPr marL="2057400" indent="-228600">
              <a:defRPr sz="2000">
                <a:solidFill>
                  <a:schemeClr val="tx1"/>
                </a:solidFill>
                <a:latin typeface="Lucida Sans" pitchFamily="34" charset="0"/>
                <a:ea typeface="ＭＳ Ｐゴシック" pitchFamily="16" charset="-128"/>
              </a:defRPr>
            </a:lvl5pPr>
            <a:lvl6pPr marL="2514600" indent="-228600" algn="ctr" eaLnBrk="0" fontAlgn="base" hangingPunct="0">
              <a:spcBef>
                <a:spcPct val="0"/>
              </a:spcBef>
              <a:spcAft>
                <a:spcPct val="0"/>
              </a:spcAft>
              <a:defRPr sz="2000">
                <a:solidFill>
                  <a:schemeClr val="tx1"/>
                </a:solidFill>
                <a:latin typeface="Lucida Sans" pitchFamily="34" charset="0"/>
                <a:ea typeface="ＭＳ Ｐゴシック" pitchFamily="16" charset="-128"/>
              </a:defRPr>
            </a:lvl6pPr>
            <a:lvl7pPr marL="2971800" indent="-228600" algn="ctr" eaLnBrk="0" fontAlgn="base" hangingPunct="0">
              <a:spcBef>
                <a:spcPct val="0"/>
              </a:spcBef>
              <a:spcAft>
                <a:spcPct val="0"/>
              </a:spcAft>
              <a:defRPr sz="2000">
                <a:solidFill>
                  <a:schemeClr val="tx1"/>
                </a:solidFill>
                <a:latin typeface="Lucida Sans" pitchFamily="34" charset="0"/>
                <a:ea typeface="ＭＳ Ｐゴシック" pitchFamily="16" charset="-128"/>
              </a:defRPr>
            </a:lvl7pPr>
            <a:lvl8pPr marL="3429000" indent="-228600" algn="ctr" eaLnBrk="0" fontAlgn="base" hangingPunct="0">
              <a:spcBef>
                <a:spcPct val="0"/>
              </a:spcBef>
              <a:spcAft>
                <a:spcPct val="0"/>
              </a:spcAft>
              <a:defRPr sz="2000">
                <a:solidFill>
                  <a:schemeClr val="tx1"/>
                </a:solidFill>
                <a:latin typeface="Lucida Sans" pitchFamily="34" charset="0"/>
                <a:ea typeface="ＭＳ Ｐゴシック" pitchFamily="16" charset="-128"/>
              </a:defRPr>
            </a:lvl8pPr>
            <a:lvl9pPr marL="3886200" indent="-228600" algn="ctr" eaLnBrk="0" fontAlgn="base" hangingPunct="0">
              <a:spcBef>
                <a:spcPct val="0"/>
              </a:spcBef>
              <a:spcAft>
                <a:spcPct val="0"/>
              </a:spcAft>
              <a:defRPr sz="2000">
                <a:solidFill>
                  <a:schemeClr val="tx1"/>
                </a:solidFill>
                <a:latin typeface="Lucida Sans" pitchFamily="34" charset="0"/>
                <a:ea typeface="ＭＳ Ｐゴシック" pitchFamily="16" charset="-128"/>
              </a:defRPr>
            </a:lvl9pPr>
          </a:lstStyle>
          <a:p>
            <a:pPr algn="l">
              <a:spcBef>
                <a:spcPct val="50000"/>
              </a:spcBef>
            </a:pPr>
            <a:r>
              <a:rPr lang="en-GB" sz="1800"/>
              <a:t>What did you drink with your breakfast this morning?</a:t>
            </a:r>
          </a:p>
        </p:txBody>
      </p:sp>
      <p:sp>
        <p:nvSpPr>
          <p:cNvPr id="7" name="AutoShape 10"/>
          <p:cNvSpPr>
            <a:spLocks noChangeArrowheads="1"/>
          </p:cNvSpPr>
          <p:nvPr/>
        </p:nvSpPr>
        <p:spPr bwMode="auto">
          <a:xfrm>
            <a:off x="259557" y="4374221"/>
            <a:ext cx="3159919" cy="483663"/>
          </a:xfrm>
          <a:prstGeom prst="roundRect">
            <a:avLst>
              <a:gd name="adj" fmla="val 5551"/>
            </a:avLst>
          </a:prstGeom>
          <a:solidFill>
            <a:srgbClr val="FFFF00"/>
          </a:solidFill>
          <a:ln w="28575" algn="ctr">
            <a:solidFill>
              <a:srgbClr val="008899"/>
            </a:solidFill>
            <a:round/>
            <a:headEnd/>
            <a:tailEnd/>
          </a:ln>
          <a:effectLst/>
        </p:spPr>
        <p:txBody>
          <a:bodyPr lIns="27000" tIns="27000" rIns="27000" bIns="27000" anchor="ctr">
            <a:spAutoFit/>
          </a:bodyPr>
          <a:lstStyle/>
          <a:p>
            <a:pPr>
              <a:defRPr/>
            </a:pPr>
            <a:r>
              <a:rPr lang="en-GB" sz="1350" dirty="0"/>
              <a:t>Remember to check that the light flashes green when you vote!</a:t>
            </a:r>
          </a:p>
        </p:txBody>
      </p:sp>
      <p:sp>
        <p:nvSpPr>
          <p:cNvPr id="16390" name="TPAnswers"/>
          <p:cNvSpPr>
            <a:spLocks noGrp="1" noChangeArrowheads="1"/>
          </p:cNvSpPr>
          <p:nvPr>
            <p:ph type="body" idx="1"/>
            <p:custDataLst>
              <p:tags r:id="rId4"/>
            </p:custDataLst>
          </p:nvPr>
        </p:nvSpPr>
        <p:spPr>
          <a:xfrm>
            <a:off x="269082" y="1545431"/>
            <a:ext cx="3159919" cy="2862263"/>
          </a:xfrm>
        </p:spPr>
        <p:txBody>
          <a:bodyPr/>
          <a:lstStyle/>
          <a:p>
            <a:pPr marL="457200" indent="-457200">
              <a:spcBef>
                <a:spcPct val="20000"/>
              </a:spcBef>
              <a:buFontTx/>
              <a:buAutoNum type="arabicPeriod"/>
            </a:pPr>
            <a:r>
              <a:rPr lang="en-GB" sz="2100" dirty="0"/>
              <a:t>What’s breakfast?</a:t>
            </a:r>
          </a:p>
          <a:p>
            <a:pPr marL="457200" indent="-457200">
              <a:spcBef>
                <a:spcPct val="20000"/>
              </a:spcBef>
              <a:buFontTx/>
              <a:buAutoNum type="arabicPeriod"/>
            </a:pPr>
            <a:r>
              <a:rPr lang="en-GB" sz="2100" dirty="0"/>
              <a:t>Coffee</a:t>
            </a:r>
          </a:p>
          <a:p>
            <a:pPr marL="457200" indent="-457200">
              <a:spcBef>
                <a:spcPct val="20000"/>
              </a:spcBef>
              <a:buFontTx/>
              <a:buAutoNum type="arabicPeriod"/>
            </a:pPr>
            <a:r>
              <a:rPr lang="en-GB" sz="2100" dirty="0"/>
              <a:t>Tea</a:t>
            </a:r>
          </a:p>
          <a:p>
            <a:pPr marL="457200" indent="-457200">
              <a:spcBef>
                <a:spcPct val="20000"/>
              </a:spcBef>
              <a:buFontTx/>
              <a:buAutoNum type="arabicPeriod"/>
            </a:pPr>
            <a:r>
              <a:rPr lang="en-GB" sz="2100" dirty="0"/>
              <a:t>Fruit Juice</a:t>
            </a:r>
          </a:p>
          <a:p>
            <a:pPr marL="457200" indent="-457200">
              <a:spcBef>
                <a:spcPct val="20000"/>
              </a:spcBef>
              <a:buFontTx/>
              <a:buAutoNum type="arabicPeriod"/>
            </a:pPr>
            <a:r>
              <a:rPr lang="en-GB" sz="2100" dirty="0"/>
              <a:t>Water</a:t>
            </a:r>
          </a:p>
          <a:p>
            <a:pPr marL="457200" indent="-457200">
              <a:spcBef>
                <a:spcPct val="20000"/>
              </a:spcBef>
              <a:buFontTx/>
              <a:buAutoNum type="arabicPeriod"/>
            </a:pPr>
            <a:r>
              <a:rPr lang="en-GB" sz="2100" dirty="0"/>
              <a:t>Nothing</a:t>
            </a:r>
          </a:p>
          <a:p>
            <a:pPr marL="457200" indent="-457200">
              <a:spcBef>
                <a:spcPct val="20000"/>
              </a:spcBef>
              <a:buFontTx/>
              <a:buAutoNum type="arabicPeriod"/>
            </a:pPr>
            <a:r>
              <a:rPr lang="en-GB" sz="2100" dirty="0"/>
              <a:t>Other</a:t>
            </a:r>
          </a:p>
        </p:txBody>
      </p:sp>
    </p:spTree>
    <p:custDataLst>
      <p:tags r:id="rId2"/>
    </p:custDataLst>
    <p:extLst>
      <p:ext uri="{BB962C8B-B14F-4D97-AF65-F5344CB8AC3E}">
        <p14:creationId xmlns:p14="http://schemas.microsoft.com/office/powerpoint/2010/main" val="18920000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33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3300"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GB"/>
              <a:t>Basic use for simple tests</a:t>
            </a:r>
          </a:p>
        </p:txBody>
      </p:sp>
      <p:sp>
        <p:nvSpPr>
          <p:cNvPr id="49155" name="Rectangle 3"/>
          <p:cNvSpPr>
            <a:spLocks noGrp="1" noChangeArrowheads="1"/>
          </p:cNvSpPr>
          <p:nvPr>
            <p:ph type="body" idx="1"/>
          </p:nvPr>
        </p:nvSpPr>
        <p:spPr/>
        <p:txBody>
          <a:bodyPr/>
          <a:lstStyle/>
          <a:p>
            <a:pPr>
              <a:lnSpc>
                <a:spcPct val="90000"/>
              </a:lnSpc>
            </a:pPr>
            <a:r>
              <a:rPr lang="en-GB"/>
              <a:t>Simple, primarily factual questions</a:t>
            </a:r>
          </a:p>
          <a:p>
            <a:pPr>
              <a:lnSpc>
                <a:spcPct val="90000"/>
              </a:lnSpc>
            </a:pPr>
            <a:r>
              <a:rPr lang="en-GB"/>
              <a:t>At start of session:</a:t>
            </a:r>
          </a:p>
          <a:p>
            <a:pPr lvl="1">
              <a:lnSpc>
                <a:spcPct val="80000"/>
              </a:lnSpc>
            </a:pPr>
            <a:r>
              <a:rPr lang="en-GB"/>
              <a:t>evaluate prior knowledge</a:t>
            </a:r>
          </a:p>
          <a:p>
            <a:pPr lvl="1">
              <a:lnSpc>
                <a:spcPct val="80000"/>
              </a:lnSpc>
            </a:pPr>
            <a:r>
              <a:rPr lang="en-GB"/>
              <a:t>test recall from previous session</a:t>
            </a:r>
          </a:p>
          <a:p>
            <a:pPr lvl="1">
              <a:lnSpc>
                <a:spcPct val="80000"/>
              </a:lnSpc>
            </a:pPr>
            <a:r>
              <a:rPr lang="en-GB"/>
              <a:t>quiz about preparatory reading</a:t>
            </a:r>
          </a:p>
          <a:p>
            <a:pPr>
              <a:lnSpc>
                <a:spcPct val="90000"/>
              </a:lnSpc>
            </a:pPr>
            <a:r>
              <a:rPr lang="en-GB"/>
              <a:t>At end of session:</a:t>
            </a:r>
          </a:p>
          <a:p>
            <a:pPr lvl="1">
              <a:lnSpc>
                <a:spcPct val="80000"/>
              </a:lnSpc>
            </a:pPr>
            <a:r>
              <a:rPr lang="en-GB"/>
              <a:t>emphasise main points</a:t>
            </a:r>
          </a:p>
          <a:p>
            <a:pPr lvl="1">
              <a:lnSpc>
                <a:spcPct val="80000"/>
              </a:lnSpc>
            </a:pPr>
            <a:r>
              <a:rPr lang="en-GB"/>
              <a:t>provide feedback to students</a:t>
            </a:r>
          </a:p>
        </p:txBody>
      </p:sp>
    </p:spTree>
    <p:custDataLst>
      <p:tags r:id="rId1"/>
    </p:custDataLst>
    <p:extLst>
      <p:ext uri="{BB962C8B-B14F-4D97-AF65-F5344CB8AC3E}">
        <p14:creationId xmlns:p14="http://schemas.microsoft.com/office/powerpoint/2010/main" val="21785965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PQuestion"/>
          <p:cNvSpPr>
            <a:spLocks noGrp="1" noChangeArrowheads="1"/>
          </p:cNvSpPr>
          <p:nvPr>
            <p:ph type="title"/>
          </p:nvPr>
        </p:nvSpPr>
        <p:spPr>
          <a:xfrm>
            <a:off x="295275" y="259557"/>
            <a:ext cx="6319838" cy="621506"/>
          </a:xfrm>
        </p:spPr>
        <p:txBody>
          <a:bodyPr/>
          <a:lstStyle/>
          <a:p>
            <a:r>
              <a:rPr lang="en-GB"/>
              <a:t>Which is the correct assignment? </a:t>
            </a:r>
          </a:p>
        </p:txBody>
      </p:sp>
      <p:grpSp>
        <p:nvGrpSpPr>
          <p:cNvPr id="47107" name="Group 3"/>
          <p:cNvGrpSpPr>
            <a:grpSpLocks/>
          </p:cNvGrpSpPr>
          <p:nvPr/>
        </p:nvGrpSpPr>
        <p:grpSpPr bwMode="auto">
          <a:xfrm>
            <a:off x="3429000" y="897732"/>
            <a:ext cx="2924175" cy="2146697"/>
            <a:chOff x="2699" y="754"/>
            <a:chExt cx="2456" cy="1803"/>
          </a:xfrm>
        </p:grpSpPr>
        <p:pic>
          <p:nvPicPr>
            <p:cNvPr id="47108" name="Picture 4" descr="ethanol_nmr_spectr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699" y="754"/>
              <a:ext cx="2456" cy="1803"/>
            </a:xfrm>
            <a:prstGeom prst="rect">
              <a:avLst/>
            </a:prstGeom>
            <a:noFill/>
            <a:extLst>
              <a:ext uri="{909E8E84-426E-40DD-AFC4-6F175D3DCCD1}">
                <a14:hiddenFill xmlns:a14="http://schemas.microsoft.com/office/drawing/2010/main">
                  <a:solidFill>
                    <a:srgbClr val="FFFFFF"/>
                  </a:solidFill>
                </a14:hiddenFill>
              </a:ext>
            </a:extLst>
          </p:spPr>
        </p:pic>
        <p:sp>
          <p:nvSpPr>
            <p:cNvPr id="47109" name="Text Box 5"/>
            <p:cNvSpPr txBox="1">
              <a:spLocks noChangeArrowheads="1"/>
            </p:cNvSpPr>
            <p:nvPr/>
          </p:nvSpPr>
          <p:spPr bwMode="auto">
            <a:xfrm>
              <a:off x="3742" y="1389"/>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latin typeface="Arial" charset="0"/>
                </a:rPr>
                <a:t>A</a:t>
              </a:r>
            </a:p>
          </p:txBody>
        </p:sp>
        <p:sp>
          <p:nvSpPr>
            <p:cNvPr id="47110" name="Text Box 6"/>
            <p:cNvSpPr txBox="1">
              <a:spLocks noChangeArrowheads="1"/>
            </p:cNvSpPr>
            <p:nvPr/>
          </p:nvSpPr>
          <p:spPr bwMode="auto">
            <a:xfrm>
              <a:off x="4014" y="1434"/>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0066FF"/>
                  </a:solidFill>
                  <a:latin typeface="Arial" charset="0"/>
                </a:rPr>
                <a:t>B</a:t>
              </a:r>
            </a:p>
          </p:txBody>
        </p:sp>
        <p:sp>
          <p:nvSpPr>
            <p:cNvPr id="47111" name="Text Box 7"/>
            <p:cNvSpPr txBox="1">
              <a:spLocks noChangeArrowheads="1"/>
            </p:cNvSpPr>
            <p:nvPr/>
          </p:nvSpPr>
          <p:spPr bwMode="auto">
            <a:xfrm>
              <a:off x="4649" y="754"/>
              <a:ext cx="260" cy="2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FF3300"/>
                  </a:solidFill>
                  <a:latin typeface="Arial" charset="0"/>
                </a:rPr>
                <a:t>C</a:t>
              </a:r>
            </a:p>
          </p:txBody>
        </p:sp>
      </p:grpSp>
      <p:pic>
        <p:nvPicPr>
          <p:cNvPr id="47112" name="Picture 8" descr="ethan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44" y="1113235"/>
            <a:ext cx="1042988" cy="200025"/>
          </a:xfrm>
          <a:prstGeom prst="rect">
            <a:avLst/>
          </a:prstGeom>
          <a:noFill/>
          <a:extLst>
            <a:ext uri="{909E8E84-426E-40DD-AFC4-6F175D3DCCD1}">
              <a14:hiddenFill xmlns:a14="http://schemas.microsoft.com/office/drawing/2010/main">
                <a:solidFill>
                  <a:srgbClr val="FFFFFF"/>
                </a:solidFill>
              </a14:hiddenFill>
            </a:ext>
          </a:extLst>
        </p:spPr>
      </p:pic>
      <p:pic>
        <p:nvPicPr>
          <p:cNvPr id="47113" name="Picture 9" descr="ethan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935" y="2139554"/>
            <a:ext cx="1042988" cy="200025"/>
          </a:xfrm>
          <a:prstGeom prst="rect">
            <a:avLst/>
          </a:prstGeom>
          <a:noFill/>
          <a:extLst>
            <a:ext uri="{909E8E84-426E-40DD-AFC4-6F175D3DCCD1}">
              <a14:hiddenFill xmlns:a14="http://schemas.microsoft.com/office/drawing/2010/main">
                <a:solidFill>
                  <a:srgbClr val="FFFFFF"/>
                </a:solidFill>
              </a14:hiddenFill>
            </a:ext>
          </a:extLst>
        </p:spPr>
      </p:pic>
      <p:pic>
        <p:nvPicPr>
          <p:cNvPr id="47114" name="Picture 10" descr="ethan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7744" y="3057525"/>
            <a:ext cx="1042988" cy="200025"/>
          </a:xfrm>
          <a:prstGeom prst="rect">
            <a:avLst/>
          </a:prstGeom>
          <a:noFill/>
          <a:extLst>
            <a:ext uri="{909E8E84-426E-40DD-AFC4-6F175D3DCCD1}">
              <a14:hiddenFill xmlns:a14="http://schemas.microsoft.com/office/drawing/2010/main">
                <a:solidFill>
                  <a:srgbClr val="FFFFFF"/>
                </a:solidFill>
              </a14:hiddenFill>
            </a:ext>
          </a:extLst>
        </p:spPr>
      </p:pic>
      <p:sp>
        <p:nvSpPr>
          <p:cNvPr id="47115" name="Text Box 11"/>
          <p:cNvSpPr txBox="1">
            <a:spLocks noChangeArrowheads="1"/>
          </p:cNvSpPr>
          <p:nvPr/>
        </p:nvSpPr>
        <p:spPr bwMode="auto">
          <a:xfrm>
            <a:off x="1429941" y="1383506"/>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latin typeface="Arial" charset="0"/>
              </a:rPr>
              <a:t>A</a:t>
            </a:r>
          </a:p>
        </p:txBody>
      </p:sp>
      <p:sp>
        <p:nvSpPr>
          <p:cNvPr id="47116" name="Text Box 12"/>
          <p:cNvSpPr txBox="1">
            <a:spLocks noChangeArrowheads="1"/>
          </p:cNvSpPr>
          <p:nvPr/>
        </p:nvSpPr>
        <p:spPr bwMode="auto">
          <a:xfrm>
            <a:off x="1431131" y="2409825"/>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0066FF"/>
                </a:solidFill>
                <a:latin typeface="Arial" charset="0"/>
              </a:rPr>
              <a:t>B</a:t>
            </a:r>
          </a:p>
        </p:txBody>
      </p:sp>
      <p:sp>
        <p:nvSpPr>
          <p:cNvPr id="47117" name="Text Box 13"/>
          <p:cNvSpPr txBox="1">
            <a:spLocks noChangeArrowheads="1"/>
          </p:cNvSpPr>
          <p:nvPr/>
        </p:nvSpPr>
        <p:spPr bwMode="auto">
          <a:xfrm>
            <a:off x="1808560" y="1383506"/>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FF3300"/>
                </a:solidFill>
                <a:latin typeface="Arial" charset="0"/>
              </a:rPr>
              <a:t>C</a:t>
            </a:r>
          </a:p>
        </p:txBody>
      </p:sp>
      <p:sp>
        <p:nvSpPr>
          <p:cNvPr id="47118" name="Text Box 14"/>
          <p:cNvSpPr txBox="1">
            <a:spLocks noChangeArrowheads="1"/>
          </p:cNvSpPr>
          <p:nvPr/>
        </p:nvSpPr>
        <p:spPr bwMode="auto">
          <a:xfrm>
            <a:off x="998935" y="2409825"/>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latin typeface="Arial" charset="0"/>
              </a:rPr>
              <a:t>A</a:t>
            </a:r>
          </a:p>
        </p:txBody>
      </p:sp>
      <p:sp>
        <p:nvSpPr>
          <p:cNvPr id="47119" name="Text Box 15"/>
          <p:cNvSpPr txBox="1">
            <a:spLocks noChangeArrowheads="1"/>
          </p:cNvSpPr>
          <p:nvPr/>
        </p:nvSpPr>
        <p:spPr bwMode="auto">
          <a:xfrm>
            <a:off x="997744" y="1383506"/>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0066FF"/>
                </a:solidFill>
                <a:latin typeface="Arial" charset="0"/>
              </a:rPr>
              <a:t>B</a:t>
            </a:r>
          </a:p>
        </p:txBody>
      </p:sp>
      <p:sp>
        <p:nvSpPr>
          <p:cNvPr id="47120" name="Text Box 16"/>
          <p:cNvSpPr txBox="1">
            <a:spLocks noChangeArrowheads="1"/>
          </p:cNvSpPr>
          <p:nvPr/>
        </p:nvSpPr>
        <p:spPr bwMode="auto">
          <a:xfrm>
            <a:off x="1809750" y="2409825"/>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FF3300"/>
                </a:solidFill>
                <a:latin typeface="Arial" charset="0"/>
              </a:rPr>
              <a:t>C</a:t>
            </a:r>
          </a:p>
        </p:txBody>
      </p:sp>
      <p:sp>
        <p:nvSpPr>
          <p:cNvPr id="47121" name="Text Box 17"/>
          <p:cNvSpPr txBox="1">
            <a:spLocks noChangeArrowheads="1"/>
          </p:cNvSpPr>
          <p:nvPr/>
        </p:nvSpPr>
        <p:spPr bwMode="auto">
          <a:xfrm>
            <a:off x="1431131" y="429934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latin typeface="Arial" charset="0"/>
              </a:rPr>
              <a:t>A</a:t>
            </a:r>
          </a:p>
        </p:txBody>
      </p:sp>
      <p:sp>
        <p:nvSpPr>
          <p:cNvPr id="47122" name="Text Box 18"/>
          <p:cNvSpPr txBox="1">
            <a:spLocks noChangeArrowheads="1"/>
          </p:cNvSpPr>
          <p:nvPr/>
        </p:nvSpPr>
        <p:spPr bwMode="auto">
          <a:xfrm>
            <a:off x="1863329" y="429934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0066FF"/>
                </a:solidFill>
                <a:latin typeface="Arial" charset="0"/>
              </a:rPr>
              <a:t>B</a:t>
            </a:r>
          </a:p>
        </p:txBody>
      </p:sp>
      <p:sp>
        <p:nvSpPr>
          <p:cNvPr id="47123" name="Text Box 19"/>
          <p:cNvSpPr txBox="1">
            <a:spLocks noChangeArrowheads="1"/>
          </p:cNvSpPr>
          <p:nvPr/>
        </p:nvSpPr>
        <p:spPr bwMode="auto">
          <a:xfrm>
            <a:off x="998935" y="429934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FF3300"/>
                </a:solidFill>
                <a:latin typeface="Arial" charset="0"/>
              </a:rPr>
              <a:t>C</a:t>
            </a:r>
          </a:p>
        </p:txBody>
      </p:sp>
      <p:sp>
        <p:nvSpPr>
          <p:cNvPr id="47124" name="Text Box 20"/>
          <p:cNvSpPr txBox="1">
            <a:spLocks noChangeArrowheads="1"/>
          </p:cNvSpPr>
          <p:nvPr/>
        </p:nvSpPr>
        <p:spPr bwMode="auto">
          <a:xfrm>
            <a:off x="997744" y="332779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FF3300"/>
                </a:solidFill>
                <a:latin typeface="Arial" charset="0"/>
              </a:rPr>
              <a:t>C</a:t>
            </a:r>
          </a:p>
        </p:txBody>
      </p:sp>
      <p:sp>
        <p:nvSpPr>
          <p:cNvPr id="47125" name="Text Box 21"/>
          <p:cNvSpPr txBox="1">
            <a:spLocks noChangeArrowheads="1"/>
          </p:cNvSpPr>
          <p:nvPr/>
        </p:nvSpPr>
        <p:spPr bwMode="auto">
          <a:xfrm>
            <a:off x="1429941" y="332779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solidFill>
                  <a:srgbClr val="0066FF"/>
                </a:solidFill>
                <a:latin typeface="Arial" charset="0"/>
              </a:rPr>
              <a:t>B</a:t>
            </a:r>
          </a:p>
        </p:txBody>
      </p:sp>
      <p:sp>
        <p:nvSpPr>
          <p:cNvPr id="47126" name="Text Box 22"/>
          <p:cNvSpPr txBox="1">
            <a:spLocks noChangeArrowheads="1"/>
          </p:cNvSpPr>
          <p:nvPr/>
        </p:nvSpPr>
        <p:spPr bwMode="auto">
          <a:xfrm>
            <a:off x="1808560" y="3327797"/>
            <a:ext cx="309700" cy="300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r>
              <a:rPr lang="en-GB" sz="1350" b="1">
                <a:latin typeface="Arial" charset="0"/>
              </a:rPr>
              <a:t>A</a:t>
            </a:r>
          </a:p>
        </p:txBody>
      </p:sp>
      <p:pic>
        <p:nvPicPr>
          <p:cNvPr id="47127" name="Picture 23" descr="ethanol"/>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98935" y="4030266"/>
            <a:ext cx="1042988" cy="200025"/>
          </a:xfrm>
          <a:prstGeom prst="rect">
            <a:avLst/>
          </a:prstGeom>
          <a:noFill/>
          <a:extLst>
            <a:ext uri="{909E8E84-426E-40DD-AFC4-6F175D3DCCD1}">
              <a14:hiddenFill xmlns:a14="http://schemas.microsoft.com/office/drawing/2010/main">
                <a:solidFill>
                  <a:srgbClr val="FFFFFF"/>
                </a:solidFill>
              </a14:hiddenFill>
            </a:ext>
          </a:extLst>
        </p:spPr>
      </p:pic>
      <p:sp>
        <p:nvSpPr>
          <p:cNvPr id="47129" name="TPAnswers"/>
          <p:cNvSpPr>
            <a:spLocks noGrp="1" noChangeArrowheads="1"/>
          </p:cNvSpPr>
          <p:nvPr>
            <p:ph type="body" idx="1"/>
            <p:custDataLst>
              <p:tags r:id="rId3"/>
            </p:custDataLst>
          </p:nvPr>
        </p:nvSpPr>
        <p:spPr>
          <a:xfrm>
            <a:off x="458391" y="699542"/>
            <a:ext cx="6156722" cy="4193927"/>
          </a:xfrm>
        </p:spPr>
        <p:txBody>
          <a:bodyPr>
            <a:normAutofit/>
          </a:bodyPr>
          <a:lstStyle/>
          <a:p>
            <a:pPr marL="457200" indent="-457200">
              <a:lnSpc>
                <a:spcPct val="340000"/>
              </a:lnSpc>
              <a:spcBef>
                <a:spcPts val="0"/>
              </a:spcBef>
              <a:buClr>
                <a:schemeClr val="tx1"/>
              </a:buClr>
              <a:buFontTx/>
              <a:buAutoNum type="arabicPeriod"/>
            </a:pPr>
            <a:r>
              <a:rPr lang="en-GB" dirty="0"/>
              <a:t> </a:t>
            </a:r>
          </a:p>
          <a:p>
            <a:pPr marL="457200" indent="-457200">
              <a:lnSpc>
                <a:spcPct val="340000"/>
              </a:lnSpc>
              <a:spcBef>
                <a:spcPts val="0"/>
              </a:spcBef>
              <a:buClr>
                <a:schemeClr val="tx1"/>
              </a:buClr>
              <a:buFontTx/>
              <a:buAutoNum type="arabicPeriod"/>
            </a:pPr>
            <a:r>
              <a:rPr lang="en-GB" dirty="0"/>
              <a:t> </a:t>
            </a:r>
          </a:p>
          <a:p>
            <a:pPr marL="457200" indent="-457200">
              <a:lnSpc>
                <a:spcPct val="340000"/>
              </a:lnSpc>
              <a:spcBef>
                <a:spcPts val="0"/>
              </a:spcBef>
              <a:buClr>
                <a:schemeClr val="tx1"/>
              </a:buClr>
              <a:buFontTx/>
              <a:buAutoNum type="arabicPeriod"/>
            </a:pPr>
            <a:r>
              <a:rPr lang="en-GB" dirty="0"/>
              <a:t> </a:t>
            </a:r>
          </a:p>
          <a:p>
            <a:pPr marL="457200" indent="-457200">
              <a:lnSpc>
                <a:spcPct val="340000"/>
              </a:lnSpc>
              <a:spcBef>
                <a:spcPts val="0"/>
              </a:spcBef>
              <a:buClr>
                <a:schemeClr val="tx1"/>
              </a:buClr>
              <a:buFontTx/>
              <a:buAutoNum type="arabicPeriod"/>
            </a:pPr>
            <a:r>
              <a:rPr lang="en-GB" dirty="0"/>
              <a:t>  </a:t>
            </a:r>
          </a:p>
        </p:txBody>
      </p:sp>
      <p:graphicFrame>
        <p:nvGraphicFramePr>
          <p:cNvPr id="3" name="TPChart"/>
          <p:cNvGraphicFramePr>
            <a:graphicFrameLocks noChangeAspect="1"/>
          </p:cNvGraphicFramePr>
          <p:nvPr>
            <p:custDataLst>
              <p:tags r:id="rId4"/>
            </p:custDataLst>
            <p:extLst>
              <p:ext uri="{D42A27DB-BD31-4B8C-83A1-F6EECF244321}">
                <p14:modId xmlns:p14="http://schemas.microsoft.com/office/powerpoint/2010/main" val="672805315"/>
              </p:ext>
            </p:extLst>
          </p:nvPr>
        </p:nvGraphicFramePr>
        <p:xfrm>
          <a:off x="3365500" y="3147814"/>
          <a:ext cx="3429000" cy="1762324"/>
        </p:xfrm>
        <a:graphic>
          <a:graphicData uri="http://schemas.openxmlformats.org/presentationml/2006/ole">
            <mc:AlternateContent xmlns:mc="http://schemas.openxmlformats.org/markup-compatibility/2006">
              <mc:Choice xmlns:v="urn:schemas-microsoft-com:vml" Requires="v">
                <p:oleObj spid="_x0000_s3091" name="Chart" r:id="rId11" imgW="3429000" imgH="3857666" progId="MSGraph.Chart.8">
                  <p:embed followColorScheme="full"/>
                </p:oleObj>
              </mc:Choice>
              <mc:Fallback>
                <p:oleObj name="Chart" r:id="rId11" imgW="3429000" imgH="3857666" progId="MSGraph.Chart.8">
                  <p:embed followColorScheme="full"/>
                  <p:pic>
                    <p:nvPicPr>
                      <p:cNvPr id="0" name=""/>
                      <p:cNvPicPr/>
                      <p:nvPr/>
                    </p:nvPicPr>
                    <p:blipFill>
                      <a:blip r:embed="rId12"/>
                      <a:stretch>
                        <a:fillRect/>
                      </a:stretch>
                    </p:blipFill>
                    <p:spPr>
                      <a:xfrm>
                        <a:off x="3365500" y="3147814"/>
                        <a:ext cx="3429000" cy="1762324"/>
                      </a:xfrm>
                      <a:prstGeom prst="rect">
                        <a:avLst/>
                      </a:prstGeom>
                    </p:spPr>
                  </p:pic>
                </p:oleObj>
              </mc:Fallback>
            </mc:AlternateContent>
          </a:graphicData>
        </a:graphic>
      </p:graphicFrame>
      <p:sp>
        <p:nvSpPr>
          <p:cNvPr id="4" name="TPCountdownTrigger"/>
          <p:cNvSpPr/>
          <p:nvPr/>
        </p:nvSpPr>
        <p:spPr>
          <a:xfrm>
            <a:off x="0" y="0"/>
            <a:ext cx="12700" cy="12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TPCountdown" hidden="1"/>
          <p:cNvGrpSpPr/>
          <p:nvPr>
            <p:custDataLst>
              <p:tags r:id="rId5"/>
            </p:custDataLst>
          </p:nvPr>
        </p:nvGrpSpPr>
        <p:grpSpPr>
          <a:xfrm>
            <a:off x="2555875" y="4381500"/>
            <a:ext cx="635000" cy="635000"/>
            <a:chOff x="8318500" y="6032500"/>
            <a:chExt cx="635000" cy="635000"/>
          </a:xfrm>
        </p:grpSpPr>
        <p:sp>
          <p:nvSpPr>
            <p:cNvPr id="5" name="CountdownShape" hidden="1"/>
            <p:cNvSpPr/>
            <p:nvPr/>
          </p:nvSpPr>
          <p:spPr>
            <a:xfrm>
              <a:off x="8318500" y="6032500"/>
              <a:ext cx="635000" cy="635000"/>
            </a:xfrm>
            <a:prstGeom prst="beve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CountdownText" hidden="1"/>
            <p:cNvSpPr txBox="1"/>
            <p:nvPr/>
          </p:nvSpPr>
          <p:spPr>
            <a:xfrm>
              <a:off x="8318500" y="6032500"/>
              <a:ext cx="635000" cy="635000"/>
            </a:xfrm>
            <a:prstGeom prst="rect">
              <a:avLst/>
            </a:prstGeom>
            <a:noFill/>
          </p:spPr>
          <p:txBody>
            <a:bodyPr vert="horz" rtlCol="0" anchor="ctr" anchorCtr="1">
              <a:noAutofit/>
            </a:bodyPr>
            <a:lstStyle/>
            <a:p>
              <a:pPr algn="ctr"/>
              <a:r>
                <a:rPr lang="en-GB" b="1" smtClean="0">
                  <a:latin typeface="Tahoma" panose="020B0604030504040204" pitchFamily="34" charset="0"/>
                </a:rPr>
                <a:t>1</a:t>
              </a:r>
              <a:endParaRPr lang="en-GB" b="1">
                <a:latin typeface="Tahoma" panose="020B0604030504040204" pitchFamily="34" charset="0"/>
              </a:endParaRPr>
            </a:p>
          </p:txBody>
        </p:sp>
      </p:grpSp>
      <p:sp>
        <p:nvSpPr>
          <p:cNvPr id="8" name="CAI1"/>
          <p:cNvSpPr/>
          <p:nvPr>
            <p:custDataLst>
              <p:tags r:id="rId6"/>
            </p:custDataLst>
          </p:nvPr>
        </p:nvSpPr>
        <p:spPr>
          <a:xfrm rot="10800000">
            <a:off x="2242898" y="3003797"/>
            <a:ext cx="538029" cy="560187"/>
          </a:xfrm>
          <a:custGeom>
            <a:avLst/>
            <a:gdLst/>
            <a:ahLst/>
            <a:cxnLst/>
            <a:rect l="0" t="0" r="0" b="0"/>
            <a:pathLst>
              <a:path w="1524001" h="1752601">
                <a:moveTo>
                  <a:pt x="1295400" y="1066800"/>
                </a:moveTo>
                <a:lnTo>
                  <a:pt x="1524000" y="533400"/>
                </a:lnTo>
                <a:lnTo>
                  <a:pt x="914400" y="0"/>
                </a:lnTo>
                <a:lnTo>
                  <a:pt x="0" y="1447800"/>
                </a:lnTo>
                <a:lnTo>
                  <a:pt x="0" y="1752600"/>
                </a:lnTo>
                <a:lnTo>
                  <a:pt x="990600" y="533400"/>
                </a:lnTo>
                <a:close/>
              </a:path>
            </a:pathLst>
          </a:custGeom>
          <a:solidFill>
            <a:srgbClr val="00C80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2"/>
    </p:custDataLst>
    <p:extLst>
      <p:ext uri="{BB962C8B-B14F-4D97-AF65-F5344CB8AC3E}">
        <p14:creationId xmlns:p14="http://schemas.microsoft.com/office/powerpoint/2010/main" val="3441872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3" grpId="0"/>
      <p:bldP spid="4"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457200" y="274638"/>
            <a:ext cx="5996136" cy="719139"/>
          </a:xfrm>
        </p:spPr>
        <p:txBody>
          <a:bodyPr/>
          <a:lstStyle/>
          <a:p>
            <a:r>
              <a:rPr lang="en-GB"/>
              <a:t>Which one of these fungi is deadly poisonous?</a:t>
            </a:r>
          </a:p>
        </p:txBody>
      </p:sp>
      <p:sp>
        <p:nvSpPr>
          <p:cNvPr id="3" name="TPAnswers" hidden="1"/>
          <p:cNvSpPr>
            <a:spLocks noGrp="1"/>
          </p:cNvSpPr>
          <p:nvPr>
            <p:ph type="body" idx="1"/>
            <p:custDataLst>
              <p:tags r:id="rId3"/>
            </p:custDataLst>
          </p:nvPr>
        </p:nvSpPr>
        <p:spPr>
          <a:xfrm>
            <a:off x="457200" y="1600200"/>
            <a:ext cx="2971800" cy="3636962"/>
          </a:xfrm>
        </p:spPr>
        <p:txBody>
          <a:bodyPr>
            <a:normAutofit/>
          </a:bodyPr>
          <a:lstStyle/>
          <a:p>
            <a:pPr marL="457200" indent="-457200">
              <a:spcBef>
                <a:spcPct val="20000"/>
              </a:spcBef>
              <a:buFont typeface="Arial" pitchFamily="34" charset="0"/>
              <a:buAutoNum type="alphaUcPeriod"/>
            </a:pPr>
            <a:r>
              <a:rPr lang="en-GB" sz="2000"/>
              <a:t>Dog Stinkhorn</a:t>
            </a:r>
          </a:p>
          <a:p>
            <a:pPr marL="457200" indent="-457200">
              <a:spcBef>
                <a:spcPct val="20000"/>
              </a:spcBef>
              <a:buFont typeface="Arial" pitchFamily="34" charset="0"/>
              <a:buAutoNum type="alphaUcPeriod"/>
            </a:pPr>
            <a:r>
              <a:rPr lang="en-GB" sz="2000"/>
              <a:t>Amythest Deceiver</a:t>
            </a:r>
          </a:p>
          <a:p>
            <a:pPr marL="457200" indent="-457200">
              <a:spcBef>
                <a:spcPct val="20000"/>
              </a:spcBef>
              <a:buFont typeface="Arial" pitchFamily="34" charset="0"/>
              <a:buAutoNum type="alphaUcPeriod"/>
            </a:pPr>
            <a:r>
              <a:rPr lang="en-GB" sz="2000"/>
              <a:t>Cowpat Fungus</a:t>
            </a:r>
          </a:p>
          <a:p>
            <a:pPr marL="457200" indent="-457200">
              <a:spcBef>
                <a:spcPct val="20000"/>
              </a:spcBef>
              <a:buFont typeface="Arial" pitchFamily="34" charset="0"/>
              <a:buAutoNum type="alphaUcPeriod"/>
            </a:pPr>
            <a:r>
              <a:rPr lang="en-GB" sz="2000"/>
              <a:t>Destroying Angel</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1048253766"/>
              </p:ext>
            </p:extLst>
          </p:nvPr>
        </p:nvGraphicFramePr>
        <p:xfrm>
          <a:off x="4510380" y="2571750"/>
          <a:ext cx="2284120" cy="2571750"/>
        </p:xfrm>
        <a:graphic>
          <a:graphicData uri="http://schemas.openxmlformats.org/presentationml/2006/ole">
            <mc:AlternateContent xmlns:mc="http://schemas.openxmlformats.org/markup-compatibility/2006">
              <mc:Choice xmlns:v="urn:schemas-microsoft-com:vml" Requires="v">
                <p:oleObj spid="_x0000_s9225" name="Chart" r:id="rId6" imgW="3429000" imgH="3857666" progId="MSGraph.Chart.8">
                  <p:embed followColorScheme="full"/>
                </p:oleObj>
              </mc:Choice>
              <mc:Fallback>
                <p:oleObj name="Chart" r:id="rId6" imgW="3429000" imgH="3857666" progId="MSGraph.Chart.8">
                  <p:embed followColorScheme="full"/>
                  <p:pic>
                    <p:nvPicPr>
                      <p:cNvPr id="0" name=""/>
                      <p:cNvPicPr/>
                      <p:nvPr/>
                    </p:nvPicPr>
                    <p:blipFill>
                      <a:blip r:embed="rId7"/>
                      <a:stretch>
                        <a:fillRect/>
                      </a:stretch>
                    </p:blipFill>
                    <p:spPr>
                      <a:xfrm>
                        <a:off x="4510380" y="2571750"/>
                        <a:ext cx="2284120" cy="2571750"/>
                      </a:xfrm>
                      <a:prstGeom prst="rect">
                        <a:avLst/>
                      </a:prstGeom>
                    </p:spPr>
                  </p:pic>
                </p:oleObj>
              </mc:Fallback>
            </mc:AlternateContent>
          </a:graphicData>
        </a:graphic>
      </p:graphicFrame>
      <p:grpSp>
        <p:nvGrpSpPr>
          <p:cNvPr id="11" name="TPPictureChoice1"/>
          <p:cNvGrpSpPr/>
          <p:nvPr/>
        </p:nvGrpSpPr>
        <p:grpSpPr>
          <a:xfrm>
            <a:off x="250736" y="716956"/>
            <a:ext cx="2243138" cy="2027634"/>
            <a:chOff x="250736" y="716956"/>
            <a:chExt cx="2243138" cy="2027634"/>
          </a:xfrm>
        </p:grpSpPr>
        <p:pic>
          <p:nvPicPr>
            <p:cNvPr id="6" name="PSPic1"/>
            <p:cNvPicPr>
              <a:picLocks noChangeAspect="1" noChangeArrowheads="1"/>
            </p:cNvPicPr>
            <p:nvPr/>
          </p:nvPicPr>
          <p:blipFill>
            <a:blip r:embed="rId8" cstate="print">
              <a:extLst>
                <a:ext uri="{28A0092B-C50C-407E-A947-70E740481C1C}">
                  <a14:useLocalDpi xmlns:a14="http://schemas.microsoft.com/office/drawing/2010/main" val="0"/>
                </a:ext>
              </a:extLst>
            </a:blip>
            <a:srcRect r="2544"/>
            <a:stretch>
              <a:fillRect/>
            </a:stretch>
          </p:blipFill>
          <p:spPr bwMode="auto">
            <a:xfrm>
              <a:off x="441236" y="1097956"/>
              <a:ext cx="2052638" cy="1646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SText1"/>
            <p:cNvSpPr txBox="1"/>
            <p:nvPr/>
          </p:nvSpPr>
          <p:spPr>
            <a:xfrm>
              <a:off x="441236" y="716956"/>
              <a:ext cx="635000" cy="381000"/>
            </a:xfrm>
            <a:prstGeom prst="rect">
              <a:avLst/>
            </a:prstGeom>
            <a:noFill/>
          </p:spPr>
          <p:txBody>
            <a:bodyPr vert="horz" rtlCol="0">
              <a:noAutofit/>
            </a:bodyPr>
            <a:lstStyle/>
            <a:p>
              <a:r>
                <a:rPr lang="en-GB"/>
                <a:t>A.</a:t>
              </a:r>
            </a:p>
          </p:txBody>
        </p:sp>
        <p:sp>
          <p:nvSpPr>
            <p:cNvPr id="10" name="PSArrow1"/>
            <p:cNvSpPr/>
            <p:nvPr/>
          </p:nvSpPr>
          <p:spPr>
            <a:xfrm>
              <a:off x="250736" y="970956"/>
              <a:ext cx="190500" cy="508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4" name="TPPictureChoice2"/>
          <p:cNvGrpSpPr/>
          <p:nvPr/>
        </p:nvGrpSpPr>
        <p:grpSpPr>
          <a:xfrm>
            <a:off x="2522664" y="718188"/>
            <a:ext cx="2241947" cy="2032397"/>
            <a:chOff x="2522664" y="718188"/>
            <a:chExt cx="2241947" cy="2032397"/>
          </a:xfrm>
        </p:grpSpPr>
        <p:pic>
          <p:nvPicPr>
            <p:cNvPr id="8" name="PSPic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13164" y="1099188"/>
              <a:ext cx="2051447" cy="1651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PSText2"/>
            <p:cNvSpPr txBox="1"/>
            <p:nvPr/>
          </p:nvSpPr>
          <p:spPr>
            <a:xfrm>
              <a:off x="2713164" y="718188"/>
              <a:ext cx="635000" cy="381000"/>
            </a:xfrm>
            <a:prstGeom prst="rect">
              <a:avLst/>
            </a:prstGeom>
            <a:noFill/>
          </p:spPr>
          <p:txBody>
            <a:bodyPr vert="horz" rtlCol="0">
              <a:noAutofit/>
            </a:bodyPr>
            <a:lstStyle/>
            <a:p>
              <a:r>
                <a:rPr lang="en-GB"/>
                <a:t>B.</a:t>
              </a:r>
            </a:p>
          </p:txBody>
        </p:sp>
        <p:sp>
          <p:nvSpPr>
            <p:cNvPr id="13" name="PSArrow2"/>
            <p:cNvSpPr/>
            <p:nvPr/>
          </p:nvSpPr>
          <p:spPr>
            <a:xfrm>
              <a:off x="2522664" y="972188"/>
              <a:ext cx="190500" cy="508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17" name="TPPictureChoice3"/>
          <p:cNvGrpSpPr/>
          <p:nvPr/>
        </p:nvGrpSpPr>
        <p:grpSpPr>
          <a:xfrm>
            <a:off x="250384" y="2550790"/>
            <a:ext cx="1563290" cy="2027635"/>
            <a:chOff x="250384" y="2550790"/>
            <a:chExt cx="1563290" cy="2027635"/>
          </a:xfrm>
        </p:grpSpPr>
        <p:pic>
          <p:nvPicPr>
            <p:cNvPr id="5" name="PSPic3"/>
            <p:cNvPicPr>
              <a:picLocks noChangeAspect="1" noChangeArrowheads="1"/>
            </p:cNvPicPr>
            <p:nvPr/>
          </p:nvPicPr>
          <p:blipFill>
            <a:blip r:embed="rId10" cstate="print">
              <a:extLst>
                <a:ext uri="{28A0092B-C50C-407E-A947-70E740481C1C}">
                  <a14:useLocalDpi xmlns:a14="http://schemas.microsoft.com/office/drawing/2010/main" val="0"/>
                </a:ext>
              </a:extLst>
            </a:blip>
            <a:srcRect t="19760"/>
            <a:stretch>
              <a:fillRect/>
            </a:stretch>
          </p:blipFill>
          <p:spPr bwMode="auto">
            <a:xfrm>
              <a:off x="440884" y="2931790"/>
              <a:ext cx="1372790" cy="1646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PSText3"/>
            <p:cNvSpPr txBox="1"/>
            <p:nvPr/>
          </p:nvSpPr>
          <p:spPr>
            <a:xfrm>
              <a:off x="440884" y="2550790"/>
              <a:ext cx="635000" cy="381000"/>
            </a:xfrm>
            <a:prstGeom prst="rect">
              <a:avLst/>
            </a:prstGeom>
            <a:noFill/>
          </p:spPr>
          <p:txBody>
            <a:bodyPr vert="horz" rtlCol="0">
              <a:noAutofit/>
            </a:bodyPr>
            <a:lstStyle/>
            <a:p>
              <a:r>
                <a:rPr lang="en-GB"/>
                <a:t>C.</a:t>
              </a:r>
            </a:p>
          </p:txBody>
        </p:sp>
        <p:sp>
          <p:nvSpPr>
            <p:cNvPr id="16" name="PSArrow3"/>
            <p:cNvSpPr/>
            <p:nvPr/>
          </p:nvSpPr>
          <p:spPr>
            <a:xfrm>
              <a:off x="250384" y="2804790"/>
              <a:ext cx="190500" cy="508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20" name="TPPictureChoice4"/>
          <p:cNvGrpSpPr/>
          <p:nvPr/>
        </p:nvGrpSpPr>
        <p:grpSpPr>
          <a:xfrm>
            <a:off x="2522664" y="2550790"/>
            <a:ext cx="2241947" cy="2031206"/>
            <a:chOff x="2522664" y="2550790"/>
            <a:chExt cx="2241947" cy="2031206"/>
          </a:xfrm>
        </p:grpSpPr>
        <p:pic>
          <p:nvPicPr>
            <p:cNvPr id="7" name="PSPic4"/>
            <p:cNvPicPr>
              <a:picLocks noChangeAspect="1" noChangeArrowheads="1"/>
            </p:cNvPicPr>
            <p:nvPr/>
          </p:nvPicPr>
          <p:blipFill>
            <a:blip r:embed="rId11">
              <a:extLst>
                <a:ext uri="{28A0092B-C50C-407E-A947-70E740481C1C}">
                  <a14:useLocalDpi xmlns:a14="http://schemas.microsoft.com/office/drawing/2010/main" val="0"/>
                </a:ext>
              </a:extLst>
            </a:blip>
            <a:srcRect l="6519" r="10883"/>
            <a:stretch>
              <a:fillRect/>
            </a:stretch>
          </p:blipFill>
          <p:spPr bwMode="auto">
            <a:xfrm>
              <a:off x="2713164" y="2931790"/>
              <a:ext cx="2051447" cy="1650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PSText4"/>
            <p:cNvSpPr txBox="1"/>
            <p:nvPr/>
          </p:nvSpPr>
          <p:spPr>
            <a:xfrm>
              <a:off x="2713164" y="2550790"/>
              <a:ext cx="635000" cy="381000"/>
            </a:xfrm>
            <a:prstGeom prst="rect">
              <a:avLst/>
            </a:prstGeom>
            <a:noFill/>
          </p:spPr>
          <p:txBody>
            <a:bodyPr vert="horz" rtlCol="0">
              <a:noAutofit/>
            </a:bodyPr>
            <a:lstStyle/>
            <a:p>
              <a:r>
                <a:rPr lang="en-GB"/>
                <a:t>D.</a:t>
              </a:r>
            </a:p>
          </p:txBody>
        </p:sp>
        <p:sp>
          <p:nvSpPr>
            <p:cNvPr id="19" name="PSArrow4"/>
            <p:cNvSpPr/>
            <p:nvPr/>
          </p:nvSpPr>
          <p:spPr>
            <a:xfrm>
              <a:off x="2522664" y="2804790"/>
              <a:ext cx="190500" cy="50800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spTree>
    <p:custDataLst>
      <p:tags r:id="rId2"/>
    </p:custDataLst>
    <p:extLst>
      <p:ext uri="{BB962C8B-B14F-4D97-AF65-F5344CB8AC3E}">
        <p14:creationId xmlns:p14="http://schemas.microsoft.com/office/powerpoint/2010/main" val="1716809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GB"/>
              <a:t>Use to promote debate</a:t>
            </a:r>
          </a:p>
        </p:txBody>
      </p:sp>
      <p:sp>
        <p:nvSpPr>
          <p:cNvPr id="3" name="Oval Callout 2"/>
          <p:cNvSpPr/>
          <p:nvPr/>
        </p:nvSpPr>
        <p:spPr bwMode="auto">
          <a:xfrm>
            <a:off x="458670" y="1275606"/>
            <a:ext cx="2646294" cy="1411985"/>
          </a:xfrm>
          <a:prstGeom prst="wedgeEllipseCallout">
            <a:avLst>
              <a:gd name="adj1" fmla="val 38899"/>
              <a:gd name="adj2" fmla="val 66533"/>
            </a:avLst>
          </a:prstGeom>
          <a:solidFill>
            <a:srgbClr val="3366FF"/>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68580" tIns="34290" rIns="68580" bIns="0" numCol="1" rtlCol="0" anchor="t" anchorCtr="0" compatLnSpc="1">
            <a:prstTxWarp prst="textNoShape">
              <a:avLst/>
            </a:prstTxWarp>
            <a:spAutoFit/>
          </a:bodyPr>
          <a:lstStyle/>
          <a:p>
            <a:pPr algn="ctr"/>
            <a:r>
              <a:rPr lang="en-GB" sz="2100" dirty="0">
                <a:solidFill>
                  <a:srgbClr val="F8F8F8"/>
                </a:solidFill>
              </a:rPr>
              <a:t>Questions that have no ‘right answer’</a:t>
            </a:r>
          </a:p>
        </p:txBody>
      </p:sp>
      <p:sp>
        <p:nvSpPr>
          <p:cNvPr id="7" name="Oval Callout 6"/>
          <p:cNvSpPr/>
          <p:nvPr/>
        </p:nvSpPr>
        <p:spPr bwMode="auto">
          <a:xfrm>
            <a:off x="2708920" y="3147814"/>
            <a:ext cx="3763957" cy="957553"/>
          </a:xfrm>
          <a:prstGeom prst="wedgeEllipseCallout">
            <a:avLst>
              <a:gd name="adj1" fmla="val -36979"/>
              <a:gd name="adj2" fmla="val 82283"/>
            </a:avLst>
          </a:prstGeom>
          <a:solidFill>
            <a:srgbClr val="0070C0"/>
          </a:solidFill>
          <a:ln>
            <a:headEnd type="none" w="med" len="med"/>
            <a:tailEnd type="none" w="med" len="med"/>
          </a:ln>
          <a:extLst/>
        </p:spPr>
        <p:style>
          <a:lnRef idx="0">
            <a:schemeClr val="accent5"/>
          </a:lnRef>
          <a:fillRef idx="3">
            <a:schemeClr val="accent5"/>
          </a:fillRef>
          <a:effectRef idx="3">
            <a:schemeClr val="accent5"/>
          </a:effectRef>
          <a:fontRef idx="minor">
            <a:schemeClr val="lt1"/>
          </a:fontRef>
        </p:style>
        <p:txBody>
          <a:bodyPr vert="horz" wrap="square" lIns="68580" tIns="34290" rIns="68580" bIns="0" numCol="1" rtlCol="0" anchor="t" anchorCtr="0" compatLnSpc="1">
            <a:prstTxWarp prst="textNoShape">
              <a:avLst/>
            </a:prstTxWarp>
            <a:spAutoFit/>
          </a:bodyPr>
          <a:lstStyle/>
          <a:p>
            <a:pPr marL="428625" indent="-428625" algn="ctr"/>
            <a:r>
              <a:rPr lang="en-GB" sz="2100" dirty="0">
                <a:solidFill>
                  <a:srgbClr val="F8F8F8"/>
                </a:solidFill>
              </a:rPr>
              <a:t>Questions that expose misconceptions</a:t>
            </a:r>
          </a:p>
        </p:txBody>
      </p:sp>
    </p:spTree>
    <p:custDataLst>
      <p:tags r:id="rId1"/>
    </p:custDataLst>
    <p:extLst>
      <p:ext uri="{BB962C8B-B14F-4D97-AF65-F5344CB8AC3E}">
        <p14:creationId xmlns:p14="http://schemas.microsoft.com/office/powerpoint/2010/main" val="364107966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42900" y="205978"/>
            <a:ext cx="6319838" cy="1006079"/>
          </a:xfrm>
        </p:spPr>
        <p:txBody>
          <a:bodyPr/>
          <a:lstStyle/>
          <a:p>
            <a:r>
              <a:rPr lang="en-GB" dirty="0"/>
              <a:t>Do you think that the UK ought to build new nuclear power stations?</a:t>
            </a:r>
          </a:p>
        </p:txBody>
      </p:sp>
      <p:sp>
        <p:nvSpPr>
          <p:cNvPr id="3" name="TPAnswers"/>
          <p:cNvSpPr>
            <a:spLocks noGrp="1"/>
          </p:cNvSpPr>
          <p:nvPr>
            <p:ph type="body" idx="1"/>
            <p:custDataLst>
              <p:tags r:id="rId3"/>
            </p:custDataLst>
          </p:nvPr>
        </p:nvSpPr>
        <p:spPr>
          <a:xfrm>
            <a:off x="342900" y="1545636"/>
            <a:ext cx="3086100" cy="3031127"/>
          </a:xfrm>
        </p:spPr>
        <p:txBody>
          <a:bodyPr>
            <a:normAutofit/>
          </a:bodyPr>
          <a:lstStyle/>
          <a:p>
            <a:pPr marL="457200" indent="-457200">
              <a:spcBef>
                <a:spcPct val="20000"/>
              </a:spcBef>
              <a:buFont typeface="Wingdings" pitchFamily="2" charset="2"/>
              <a:buAutoNum type="arabicPeriod"/>
            </a:pPr>
            <a:r>
              <a:rPr lang="en-GB" sz="2400" dirty="0"/>
              <a:t>Yes</a:t>
            </a:r>
          </a:p>
          <a:p>
            <a:pPr marL="457200" indent="-457200">
              <a:spcBef>
                <a:spcPct val="20000"/>
              </a:spcBef>
              <a:buFont typeface="Wingdings" pitchFamily="2" charset="2"/>
              <a:buAutoNum type="arabicPeriod"/>
            </a:pPr>
            <a:r>
              <a:rPr lang="en-GB" sz="2400" dirty="0"/>
              <a:t>No</a:t>
            </a:r>
          </a:p>
          <a:p>
            <a:pPr marL="457200" indent="-457200">
              <a:spcBef>
                <a:spcPct val="20000"/>
              </a:spcBef>
              <a:buFont typeface="Wingdings" pitchFamily="2" charset="2"/>
              <a:buAutoNum type="arabicPeriod"/>
            </a:pPr>
            <a:r>
              <a:rPr lang="en-GB" sz="2400" dirty="0"/>
              <a:t>Undecided</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2990491430"/>
              </p:ext>
            </p:extLst>
          </p:nvPr>
        </p:nvGraphicFramePr>
        <p:xfrm>
          <a:off x="3068960" y="1419622"/>
          <a:ext cx="3429000" cy="3860800"/>
        </p:xfrm>
        <a:graphic>
          <a:graphicData uri="http://schemas.openxmlformats.org/presentationml/2006/ole">
            <mc:AlternateContent xmlns:mc="http://schemas.openxmlformats.org/markup-compatibility/2006">
              <mc:Choice xmlns:v="urn:schemas-microsoft-com:vml" Requires="v">
                <p:oleObj spid="_x0000_s5139" name="Chart" r:id="rId6" imgW="3429000" imgH="3857666" progId="MSGraph.Chart.8">
                  <p:embed followColorScheme="full"/>
                </p:oleObj>
              </mc:Choice>
              <mc:Fallback>
                <p:oleObj name="Chart" r:id="rId6" imgW="3429000" imgH="3857666" progId="MSGraph.Chart.8">
                  <p:embed followColorScheme="full"/>
                  <p:pic>
                    <p:nvPicPr>
                      <p:cNvPr id="0" name=""/>
                      <p:cNvPicPr/>
                      <p:nvPr/>
                    </p:nvPicPr>
                    <p:blipFill>
                      <a:blip r:embed="rId7"/>
                      <a:stretch>
                        <a:fillRect/>
                      </a:stretch>
                    </p:blipFill>
                    <p:spPr>
                      <a:xfrm>
                        <a:off x="3068960" y="1419622"/>
                        <a:ext cx="3429000" cy="38608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4245750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42900" y="205978"/>
            <a:ext cx="6319838" cy="1231646"/>
          </a:xfrm>
        </p:spPr>
        <p:txBody>
          <a:bodyPr/>
          <a:lstStyle/>
          <a:p>
            <a:r>
              <a:rPr lang="en-GB" dirty="0"/>
              <a:t>Do you think that the UK ought to build a new nuclear power station at </a:t>
            </a:r>
            <a:r>
              <a:rPr lang="en-GB" dirty="0" err="1"/>
              <a:t>Marchwood</a:t>
            </a:r>
            <a:r>
              <a:rPr lang="en-GB" dirty="0"/>
              <a:t>?</a:t>
            </a:r>
          </a:p>
        </p:txBody>
      </p:sp>
      <p:graphicFrame>
        <p:nvGraphicFramePr>
          <p:cNvPr id="5" name="TPChart"/>
          <p:cNvGraphicFramePr>
            <a:graphicFrameLocks noChangeAspect="1"/>
          </p:cNvGraphicFramePr>
          <p:nvPr>
            <p:custDataLst>
              <p:tags r:id="rId3"/>
            </p:custDataLst>
            <p:extLst>
              <p:ext uri="{D42A27DB-BD31-4B8C-83A1-F6EECF244321}">
                <p14:modId xmlns:p14="http://schemas.microsoft.com/office/powerpoint/2010/main" val="3098025869"/>
              </p:ext>
            </p:extLst>
          </p:nvPr>
        </p:nvGraphicFramePr>
        <p:xfrm>
          <a:off x="3559300" y="1437624"/>
          <a:ext cx="2894035" cy="3255788"/>
        </p:xfrm>
        <a:graphic>
          <a:graphicData uri="http://schemas.openxmlformats.org/presentationml/2006/ole">
            <mc:AlternateContent xmlns:mc="http://schemas.openxmlformats.org/markup-compatibility/2006">
              <mc:Choice xmlns:v="urn:schemas-microsoft-com:vml" Requires="v">
                <p:oleObj spid="_x0000_s6164" name="Chart" r:id="rId6" imgW="4572000" imgH="5143662" progId="MSGraph.Chart.8">
                  <p:embed followColorScheme="full"/>
                </p:oleObj>
              </mc:Choice>
              <mc:Fallback>
                <p:oleObj name="Chart" r:id="rId6" imgW="4572000" imgH="5143662" progId="MSGraph.Chart.8">
                  <p:embed followColorScheme="full"/>
                  <p:pic>
                    <p:nvPicPr>
                      <p:cNvPr id="5" name="TPChart"/>
                      <p:cNvPicPr/>
                      <p:nvPr/>
                    </p:nvPicPr>
                    <p:blipFill>
                      <a:blip r:embed="rId7"/>
                      <a:stretch>
                        <a:fillRect/>
                      </a:stretch>
                    </p:blipFill>
                    <p:spPr>
                      <a:xfrm>
                        <a:off x="3559300" y="1437624"/>
                        <a:ext cx="2894035" cy="3255788"/>
                      </a:xfrm>
                      <a:prstGeom prst="rect">
                        <a:avLst/>
                      </a:prstGeom>
                    </p:spPr>
                  </p:pic>
                </p:oleObj>
              </mc:Fallback>
            </mc:AlternateContent>
          </a:graphicData>
        </a:graphic>
      </p:graphicFrame>
      <p:sp>
        <p:nvSpPr>
          <p:cNvPr id="3" name="TPAnswers"/>
          <p:cNvSpPr>
            <a:spLocks noGrp="1"/>
          </p:cNvSpPr>
          <p:nvPr>
            <p:ph type="body" idx="1"/>
            <p:custDataLst>
              <p:tags r:id="rId4"/>
            </p:custDataLst>
          </p:nvPr>
        </p:nvSpPr>
        <p:spPr>
          <a:xfrm>
            <a:off x="342900" y="1545636"/>
            <a:ext cx="3086100" cy="3031127"/>
          </a:xfrm>
        </p:spPr>
        <p:txBody>
          <a:bodyPr>
            <a:noAutofit/>
          </a:bodyPr>
          <a:lstStyle/>
          <a:p>
            <a:pPr marL="457200" indent="-457200">
              <a:spcBef>
                <a:spcPct val="20000"/>
              </a:spcBef>
              <a:buFont typeface="Wingdings" pitchFamily="2" charset="2"/>
              <a:buAutoNum type="arabicPeriod"/>
            </a:pPr>
            <a:r>
              <a:rPr lang="en-GB" sz="2400" dirty="0"/>
              <a:t>Yes</a:t>
            </a:r>
          </a:p>
          <a:p>
            <a:pPr marL="457200" indent="-457200">
              <a:spcBef>
                <a:spcPct val="20000"/>
              </a:spcBef>
              <a:buFont typeface="Wingdings" pitchFamily="2" charset="2"/>
              <a:buAutoNum type="arabicPeriod"/>
            </a:pPr>
            <a:r>
              <a:rPr lang="en-GB" sz="2400" dirty="0"/>
              <a:t>No</a:t>
            </a:r>
          </a:p>
          <a:p>
            <a:pPr marL="457200" indent="-457200">
              <a:spcBef>
                <a:spcPct val="20000"/>
              </a:spcBef>
              <a:buFont typeface="Wingdings" pitchFamily="2" charset="2"/>
              <a:buAutoNum type="arabicPeriod"/>
            </a:pPr>
            <a:r>
              <a:rPr lang="en-GB" sz="2400" dirty="0"/>
              <a:t>Undecided</a:t>
            </a:r>
          </a:p>
        </p:txBody>
      </p:sp>
      <p:grpSp>
        <p:nvGrpSpPr>
          <p:cNvPr id="4" name="Group 3"/>
          <p:cNvGrpSpPr/>
          <p:nvPr/>
        </p:nvGrpSpPr>
        <p:grpSpPr>
          <a:xfrm>
            <a:off x="404665" y="2949792"/>
            <a:ext cx="2232247" cy="1857952"/>
            <a:chOff x="404665" y="2949792"/>
            <a:chExt cx="1908407" cy="1857952"/>
          </a:xfrm>
        </p:grpSpPr>
        <p:pic>
          <p:nvPicPr>
            <p:cNvPr id="56322"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04665" y="2949792"/>
              <a:ext cx="1908407" cy="18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Oval 5"/>
            <p:cNvSpPr/>
            <p:nvPr/>
          </p:nvSpPr>
          <p:spPr bwMode="auto">
            <a:xfrm>
              <a:off x="1288301" y="4245937"/>
              <a:ext cx="194847" cy="243446"/>
            </a:xfrm>
            <a:prstGeom prst="ellipse">
              <a:avLst/>
            </a:prstGeom>
            <a:solidFill>
              <a:srgbClr val="C60C30"/>
            </a:solidFill>
            <a:ln w="28575" cap="flat" cmpd="sng" algn="ctr">
              <a:solidFill>
                <a:srgbClr val="F8F8F8"/>
              </a:solidFill>
              <a:prstDash val="solid"/>
              <a:round/>
              <a:headEnd type="none" w="med" len="med"/>
              <a:tailEnd type="none" w="med" len="med"/>
            </a:ln>
            <a:effectLst/>
            <a:extLst/>
          </p:spPr>
          <p:txBody>
            <a:bodyPr vert="horz" wrap="none" lIns="68580" tIns="34290" rIns="68580" bIns="0" numCol="1" rtlCol="0" anchor="t" anchorCtr="0" compatLnSpc="1">
              <a:prstTxWarp prst="textNoShape">
                <a:avLst/>
              </a:prstTxWarp>
              <a:spAutoFit/>
            </a:bodyPr>
            <a:lstStyle/>
            <a:p>
              <a:pPr algn="ctr" defTabSz="685800" eaLnBrk="0" fontAlgn="base" hangingPunct="0">
                <a:spcBef>
                  <a:spcPct val="0"/>
                </a:spcBef>
                <a:spcAft>
                  <a:spcPct val="0"/>
                </a:spcAft>
              </a:pPr>
              <a:endParaRPr lang="en-GB" sz="900">
                <a:latin typeface="Lucida Sans" pitchFamily="34" charset="0"/>
                <a:ea typeface="ＭＳ Ｐゴシック" pitchFamily="34" charset="-128"/>
                <a:cs typeface="Arial" charset="0"/>
              </a:endParaRPr>
            </a:p>
          </p:txBody>
        </p:sp>
        <p:sp>
          <p:nvSpPr>
            <p:cNvPr id="8" name="Oval 7"/>
            <p:cNvSpPr/>
            <p:nvPr/>
          </p:nvSpPr>
          <p:spPr bwMode="auto">
            <a:xfrm>
              <a:off x="1828361" y="2956514"/>
              <a:ext cx="194847" cy="243446"/>
            </a:xfrm>
            <a:prstGeom prst="ellipse">
              <a:avLst/>
            </a:prstGeom>
            <a:solidFill>
              <a:schemeClr val="accent2"/>
            </a:solidFill>
            <a:ln w="28575" cap="flat" cmpd="sng" algn="ctr">
              <a:solidFill>
                <a:srgbClr val="F8F8F8"/>
              </a:solidFill>
              <a:prstDash val="solid"/>
              <a:round/>
              <a:headEnd type="none" w="med" len="med"/>
              <a:tailEnd type="none" w="med" len="med"/>
            </a:ln>
            <a:effectLst/>
            <a:extLst/>
          </p:spPr>
          <p:txBody>
            <a:bodyPr vert="horz" wrap="none" lIns="68580" tIns="34290" rIns="68580" bIns="0" numCol="1" rtlCol="0" anchor="t" anchorCtr="0" compatLnSpc="1">
              <a:prstTxWarp prst="textNoShape">
                <a:avLst/>
              </a:prstTxWarp>
              <a:spAutoFit/>
            </a:bodyPr>
            <a:lstStyle/>
            <a:p>
              <a:pPr algn="ctr" defTabSz="685800" eaLnBrk="0" fontAlgn="base" hangingPunct="0">
                <a:spcBef>
                  <a:spcPct val="0"/>
                </a:spcBef>
                <a:spcAft>
                  <a:spcPct val="0"/>
                </a:spcAft>
              </a:pPr>
              <a:endParaRPr lang="en-GB" sz="900">
                <a:latin typeface="Lucida Sans" pitchFamily="34" charset="0"/>
                <a:ea typeface="ＭＳ Ｐゴシック" pitchFamily="34" charset="-128"/>
                <a:cs typeface="Arial" charset="0"/>
              </a:endParaRPr>
            </a:p>
          </p:txBody>
        </p:sp>
      </p:grpSp>
    </p:spTree>
    <p:custDataLst>
      <p:tags r:id="rId2"/>
    </p:custDataLst>
    <p:extLst>
      <p:ext uri="{BB962C8B-B14F-4D97-AF65-F5344CB8AC3E}">
        <p14:creationId xmlns:p14="http://schemas.microsoft.com/office/powerpoint/2010/main" val="3958145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GB"/>
              <a:t>Lecture snooze</a:t>
            </a:r>
          </a:p>
        </p:txBody>
      </p:sp>
      <p:sp>
        <p:nvSpPr>
          <p:cNvPr id="4098" name="Slide Number Placeholder 4"/>
          <p:cNvSpPr>
            <a:spLocks noGrp="1"/>
          </p:cNvSpPr>
          <p:nvPr>
            <p:ph type="sldNum" sz="quarter" idx="4294967295"/>
          </p:nvPr>
        </p:nvSpPr>
        <p:spPr>
          <a:xfrm>
            <a:off x="5426075" y="4732338"/>
            <a:ext cx="1431925" cy="134937"/>
          </a:xfrm>
          <a:prstGeom prst="rect">
            <a:avLst/>
          </a:prstGeom>
          <a:noFill/>
        </p:spPr>
        <p:txBody>
          <a:bodyPr/>
          <a:lstStyle>
            <a:lvl1pPr>
              <a:defRPr sz="1800">
                <a:solidFill>
                  <a:srgbClr val="000000"/>
                </a:solidFill>
                <a:latin typeface="Lucida Sans" pitchFamily="34" charset="0"/>
                <a:ea typeface="ＭＳ Ｐゴシック" pitchFamily="16" charset="-128"/>
              </a:defRPr>
            </a:lvl1pPr>
            <a:lvl2pPr marL="557213" indent="-214313">
              <a:defRPr sz="1800">
                <a:solidFill>
                  <a:srgbClr val="000000"/>
                </a:solidFill>
                <a:latin typeface="Lucida Sans" pitchFamily="34" charset="0"/>
                <a:ea typeface="ＭＳ Ｐゴシック" pitchFamily="16" charset="-128"/>
              </a:defRPr>
            </a:lvl2pPr>
            <a:lvl3pPr marL="857250" indent="-171450">
              <a:defRPr sz="1800">
                <a:solidFill>
                  <a:srgbClr val="000000"/>
                </a:solidFill>
                <a:latin typeface="Lucida Sans" pitchFamily="34" charset="0"/>
                <a:ea typeface="ＭＳ Ｐゴシック" pitchFamily="16" charset="-128"/>
              </a:defRPr>
            </a:lvl3pPr>
            <a:lvl4pPr marL="1200150" indent="-171450">
              <a:defRPr sz="1800">
                <a:solidFill>
                  <a:srgbClr val="000000"/>
                </a:solidFill>
                <a:latin typeface="Lucida Sans" pitchFamily="34" charset="0"/>
                <a:ea typeface="ＭＳ Ｐゴシック" pitchFamily="16" charset="-128"/>
              </a:defRPr>
            </a:lvl4pPr>
            <a:lvl5pPr marL="1543050" indent="-171450">
              <a:defRPr sz="1800">
                <a:solidFill>
                  <a:srgbClr val="000000"/>
                </a:solidFill>
                <a:latin typeface="Lucida Sans" pitchFamily="34" charset="0"/>
                <a:ea typeface="ＭＳ Ｐゴシック" pitchFamily="16" charset="-128"/>
              </a:defRPr>
            </a:lvl5pPr>
            <a:lvl6pPr marL="1885950" indent="-171450" algn="ctr" eaLnBrk="0" fontAlgn="base" hangingPunct="0">
              <a:spcBef>
                <a:spcPct val="0"/>
              </a:spcBef>
              <a:spcAft>
                <a:spcPct val="0"/>
              </a:spcAft>
              <a:defRPr sz="1800">
                <a:solidFill>
                  <a:srgbClr val="000000"/>
                </a:solidFill>
                <a:latin typeface="Lucida Sans" pitchFamily="34" charset="0"/>
                <a:ea typeface="ＭＳ Ｐゴシック" pitchFamily="16" charset="-128"/>
              </a:defRPr>
            </a:lvl6pPr>
            <a:lvl7pPr marL="2228850" indent="-171450" algn="ctr" eaLnBrk="0" fontAlgn="base" hangingPunct="0">
              <a:spcBef>
                <a:spcPct val="0"/>
              </a:spcBef>
              <a:spcAft>
                <a:spcPct val="0"/>
              </a:spcAft>
              <a:defRPr sz="1800">
                <a:solidFill>
                  <a:srgbClr val="000000"/>
                </a:solidFill>
                <a:latin typeface="Lucida Sans" pitchFamily="34" charset="0"/>
                <a:ea typeface="ＭＳ Ｐゴシック" pitchFamily="16" charset="-128"/>
              </a:defRPr>
            </a:lvl7pPr>
            <a:lvl8pPr marL="2571750" indent="-171450" algn="ctr" eaLnBrk="0" fontAlgn="base" hangingPunct="0">
              <a:spcBef>
                <a:spcPct val="0"/>
              </a:spcBef>
              <a:spcAft>
                <a:spcPct val="0"/>
              </a:spcAft>
              <a:defRPr sz="1800">
                <a:solidFill>
                  <a:srgbClr val="000000"/>
                </a:solidFill>
                <a:latin typeface="Lucida Sans" pitchFamily="34" charset="0"/>
                <a:ea typeface="ＭＳ Ｐゴシック" pitchFamily="16" charset="-128"/>
              </a:defRPr>
            </a:lvl8pPr>
            <a:lvl9pPr marL="2914650" indent="-171450" algn="ctr" eaLnBrk="0" fontAlgn="base" hangingPunct="0">
              <a:spcBef>
                <a:spcPct val="0"/>
              </a:spcBef>
              <a:spcAft>
                <a:spcPct val="0"/>
              </a:spcAft>
              <a:defRPr sz="1800">
                <a:solidFill>
                  <a:srgbClr val="000000"/>
                </a:solidFill>
                <a:latin typeface="Lucida Sans" pitchFamily="34" charset="0"/>
                <a:ea typeface="ＭＳ Ｐゴシック" pitchFamily="16" charset="-128"/>
              </a:defRPr>
            </a:lvl9pPr>
          </a:lstStyle>
          <a:p>
            <a:fld id="{69D1EC96-9C07-4BC4-83B1-63D8233F8218}" type="slidenum">
              <a:rPr lang="en-GB" sz="1050">
                <a:solidFill>
                  <a:srgbClr val="005C84"/>
                </a:solidFill>
              </a:rPr>
              <a:pPr/>
              <a:t>4</a:t>
            </a:fld>
            <a:endParaRPr lang="en-GB" sz="1050">
              <a:solidFill>
                <a:srgbClr val="005C84"/>
              </a:solidFill>
            </a:endParaRPr>
          </a:p>
        </p:txBody>
      </p:sp>
      <p:pic>
        <p:nvPicPr>
          <p:cNvPr id="4100" name="Picture 4" descr="lecture_sleep"/>
          <p:cNvPicPr>
            <a:picLocks noChangeAspect="1" noChangeArrowheads="1"/>
          </p:cNvPicPr>
          <p:nvPr/>
        </p:nvPicPr>
        <p:blipFill>
          <a:blip r:embed="rId3">
            <a:extLst>
              <a:ext uri="{28A0092B-C50C-407E-A947-70E740481C1C}">
                <a14:useLocalDpi xmlns:a14="http://schemas.microsoft.com/office/drawing/2010/main" val="0"/>
              </a:ext>
            </a:extLst>
          </a:blip>
          <a:srcRect l="1764" r="9787" b="-372"/>
          <a:stretch>
            <a:fillRect/>
          </a:stretch>
        </p:blipFill>
        <p:spPr bwMode="auto">
          <a:xfrm>
            <a:off x="0" y="0"/>
            <a:ext cx="6858000" cy="518279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101" name="Text Box 5"/>
          <p:cNvSpPr txBox="1">
            <a:spLocks noChangeArrowheads="1"/>
          </p:cNvSpPr>
          <p:nvPr/>
        </p:nvSpPr>
        <p:spPr bwMode="auto">
          <a:xfrm>
            <a:off x="-48375" y="4972050"/>
            <a:ext cx="3938899" cy="18466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12700" algn="ctr">
                <a:solidFill>
                  <a:schemeClr val="accent2"/>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bIns="0">
            <a:spAutoFit/>
          </a:bodyPr>
          <a:lstStyle>
            <a:lvl1pPr>
              <a:defRPr sz="2400">
                <a:solidFill>
                  <a:srgbClr val="000000"/>
                </a:solidFill>
                <a:latin typeface="Lucida Sans" pitchFamily="34" charset="0"/>
                <a:ea typeface="ＭＳ Ｐゴシック" pitchFamily="16" charset="-128"/>
              </a:defRPr>
            </a:lvl1pPr>
            <a:lvl2pPr marL="742950" indent="-285750">
              <a:defRPr sz="2400">
                <a:solidFill>
                  <a:srgbClr val="000000"/>
                </a:solidFill>
                <a:latin typeface="Lucida Sans" pitchFamily="34" charset="0"/>
                <a:ea typeface="ＭＳ Ｐゴシック" pitchFamily="16" charset="-128"/>
              </a:defRPr>
            </a:lvl2pPr>
            <a:lvl3pPr marL="1143000" indent="-228600">
              <a:defRPr sz="2400">
                <a:solidFill>
                  <a:srgbClr val="000000"/>
                </a:solidFill>
                <a:latin typeface="Lucida Sans" pitchFamily="34" charset="0"/>
                <a:ea typeface="ＭＳ Ｐゴシック" pitchFamily="16" charset="-128"/>
              </a:defRPr>
            </a:lvl3pPr>
            <a:lvl4pPr marL="1600200" indent="-228600">
              <a:defRPr sz="2400">
                <a:solidFill>
                  <a:srgbClr val="000000"/>
                </a:solidFill>
                <a:latin typeface="Lucida Sans" pitchFamily="34" charset="0"/>
                <a:ea typeface="ＭＳ Ｐゴシック" pitchFamily="16" charset="-128"/>
              </a:defRPr>
            </a:lvl4pPr>
            <a:lvl5pPr marL="2057400" indent="-228600">
              <a:defRPr sz="2400">
                <a:solidFill>
                  <a:srgbClr val="000000"/>
                </a:solidFill>
                <a:latin typeface="Lucida Sans" pitchFamily="34" charset="0"/>
                <a:ea typeface="ＭＳ Ｐゴシック" pitchFamily="16" charset="-128"/>
              </a:defRPr>
            </a:lvl5pPr>
            <a:lvl6pPr marL="2514600" indent="-228600" algn="ctr" eaLnBrk="0" fontAlgn="base" hangingPunct="0">
              <a:spcBef>
                <a:spcPct val="0"/>
              </a:spcBef>
              <a:spcAft>
                <a:spcPct val="0"/>
              </a:spcAft>
              <a:defRPr sz="2400">
                <a:solidFill>
                  <a:srgbClr val="000000"/>
                </a:solidFill>
                <a:latin typeface="Lucida Sans" pitchFamily="34" charset="0"/>
                <a:ea typeface="ＭＳ Ｐゴシック" pitchFamily="16" charset="-128"/>
              </a:defRPr>
            </a:lvl6pPr>
            <a:lvl7pPr marL="2971800" indent="-228600" algn="ctr" eaLnBrk="0" fontAlgn="base" hangingPunct="0">
              <a:spcBef>
                <a:spcPct val="0"/>
              </a:spcBef>
              <a:spcAft>
                <a:spcPct val="0"/>
              </a:spcAft>
              <a:defRPr sz="2400">
                <a:solidFill>
                  <a:srgbClr val="000000"/>
                </a:solidFill>
                <a:latin typeface="Lucida Sans" pitchFamily="34" charset="0"/>
                <a:ea typeface="ＭＳ Ｐゴシック" pitchFamily="16" charset="-128"/>
              </a:defRPr>
            </a:lvl7pPr>
            <a:lvl8pPr marL="3429000" indent="-228600" algn="ctr" eaLnBrk="0" fontAlgn="base" hangingPunct="0">
              <a:spcBef>
                <a:spcPct val="0"/>
              </a:spcBef>
              <a:spcAft>
                <a:spcPct val="0"/>
              </a:spcAft>
              <a:defRPr sz="2400">
                <a:solidFill>
                  <a:srgbClr val="000000"/>
                </a:solidFill>
                <a:latin typeface="Lucida Sans" pitchFamily="34" charset="0"/>
                <a:ea typeface="ＭＳ Ｐゴシック" pitchFamily="16" charset="-128"/>
              </a:defRPr>
            </a:lvl8pPr>
            <a:lvl9pPr marL="3886200" indent="-228600" algn="ctr" eaLnBrk="0" fontAlgn="base" hangingPunct="0">
              <a:spcBef>
                <a:spcPct val="0"/>
              </a:spcBef>
              <a:spcAft>
                <a:spcPct val="0"/>
              </a:spcAft>
              <a:defRPr sz="2400">
                <a:solidFill>
                  <a:srgbClr val="000000"/>
                </a:solidFill>
                <a:latin typeface="Lucida Sans" pitchFamily="34" charset="0"/>
                <a:ea typeface="ＭＳ Ｐゴシック" pitchFamily="16" charset="-128"/>
              </a:defRPr>
            </a:lvl9pPr>
          </a:lstStyle>
          <a:p>
            <a:pPr algn="ctr" eaLnBrk="0" fontAlgn="base" hangingPunct="0">
              <a:spcBef>
                <a:spcPct val="0"/>
              </a:spcBef>
              <a:spcAft>
                <a:spcPct val="0"/>
              </a:spcAft>
            </a:pPr>
            <a:r>
              <a:rPr lang="en-GB" sz="900">
                <a:solidFill>
                  <a:srgbClr val="E5E3DB"/>
                </a:solidFill>
                <a:cs typeface="Arial" charset="0"/>
              </a:rPr>
              <a:t>Photo credit: http://www.flickr.com/photos/tadeeej/3228729514/</a:t>
            </a:r>
          </a:p>
        </p:txBody>
      </p:sp>
      <p:sp>
        <p:nvSpPr>
          <p:cNvPr id="3" name="TextBox 2"/>
          <p:cNvSpPr txBox="1"/>
          <p:nvPr/>
        </p:nvSpPr>
        <p:spPr>
          <a:xfrm>
            <a:off x="0" y="4353948"/>
            <a:ext cx="6858000" cy="500427"/>
          </a:xfrm>
          <a:prstGeom prst="rect">
            <a:avLst/>
          </a:prstGeom>
          <a:solidFill>
            <a:schemeClr val="bg1">
              <a:lumMod val="10000"/>
            </a:schemeClr>
          </a:solidFill>
          <a:ln>
            <a:noFill/>
          </a:ln>
        </p:spPr>
        <p:style>
          <a:lnRef idx="1">
            <a:schemeClr val="dk1"/>
          </a:lnRef>
          <a:fillRef idx="3">
            <a:schemeClr val="dk1"/>
          </a:fillRef>
          <a:effectRef idx="2">
            <a:schemeClr val="dk1"/>
          </a:effectRef>
          <a:fontRef idx="minor">
            <a:schemeClr val="lt1"/>
          </a:fontRef>
        </p:style>
        <p:txBody>
          <a:bodyPr wrap="square" rtlCol="0" anchor="ctr" anchorCtr="0">
            <a:noAutofit/>
          </a:bodyPr>
          <a:lstStyle/>
          <a:p>
            <a:pPr algn="ctr" eaLnBrk="0" fontAlgn="base" hangingPunct="0">
              <a:spcBef>
                <a:spcPct val="0"/>
              </a:spcBef>
              <a:spcAft>
                <a:spcPct val="0"/>
              </a:spcAft>
            </a:pPr>
            <a:r>
              <a:rPr lang="en-GB" sz="2100" dirty="0">
                <a:solidFill>
                  <a:srgbClr val="F8F8F8"/>
                </a:solidFill>
              </a:rPr>
              <a:t>What do we know about large lectures?</a:t>
            </a:r>
          </a:p>
        </p:txBody>
      </p:sp>
    </p:spTree>
    <p:custDataLst>
      <p:tags r:id="rId1"/>
    </p:custDataLst>
    <p:extLst>
      <p:ext uri="{BB962C8B-B14F-4D97-AF65-F5344CB8AC3E}">
        <p14:creationId xmlns:p14="http://schemas.microsoft.com/office/powerpoint/2010/main" val="39062570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Geometry 101: Radius Refresher</a:t>
            </a:r>
          </a:p>
        </p:txBody>
      </p:sp>
      <p:sp>
        <p:nvSpPr>
          <p:cNvPr id="3" name="Text Placeholder 2"/>
          <p:cNvSpPr>
            <a:spLocks noGrp="1"/>
          </p:cNvSpPr>
          <p:nvPr>
            <p:ph type="body" idx="1"/>
          </p:nvPr>
        </p:nvSpPr>
        <p:spPr>
          <a:xfrm>
            <a:off x="269082" y="1275160"/>
            <a:ext cx="3537961" cy="3376613"/>
          </a:xfrm>
        </p:spPr>
        <p:txBody>
          <a:bodyPr/>
          <a:lstStyle/>
          <a:p>
            <a:r>
              <a:rPr lang="en-GB" dirty="0"/>
              <a:t>R = radius of a circle</a:t>
            </a:r>
          </a:p>
          <a:p>
            <a:r>
              <a:rPr lang="en-GB" dirty="0"/>
              <a:t>C = circumference</a:t>
            </a:r>
          </a:p>
          <a:p>
            <a:r>
              <a:rPr lang="en-GB" dirty="0">
                <a:sym typeface="Symbol"/>
              </a:rPr>
              <a:t> </a:t>
            </a:r>
            <a:r>
              <a:rPr lang="en-GB" dirty="0"/>
              <a:t>= pi = 3.14159</a:t>
            </a:r>
          </a:p>
          <a:p>
            <a:r>
              <a:rPr lang="en-GB" dirty="0"/>
              <a:t>For a circle,</a:t>
            </a:r>
            <a:br>
              <a:rPr lang="en-GB" dirty="0"/>
            </a:br>
            <a:r>
              <a:rPr lang="en-GB" dirty="0"/>
              <a:t/>
            </a:r>
            <a:br>
              <a:rPr lang="en-GB" dirty="0"/>
            </a:br>
            <a:r>
              <a:rPr lang="en-GB" dirty="0"/>
              <a:t>C = 2</a:t>
            </a:r>
            <a:r>
              <a:rPr lang="en-GB" dirty="0">
                <a:sym typeface="Symbol"/>
              </a:rPr>
              <a:t> x R</a:t>
            </a:r>
          </a:p>
          <a:p>
            <a:r>
              <a:rPr lang="en-GB" dirty="0">
                <a:sym typeface="Symbol"/>
              </a:rPr>
              <a:t>So if R = 1m, C=6.28m</a:t>
            </a:r>
          </a:p>
        </p:txBody>
      </p:sp>
      <p:sp>
        <p:nvSpPr>
          <p:cNvPr id="14" name="Oval 13"/>
          <p:cNvSpPr/>
          <p:nvPr/>
        </p:nvSpPr>
        <p:spPr bwMode="auto">
          <a:xfrm>
            <a:off x="3212976" y="1272330"/>
            <a:ext cx="3096344" cy="3096344"/>
          </a:xfrm>
          <a:prstGeom prst="ellipse">
            <a:avLst/>
          </a:prstGeom>
          <a:noFill/>
          <a:ln w="12700" cap="flat" cmpd="sng" algn="ctr">
            <a:solidFill>
              <a:srgbClr val="007C9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005C84"/>
              </a:solidFill>
              <a:effectLst/>
              <a:uLnTx/>
              <a:uFillTx/>
              <a:latin typeface="Lucida Sans" pitchFamily="34" charset="0"/>
              <a:ea typeface="ＭＳ Ｐゴシック" pitchFamily="34" charset="-128"/>
              <a:cs typeface="Arial" charset="0"/>
            </a:endParaRPr>
          </a:p>
        </p:txBody>
      </p:sp>
      <p:cxnSp>
        <p:nvCxnSpPr>
          <p:cNvPr id="15" name="Straight Arrow Connector 14"/>
          <p:cNvCxnSpPr>
            <a:endCxn id="14" idx="6"/>
          </p:cNvCxnSpPr>
          <p:nvPr/>
        </p:nvCxnSpPr>
        <p:spPr bwMode="auto">
          <a:xfrm>
            <a:off x="4761148" y="2820502"/>
            <a:ext cx="1548172" cy="0"/>
          </a:xfrm>
          <a:prstGeom prst="straightConnector1">
            <a:avLst/>
          </a:prstGeom>
          <a:solidFill>
            <a:srgbClr val="005C84"/>
          </a:solidFill>
          <a:ln w="12700" cap="flat" cmpd="sng" algn="ctr">
            <a:solidFill>
              <a:srgbClr val="007C9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6" name="TextBox 15"/>
          <p:cNvSpPr txBox="1"/>
          <p:nvPr/>
        </p:nvSpPr>
        <p:spPr>
          <a:xfrm>
            <a:off x="5206264" y="2851423"/>
            <a:ext cx="378630"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005C84"/>
                </a:solidFill>
                <a:latin typeface="Lucida Sans" pitchFamily="34" charset="0"/>
                <a:ea typeface="ＭＳ Ｐゴシック" pitchFamily="34" charset="-128"/>
                <a:cs typeface="Arial" charset="0"/>
              </a:rPr>
              <a:t>R</a:t>
            </a:r>
          </a:p>
        </p:txBody>
      </p:sp>
      <p:sp>
        <p:nvSpPr>
          <p:cNvPr id="17" name="TextBox 16"/>
          <p:cNvSpPr txBox="1"/>
          <p:nvPr/>
        </p:nvSpPr>
        <p:spPr>
          <a:xfrm>
            <a:off x="5921072" y="3893007"/>
            <a:ext cx="397866"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005C84"/>
                </a:solidFill>
                <a:latin typeface="Lucida Sans" pitchFamily="34" charset="0"/>
                <a:ea typeface="ＭＳ Ｐゴシック" pitchFamily="34" charset="-128"/>
                <a:cs typeface="Arial" charset="0"/>
              </a:rPr>
              <a:t>C</a:t>
            </a:r>
          </a:p>
        </p:txBody>
      </p:sp>
    </p:spTree>
    <p:custDataLst>
      <p:tags r:id="rId1"/>
    </p:custDataLst>
    <p:extLst>
      <p:ext uri="{BB962C8B-B14F-4D97-AF65-F5344CB8AC3E}">
        <p14:creationId xmlns:p14="http://schemas.microsoft.com/office/powerpoint/2010/main" val="6062611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42900" y="205978"/>
            <a:ext cx="6319838" cy="475562"/>
          </a:xfrm>
        </p:spPr>
        <p:txBody>
          <a:bodyPr/>
          <a:lstStyle/>
          <a:p>
            <a:r>
              <a:rPr lang="en-GB" dirty="0" err="1"/>
              <a:t>ConcepTest</a:t>
            </a:r>
            <a:r>
              <a:rPr lang="en-GB" dirty="0"/>
              <a:t> question about radii</a:t>
            </a:r>
          </a:p>
        </p:txBody>
      </p:sp>
      <p:sp>
        <p:nvSpPr>
          <p:cNvPr id="6" name="TextBox 5"/>
          <p:cNvSpPr txBox="1"/>
          <p:nvPr/>
        </p:nvSpPr>
        <p:spPr>
          <a:xfrm>
            <a:off x="342900" y="802370"/>
            <a:ext cx="5994666" cy="1323439"/>
          </a:xfrm>
          <a:prstGeom prst="rect">
            <a:avLst/>
          </a:prstGeom>
          <a:noFill/>
        </p:spPr>
        <p:txBody>
          <a:bodyPr wrap="square" rtlCol="0">
            <a:spAutoFit/>
          </a:bodyPr>
          <a:lstStyle/>
          <a:p>
            <a:pPr algn="l"/>
            <a:r>
              <a:rPr lang="en-GB" sz="1600" dirty="0"/>
              <a:t>Imagine the Earth is perfectly smooth and spherical (radius 6378 km).</a:t>
            </a:r>
          </a:p>
          <a:p>
            <a:pPr algn="l"/>
            <a:r>
              <a:rPr lang="en-GB" sz="1600" dirty="0"/>
              <a:t>A rope is stretched around the equator so it touches the ground.</a:t>
            </a:r>
          </a:p>
          <a:p>
            <a:pPr algn="l"/>
            <a:r>
              <a:rPr lang="en-GB" sz="1600" dirty="0"/>
              <a:t>The rope is made 10 metres longer and floats an even distance above the ground all the way round. What is the largest organism that can pass beneath the rope without touching it?</a:t>
            </a:r>
          </a:p>
        </p:txBody>
      </p:sp>
      <p:sp>
        <p:nvSpPr>
          <p:cNvPr id="3" name="TPAnswers"/>
          <p:cNvSpPr>
            <a:spLocks noGrp="1"/>
          </p:cNvSpPr>
          <p:nvPr>
            <p:ph type="body" idx="1"/>
            <p:custDataLst>
              <p:tags r:id="rId3"/>
            </p:custDataLst>
          </p:nvPr>
        </p:nvSpPr>
        <p:spPr>
          <a:xfrm>
            <a:off x="342900" y="2247714"/>
            <a:ext cx="3680166" cy="2329049"/>
          </a:xfrm>
        </p:spPr>
        <p:txBody>
          <a:bodyPr>
            <a:normAutofit/>
          </a:bodyPr>
          <a:lstStyle/>
          <a:p>
            <a:pPr marL="457200" indent="-457200">
              <a:spcBef>
                <a:spcPct val="20000"/>
              </a:spcBef>
              <a:buFont typeface="Wingdings" pitchFamily="2" charset="2"/>
              <a:buAutoNum type="arabicPeriod"/>
            </a:pPr>
            <a:r>
              <a:rPr lang="en-GB" sz="2400" dirty="0"/>
              <a:t>A bacterium (1</a:t>
            </a:r>
            <a:r>
              <a:rPr lang="en-GB" sz="2400" dirty="0">
                <a:sym typeface="Symbol"/>
              </a:rPr>
              <a:t>m)</a:t>
            </a:r>
            <a:endParaRPr lang="en-GB" sz="2400" dirty="0"/>
          </a:p>
          <a:p>
            <a:pPr marL="457200" indent="-457200">
              <a:spcBef>
                <a:spcPct val="20000"/>
              </a:spcBef>
              <a:buFont typeface="Wingdings" pitchFamily="2" charset="2"/>
              <a:buAutoNum type="arabicPeriod"/>
            </a:pPr>
            <a:r>
              <a:rPr lang="en-GB" sz="2400" dirty="0"/>
              <a:t>An amoeba (200 </a:t>
            </a:r>
            <a:r>
              <a:rPr lang="en-GB" sz="2400" dirty="0">
                <a:sym typeface="Symbol"/>
              </a:rPr>
              <a:t>m)</a:t>
            </a:r>
            <a:endParaRPr lang="en-GB" sz="2400" dirty="0"/>
          </a:p>
          <a:p>
            <a:pPr marL="457200" indent="-457200">
              <a:spcBef>
                <a:spcPct val="20000"/>
              </a:spcBef>
              <a:buFont typeface="Wingdings" pitchFamily="2" charset="2"/>
              <a:buAutoNum type="arabicPeriod"/>
            </a:pPr>
            <a:r>
              <a:rPr lang="en-GB" sz="2400" dirty="0"/>
              <a:t>An ant (2 mm)</a:t>
            </a:r>
          </a:p>
          <a:p>
            <a:pPr marL="457200" indent="-457200">
              <a:spcBef>
                <a:spcPct val="20000"/>
              </a:spcBef>
              <a:buFont typeface="Wingdings" pitchFamily="2" charset="2"/>
              <a:buAutoNum type="arabicPeriod"/>
            </a:pPr>
            <a:r>
              <a:rPr lang="en-GB" sz="2400" dirty="0"/>
              <a:t>A mouse (20 mm)</a:t>
            </a:r>
          </a:p>
          <a:p>
            <a:pPr marL="457200" indent="-457200">
              <a:spcBef>
                <a:spcPct val="20000"/>
              </a:spcBef>
              <a:buFont typeface="Wingdings" pitchFamily="2" charset="2"/>
              <a:buAutoNum type="arabicPeriod"/>
            </a:pPr>
            <a:r>
              <a:rPr lang="en-GB" sz="2400" dirty="0"/>
              <a:t>A human (2 m)</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169229249"/>
              </p:ext>
            </p:extLst>
          </p:nvPr>
        </p:nvGraphicFramePr>
        <p:xfrm>
          <a:off x="3497946" y="2247714"/>
          <a:ext cx="3429000" cy="2960700"/>
        </p:xfrm>
        <a:graphic>
          <a:graphicData uri="http://schemas.openxmlformats.org/presentationml/2006/ole">
            <mc:AlternateContent xmlns:mc="http://schemas.openxmlformats.org/markup-compatibility/2006">
              <mc:Choice xmlns:v="urn:schemas-microsoft-com:vml" Requires="v">
                <p:oleObj spid="_x0000_s7187" name="Chart" r:id="rId6" imgW="3429000" imgH="3857666" progId="MSGraph.Chart.8">
                  <p:embed followColorScheme="full"/>
                </p:oleObj>
              </mc:Choice>
              <mc:Fallback>
                <p:oleObj name="Chart" r:id="rId6" imgW="3429000" imgH="3857666" progId="MSGraph.Chart.8">
                  <p:embed followColorScheme="full"/>
                  <p:pic>
                    <p:nvPicPr>
                      <p:cNvPr id="0" name=""/>
                      <p:cNvPicPr/>
                      <p:nvPr/>
                    </p:nvPicPr>
                    <p:blipFill>
                      <a:blip r:embed="rId7"/>
                      <a:stretch>
                        <a:fillRect/>
                      </a:stretch>
                    </p:blipFill>
                    <p:spPr>
                      <a:xfrm>
                        <a:off x="3497946" y="2247714"/>
                        <a:ext cx="3429000" cy="2960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2147256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PQuestion"/>
          <p:cNvSpPr>
            <a:spLocks noGrp="1"/>
          </p:cNvSpPr>
          <p:nvPr>
            <p:ph type="title"/>
          </p:nvPr>
        </p:nvSpPr>
        <p:spPr>
          <a:xfrm>
            <a:off x="342900" y="205978"/>
            <a:ext cx="6319838" cy="475562"/>
          </a:xfrm>
        </p:spPr>
        <p:txBody>
          <a:bodyPr/>
          <a:lstStyle/>
          <a:p>
            <a:r>
              <a:rPr lang="en-GB" dirty="0" err="1"/>
              <a:t>ConcepTest</a:t>
            </a:r>
            <a:r>
              <a:rPr lang="en-GB" dirty="0"/>
              <a:t> question about radii</a:t>
            </a:r>
          </a:p>
        </p:txBody>
      </p:sp>
      <p:sp>
        <p:nvSpPr>
          <p:cNvPr id="6" name="TextBox 5"/>
          <p:cNvSpPr txBox="1"/>
          <p:nvPr/>
        </p:nvSpPr>
        <p:spPr>
          <a:xfrm>
            <a:off x="342900" y="802370"/>
            <a:ext cx="5994666" cy="1323439"/>
          </a:xfrm>
          <a:prstGeom prst="rect">
            <a:avLst/>
          </a:prstGeom>
          <a:noFill/>
        </p:spPr>
        <p:txBody>
          <a:bodyPr wrap="square" rtlCol="0">
            <a:spAutoFit/>
          </a:bodyPr>
          <a:lstStyle/>
          <a:p>
            <a:pPr algn="l"/>
            <a:r>
              <a:rPr lang="en-GB" sz="1600" dirty="0"/>
              <a:t>Imagine the Earth is perfectly smooth and spherical (radius 6378 km).</a:t>
            </a:r>
          </a:p>
          <a:p>
            <a:pPr algn="l"/>
            <a:r>
              <a:rPr lang="en-GB" sz="1600" dirty="0"/>
              <a:t>A rope is stretched around the equator so it touches the ground.</a:t>
            </a:r>
          </a:p>
          <a:p>
            <a:pPr algn="l"/>
            <a:r>
              <a:rPr lang="en-GB" sz="1600" dirty="0"/>
              <a:t>The rope is made 10 metres longer and floats an even distance above the ground all the way round. What is the largest organism that can pass beneath the rope without touching it?</a:t>
            </a:r>
          </a:p>
        </p:txBody>
      </p:sp>
      <p:sp>
        <p:nvSpPr>
          <p:cNvPr id="3" name="TPAnswers"/>
          <p:cNvSpPr>
            <a:spLocks noGrp="1"/>
          </p:cNvSpPr>
          <p:nvPr>
            <p:ph type="body" idx="1"/>
            <p:custDataLst>
              <p:tags r:id="rId3"/>
            </p:custDataLst>
          </p:nvPr>
        </p:nvSpPr>
        <p:spPr>
          <a:xfrm>
            <a:off x="342900" y="2247714"/>
            <a:ext cx="3680166" cy="2329049"/>
          </a:xfrm>
        </p:spPr>
        <p:txBody>
          <a:bodyPr>
            <a:normAutofit/>
          </a:bodyPr>
          <a:lstStyle/>
          <a:p>
            <a:pPr marL="457200" indent="-457200">
              <a:spcBef>
                <a:spcPct val="20000"/>
              </a:spcBef>
              <a:buFont typeface="Wingdings" pitchFamily="2" charset="2"/>
              <a:buAutoNum type="arabicPeriod"/>
            </a:pPr>
            <a:r>
              <a:rPr lang="en-GB" sz="2400" dirty="0"/>
              <a:t>A bacterium (1</a:t>
            </a:r>
            <a:r>
              <a:rPr lang="en-GB" sz="2400" dirty="0">
                <a:sym typeface="Symbol"/>
              </a:rPr>
              <a:t>m)</a:t>
            </a:r>
            <a:endParaRPr lang="en-GB" sz="2400" dirty="0"/>
          </a:p>
          <a:p>
            <a:pPr marL="457200" indent="-457200">
              <a:spcBef>
                <a:spcPct val="20000"/>
              </a:spcBef>
              <a:buFont typeface="Wingdings" pitchFamily="2" charset="2"/>
              <a:buAutoNum type="arabicPeriod"/>
            </a:pPr>
            <a:r>
              <a:rPr lang="en-GB" sz="2400" dirty="0"/>
              <a:t>An amoeba (200 </a:t>
            </a:r>
            <a:r>
              <a:rPr lang="en-GB" sz="2400" dirty="0">
                <a:sym typeface="Symbol"/>
              </a:rPr>
              <a:t>m)</a:t>
            </a:r>
            <a:endParaRPr lang="en-GB" sz="2400" dirty="0"/>
          </a:p>
          <a:p>
            <a:pPr marL="457200" indent="-457200">
              <a:spcBef>
                <a:spcPct val="20000"/>
              </a:spcBef>
              <a:buFont typeface="Wingdings" pitchFamily="2" charset="2"/>
              <a:buAutoNum type="arabicPeriod"/>
            </a:pPr>
            <a:r>
              <a:rPr lang="en-GB" sz="2400" dirty="0"/>
              <a:t>An ant (2 mm)</a:t>
            </a:r>
          </a:p>
          <a:p>
            <a:pPr marL="457200" indent="-457200">
              <a:spcBef>
                <a:spcPct val="20000"/>
              </a:spcBef>
              <a:buFont typeface="Wingdings" pitchFamily="2" charset="2"/>
              <a:buAutoNum type="arabicPeriod"/>
            </a:pPr>
            <a:r>
              <a:rPr lang="en-GB" sz="2400" dirty="0"/>
              <a:t>A mouse (20 mm)</a:t>
            </a:r>
          </a:p>
          <a:p>
            <a:pPr marL="457200" indent="-457200">
              <a:spcBef>
                <a:spcPct val="20000"/>
              </a:spcBef>
              <a:buFont typeface="Wingdings" pitchFamily="2" charset="2"/>
              <a:buAutoNum type="arabicPeriod"/>
            </a:pPr>
            <a:r>
              <a:rPr lang="en-GB" sz="2400" dirty="0"/>
              <a:t>A human (2 m)</a:t>
            </a:r>
          </a:p>
        </p:txBody>
      </p:sp>
      <p:graphicFrame>
        <p:nvGraphicFramePr>
          <p:cNvPr id="4" name="TPChart"/>
          <p:cNvGraphicFramePr>
            <a:graphicFrameLocks noChangeAspect="1"/>
          </p:cNvGraphicFramePr>
          <p:nvPr>
            <p:custDataLst>
              <p:tags r:id="rId4"/>
            </p:custDataLst>
            <p:extLst>
              <p:ext uri="{D42A27DB-BD31-4B8C-83A1-F6EECF244321}">
                <p14:modId xmlns:p14="http://schemas.microsoft.com/office/powerpoint/2010/main" val="3245309178"/>
              </p:ext>
            </p:extLst>
          </p:nvPr>
        </p:nvGraphicFramePr>
        <p:xfrm>
          <a:off x="3497946" y="2247714"/>
          <a:ext cx="3429000" cy="2960700"/>
        </p:xfrm>
        <a:graphic>
          <a:graphicData uri="http://schemas.openxmlformats.org/presentationml/2006/ole">
            <mc:AlternateContent xmlns:mc="http://schemas.openxmlformats.org/markup-compatibility/2006">
              <mc:Choice xmlns:v="urn:schemas-microsoft-com:vml" Requires="v">
                <p:oleObj spid="_x0000_s8204" name="Chart" r:id="rId6" imgW="3429000" imgH="3857666" progId="MSGraph.Chart.8">
                  <p:embed followColorScheme="full"/>
                </p:oleObj>
              </mc:Choice>
              <mc:Fallback>
                <p:oleObj name="Chart" r:id="rId6" imgW="3429000" imgH="3857666" progId="MSGraph.Chart.8">
                  <p:embed followColorScheme="full"/>
                  <p:pic>
                    <p:nvPicPr>
                      <p:cNvPr id="0" name=""/>
                      <p:cNvPicPr/>
                      <p:nvPr/>
                    </p:nvPicPr>
                    <p:blipFill>
                      <a:blip r:embed="rId7"/>
                      <a:stretch>
                        <a:fillRect/>
                      </a:stretch>
                    </p:blipFill>
                    <p:spPr>
                      <a:xfrm>
                        <a:off x="3497946" y="2247714"/>
                        <a:ext cx="3429000" cy="2960700"/>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664702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Geometry 101: Radius Refresher</a:t>
            </a:r>
          </a:p>
        </p:txBody>
      </p:sp>
      <p:sp>
        <p:nvSpPr>
          <p:cNvPr id="3" name="Text Placeholder 2"/>
          <p:cNvSpPr>
            <a:spLocks noGrp="1"/>
          </p:cNvSpPr>
          <p:nvPr>
            <p:ph type="body" idx="1"/>
          </p:nvPr>
        </p:nvSpPr>
        <p:spPr>
          <a:xfrm>
            <a:off x="269082" y="1275160"/>
            <a:ext cx="3537961" cy="3376613"/>
          </a:xfrm>
        </p:spPr>
        <p:txBody>
          <a:bodyPr/>
          <a:lstStyle/>
          <a:p>
            <a:pPr marL="0" indent="0">
              <a:buNone/>
            </a:pPr>
            <a:r>
              <a:rPr lang="en-GB" dirty="0">
                <a:solidFill>
                  <a:schemeClr val="accent5">
                    <a:lumMod val="50000"/>
                  </a:schemeClr>
                </a:solidFill>
              </a:rPr>
              <a:t>C = 2</a:t>
            </a:r>
            <a:r>
              <a:rPr lang="en-GB" dirty="0">
                <a:solidFill>
                  <a:schemeClr val="accent5">
                    <a:lumMod val="50000"/>
                  </a:schemeClr>
                </a:solidFill>
                <a:sym typeface="Symbol"/>
              </a:rPr>
              <a:t> x R</a:t>
            </a:r>
          </a:p>
          <a:p>
            <a:pPr marL="0" indent="0">
              <a:buNone/>
            </a:pPr>
            <a:r>
              <a:rPr lang="en-GB" dirty="0">
                <a:solidFill>
                  <a:srgbClr val="C00000"/>
                </a:solidFill>
                <a:sym typeface="Symbol"/>
              </a:rPr>
              <a:t>C2 = </a:t>
            </a:r>
            <a:r>
              <a:rPr lang="en-GB" dirty="0">
                <a:solidFill>
                  <a:srgbClr val="C00000"/>
                </a:solidFill>
              </a:rPr>
              <a:t>2</a:t>
            </a:r>
            <a:r>
              <a:rPr lang="en-GB" dirty="0">
                <a:solidFill>
                  <a:srgbClr val="C00000"/>
                </a:solidFill>
                <a:sym typeface="Symbol"/>
              </a:rPr>
              <a:t> x R2</a:t>
            </a:r>
          </a:p>
          <a:p>
            <a:pPr marL="0" indent="0">
              <a:buNone/>
            </a:pPr>
            <a:r>
              <a:rPr lang="en-GB" dirty="0">
                <a:solidFill>
                  <a:srgbClr val="C00000"/>
                </a:solidFill>
                <a:sym typeface="Symbol"/>
              </a:rPr>
              <a:t>(C+10) = </a:t>
            </a:r>
            <a:r>
              <a:rPr lang="en-GB" dirty="0">
                <a:solidFill>
                  <a:srgbClr val="C00000"/>
                </a:solidFill>
              </a:rPr>
              <a:t>2</a:t>
            </a:r>
            <a:r>
              <a:rPr lang="en-GB" dirty="0">
                <a:solidFill>
                  <a:srgbClr val="C00000"/>
                </a:solidFill>
                <a:sym typeface="Symbol"/>
              </a:rPr>
              <a:t> x R2</a:t>
            </a:r>
          </a:p>
          <a:p>
            <a:pPr marL="0" indent="0">
              <a:buNone/>
            </a:pPr>
            <a:r>
              <a:rPr lang="en-GB" dirty="0">
                <a:solidFill>
                  <a:srgbClr val="3366FF"/>
                </a:solidFill>
                <a:sym typeface="Symbol"/>
              </a:rPr>
              <a:t>(</a:t>
            </a:r>
            <a:r>
              <a:rPr lang="en-GB" dirty="0">
                <a:solidFill>
                  <a:srgbClr val="3366FF"/>
                </a:solidFill>
              </a:rPr>
              <a:t>2</a:t>
            </a:r>
            <a:r>
              <a:rPr lang="en-GB" dirty="0">
                <a:solidFill>
                  <a:srgbClr val="3366FF"/>
                </a:solidFill>
                <a:sym typeface="Symbol"/>
              </a:rPr>
              <a:t> x R) + 10 =  </a:t>
            </a:r>
            <a:r>
              <a:rPr lang="en-GB" dirty="0">
                <a:solidFill>
                  <a:srgbClr val="3366FF"/>
                </a:solidFill>
              </a:rPr>
              <a:t>2</a:t>
            </a:r>
            <a:r>
              <a:rPr lang="en-GB" dirty="0">
                <a:solidFill>
                  <a:srgbClr val="3366FF"/>
                </a:solidFill>
                <a:sym typeface="Symbol"/>
              </a:rPr>
              <a:t> x R2</a:t>
            </a:r>
          </a:p>
          <a:p>
            <a:pPr marL="0" indent="0">
              <a:buNone/>
            </a:pPr>
            <a:r>
              <a:rPr lang="en-GB" dirty="0">
                <a:sym typeface="Symbol"/>
              </a:rPr>
              <a:t>Divide both sides by </a:t>
            </a:r>
            <a:r>
              <a:rPr lang="en-GB" dirty="0"/>
              <a:t>2</a:t>
            </a:r>
            <a:r>
              <a:rPr lang="en-GB" dirty="0">
                <a:sym typeface="Symbol"/>
              </a:rPr>
              <a:t> </a:t>
            </a:r>
          </a:p>
          <a:p>
            <a:pPr marL="0" indent="0">
              <a:buNone/>
            </a:pPr>
            <a:r>
              <a:rPr lang="en-GB" dirty="0">
                <a:solidFill>
                  <a:srgbClr val="3366FF"/>
                </a:solidFill>
                <a:sym typeface="Symbol"/>
              </a:rPr>
              <a:t>R + 10/</a:t>
            </a:r>
            <a:r>
              <a:rPr lang="en-GB" dirty="0">
                <a:solidFill>
                  <a:srgbClr val="3366FF"/>
                </a:solidFill>
              </a:rPr>
              <a:t> (2</a:t>
            </a:r>
            <a:r>
              <a:rPr lang="en-GB" dirty="0">
                <a:solidFill>
                  <a:srgbClr val="3366FF"/>
                </a:solidFill>
                <a:sym typeface="Symbol"/>
              </a:rPr>
              <a:t>)  = R2</a:t>
            </a:r>
          </a:p>
          <a:p>
            <a:pPr marL="0" indent="0">
              <a:buNone/>
            </a:pPr>
            <a:r>
              <a:rPr lang="en-GB" dirty="0">
                <a:solidFill>
                  <a:srgbClr val="006600"/>
                </a:solidFill>
                <a:sym typeface="Symbol"/>
              </a:rPr>
              <a:t>R2 – R = 10/6.28 = 1.59m</a:t>
            </a:r>
          </a:p>
        </p:txBody>
      </p:sp>
      <p:sp>
        <p:nvSpPr>
          <p:cNvPr id="28" name="Oval 27"/>
          <p:cNvSpPr/>
          <p:nvPr/>
        </p:nvSpPr>
        <p:spPr bwMode="auto">
          <a:xfrm>
            <a:off x="3011509" y="1423935"/>
            <a:ext cx="3096344" cy="3096344"/>
          </a:xfrm>
          <a:prstGeom prst="ellipse">
            <a:avLst/>
          </a:prstGeom>
          <a:noFill/>
          <a:ln w="12700" cap="flat" cmpd="sng" algn="ctr">
            <a:solidFill>
              <a:srgbClr val="007C92"/>
            </a:solidFill>
            <a:prstDash val="solid"/>
            <a:round/>
            <a:headEnd type="none" w="med" len="med"/>
            <a:tailEnd type="none" w="med" len="med"/>
          </a:ln>
          <a:effectLst/>
          <a:extLst/>
        </p:spPr>
        <p:txBody>
          <a:bodyPr vert="horz" wrap="none" lIns="91440" tIns="45720" rIns="91440" bIns="0" numCol="1" rtlCol="0" anchor="t" anchorCtr="0" compatLnSpc="1">
            <a:prstTxWarp prst="textNoShape">
              <a:avLst/>
            </a:prstTxWarp>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0" lang="en-GB" sz="1200" b="0" i="0" u="none" strike="noStrike" kern="0" cap="none" spc="0" normalizeH="0" baseline="0" noProof="0">
              <a:ln>
                <a:noFill/>
              </a:ln>
              <a:solidFill>
                <a:srgbClr val="005C84"/>
              </a:solidFill>
              <a:effectLst/>
              <a:uLnTx/>
              <a:uFillTx/>
              <a:latin typeface="Lucida Sans" pitchFamily="34" charset="0"/>
              <a:ea typeface="ＭＳ Ｐゴシック" pitchFamily="34" charset="-128"/>
              <a:cs typeface="Arial" charset="0"/>
            </a:endParaRPr>
          </a:p>
        </p:txBody>
      </p:sp>
      <p:cxnSp>
        <p:nvCxnSpPr>
          <p:cNvPr id="29" name="Straight Arrow Connector 28"/>
          <p:cNvCxnSpPr/>
          <p:nvPr/>
        </p:nvCxnSpPr>
        <p:spPr bwMode="auto">
          <a:xfrm>
            <a:off x="4559681" y="2972107"/>
            <a:ext cx="1332148" cy="756084"/>
          </a:xfrm>
          <a:prstGeom prst="straightConnector1">
            <a:avLst/>
          </a:prstGeom>
          <a:solidFill>
            <a:srgbClr val="005C84"/>
          </a:solidFill>
          <a:ln w="12700" cap="flat" cmpd="sng" algn="ctr">
            <a:solidFill>
              <a:srgbClr val="007C92"/>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TextBox 29"/>
          <p:cNvSpPr txBox="1"/>
          <p:nvPr/>
        </p:nvSpPr>
        <p:spPr>
          <a:xfrm>
            <a:off x="4815482" y="3266526"/>
            <a:ext cx="378630"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005C84"/>
                </a:solidFill>
                <a:latin typeface="Lucida Sans" pitchFamily="34" charset="0"/>
                <a:ea typeface="ＭＳ Ｐゴシック" pitchFamily="34" charset="-128"/>
                <a:cs typeface="Arial" charset="0"/>
              </a:rPr>
              <a:t>R</a:t>
            </a:r>
          </a:p>
        </p:txBody>
      </p:sp>
      <p:sp>
        <p:nvSpPr>
          <p:cNvPr id="31" name="TextBox 30"/>
          <p:cNvSpPr txBox="1"/>
          <p:nvPr/>
        </p:nvSpPr>
        <p:spPr>
          <a:xfrm>
            <a:off x="5860636" y="3620179"/>
            <a:ext cx="397866"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005C84"/>
                </a:solidFill>
                <a:latin typeface="Lucida Sans" pitchFamily="34" charset="0"/>
                <a:ea typeface="ＭＳ Ｐゴシック" pitchFamily="34" charset="-128"/>
                <a:cs typeface="Arial" charset="0"/>
              </a:rPr>
              <a:t>C</a:t>
            </a:r>
          </a:p>
        </p:txBody>
      </p:sp>
      <p:sp>
        <p:nvSpPr>
          <p:cNvPr id="32" name="Oval 31"/>
          <p:cNvSpPr/>
          <p:nvPr/>
        </p:nvSpPr>
        <p:spPr bwMode="auto">
          <a:xfrm>
            <a:off x="2686561" y="1063895"/>
            <a:ext cx="3781331" cy="3781331"/>
          </a:xfrm>
          <a:prstGeom prst="ellipse">
            <a:avLst/>
          </a:prstGeom>
          <a:noFill/>
          <a:ln w="12700" cap="flat" cmpd="sng" algn="ctr">
            <a:solidFill>
              <a:srgbClr val="C00000"/>
            </a:solidFill>
            <a:prstDash val="solid"/>
            <a:round/>
            <a:headEnd type="none" w="med" len="med"/>
            <a:tailEnd type="none" w="med" len="med"/>
          </a:ln>
          <a:effectLst/>
          <a:extLst/>
        </p:spPr>
        <p:txBody>
          <a:bodyPr vert="horz" wrap="square" lIns="91440" tIns="45720" rIns="91440" bIns="0" numCol="1" rtlCol="0" anchor="t" anchorCtr="0" compatLnSpc="1">
            <a:prstTxWarp prst="textNoShape">
              <a:avLst/>
            </a:prstTxWarp>
            <a:spAutoFit/>
          </a:bodyPr>
          <a:lstStyle/>
          <a:p>
            <a:pPr algn="ctr" eaLnBrk="0" fontAlgn="base" hangingPunct="0">
              <a:spcBef>
                <a:spcPct val="0"/>
              </a:spcBef>
              <a:spcAft>
                <a:spcPct val="0"/>
              </a:spcAft>
            </a:pPr>
            <a:endParaRPr lang="en-GB" sz="1200">
              <a:solidFill>
                <a:srgbClr val="005C84"/>
              </a:solidFill>
              <a:latin typeface="Lucida Sans" pitchFamily="34" charset="0"/>
              <a:ea typeface="ＭＳ Ｐゴシック" pitchFamily="34" charset="-128"/>
              <a:cs typeface="Arial" charset="0"/>
            </a:endParaRPr>
          </a:p>
        </p:txBody>
      </p:sp>
      <p:cxnSp>
        <p:nvCxnSpPr>
          <p:cNvPr id="33" name="Straight Arrow Connector 32"/>
          <p:cNvCxnSpPr/>
          <p:nvPr/>
        </p:nvCxnSpPr>
        <p:spPr bwMode="auto">
          <a:xfrm flipV="1">
            <a:off x="4559681" y="2072007"/>
            <a:ext cx="1692188" cy="900100"/>
          </a:xfrm>
          <a:prstGeom prst="straightConnector1">
            <a:avLst/>
          </a:prstGeom>
          <a:solidFill>
            <a:srgbClr val="005C84"/>
          </a:solidFill>
          <a:ln w="12700"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4" name="TextBox 33"/>
          <p:cNvSpPr txBox="1"/>
          <p:nvPr/>
        </p:nvSpPr>
        <p:spPr>
          <a:xfrm>
            <a:off x="4930163" y="2072007"/>
            <a:ext cx="572594"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C00000"/>
                </a:solidFill>
                <a:latin typeface="Lucida Sans" pitchFamily="34" charset="0"/>
                <a:ea typeface="ＭＳ Ｐゴシック" pitchFamily="34" charset="-128"/>
                <a:cs typeface="Arial" charset="0"/>
              </a:rPr>
              <a:t>R2</a:t>
            </a:r>
          </a:p>
        </p:txBody>
      </p:sp>
      <p:cxnSp>
        <p:nvCxnSpPr>
          <p:cNvPr id="35" name="Straight Arrow Connector 34"/>
          <p:cNvCxnSpPr>
            <a:stCxn id="28" idx="6"/>
            <a:endCxn id="32" idx="6"/>
          </p:cNvCxnSpPr>
          <p:nvPr/>
        </p:nvCxnSpPr>
        <p:spPr bwMode="auto">
          <a:xfrm flipV="1">
            <a:off x="6107853" y="2954561"/>
            <a:ext cx="360039" cy="17546"/>
          </a:xfrm>
          <a:prstGeom prst="straightConnector1">
            <a:avLst/>
          </a:prstGeom>
          <a:solidFill>
            <a:srgbClr val="005C84"/>
          </a:solidFill>
          <a:ln w="12700" cap="flat" cmpd="sng" algn="ctr">
            <a:solidFill>
              <a:srgbClr val="006600"/>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6" name="TextBox 35"/>
          <p:cNvSpPr txBox="1"/>
          <p:nvPr/>
        </p:nvSpPr>
        <p:spPr>
          <a:xfrm>
            <a:off x="5275508" y="2741274"/>
            <a:ext cx="865943"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006600"/>
                </a:solidFill>
                <a:latin typeface="Lucida Sans" pitchFamily="34" charset="0"/>
                <a:ea typeface="ＭＳ Ｐゴシック" pitchFamily="34" charset="-128"/>
                <a:cs typeface="Arial" charset="0"/>
              </a:rPr>
              <a:t>R2-R</a:t>
            </a:r>
          </a:p>
        </p:txBody>
      </p:sp>
      <p:sp>
        <p:nvSpPr>
          <p:cNvPr id="37" name="TextBox 36"/>
          <p:cNvSpPr txBox="1"/>
          <p:nvPr/>
        </p:nvSpPr>
        <p:spPr>
          <a:xfrm>
            <a:off x="6258502" y="1777559"/>
            <a:ext cx="591830" cy="461665"/>
          </a:xfrm>
          <a:prstGeom prst="rect">
            <a:avLst/>
          </a:prstGeom>
          <a:noFill/>
        </p:spPr>
        <p:txBody>
          <a:bodyPr wrap="none" rtlCol="0">
            <a:spAutoFit/>
          </a:bodyPr>
          <a:lstStyle/>
          <a:p>
            <a:pPr algn="ctr" eaLnBrk="0" fontAlgn="base" hangingPunct="0">
              <a:spcBef>
                <a:spcPct val="0"/>
              </a:spcBef>
              <a:spcAft>
                <a:spcPct val="0"/>
              </a:spcAft>
            </a:pPr>
            <a:r>
              <a:rPr lang="en-GB" sz="2400" dirty="0">
                <a:solidFill>
                  <a:srgbClr val="C00000"/>
                </a:solidFill>
                <a:latin typeface="Lucida Sans" pitchFamily="34" charset="0"/>
                <a:ea typeface="ＭＳ Ｐゴシック" pitchFamily="34" charset="-128"/>
                <a:cs typeface="Arial" charset="0"/>
              </a:rPr>
              <a:t>C2</a:t>
            </a:r>
          </a:p>
        </p:txBody>
      </p:sp>
    </p:spTree>
    <p:custDataLst>
      <p:tags r:id="rId1"/>
    </p:custDataLst>
    <p:extLst>
      <p:ext uri="{BB962C8B-B14F-4D97-AF65-F5344CB8AC3E}">
        <p14:creationId xmlns:p14="http://schemas.microsoft.com/office/powerpoint/2010/main" val="333532784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Support from ILIaD</a:t>
            </a:r>
          </a:p>
        </p:txBody>
      </p:sp>
      <p:sp>
        <p:nvSpPr>
          <p:cNvPr id="2" name="Text Placeholder 1"/>
          <p:cNvSpPr>
            <a:spLocks noGrp="1"/>
          </p:cNvSpPr>
          <p:nvPr>
            <p:ph type="body" sz="quarter" idx="4294967295"/>
          </p:nvPr>
        </p:nvSpPr>
        <p:spPr>
          <a:xfrm>
            <a:off x="458788" y="987574"/>
            <a:ext cx="6130132" cy="3744764"/>
          </a:xfrm>
        </p:spPr>
        <p:txBody>
          <a:bodyPr>
            <a:normAutofit/>
          </a:bodyPr>
          <a:lstStyle/>
          <a:p>
            <a:pPr lvl="0"/>
            <a:r>
              <a:rPr lang="en-GB" dirty="0"/>
              <a:t>Consultancy on and support for learning design;</a:t>
            </a:r>
          </a:p>
          <a:p>
            <a:pPr lvl="0"/>
            <a:r>
              <a:rPr lang="en-GB" dirty="0"/>
              <a:t>Assisting development of appropriate activities;</a:t>
            </a:r>
          </a:p>
          <a:p>
            <a:pPr lvl="0"/>
            <a:r>
              <a:rPr lang="en-GB" dirty="0"/>
              <a:t>Special interest group/events for sharing and dissemination;</a:t>
            </a:r>
          </a:p>
          <a:p>
            <a:pPr lvl="0"/>
            <a:r>
              <a:rPr lang="en-GB" dirty="0"/>
              <a:t>In-house events as requested by individual faculties;</a:t>
            </a:r>
          </a:p>
          <a:p>
            <a:pPr marL="0" indent="0" algn="ctr">
              <a:buNone/>
            </a:pPr>
            <a:r>
              <a:rPr lang="en-GB" sz="1900" b="1" u="sng" dirty="0">
                <a:hlinkClick r:id="rId2"/>
              </a:rPr>
              <a:t>http://www.southampton.ac.uk/iliad/</a:t>
            </a:r>
            <a:r>
              <a:rPr lang="en-GB" sz="1900" b="1" dirty="0"/>
              <a:t> </a:t>
            </a:r>
            <a:br>
              <a:rPr lang="en-GB" sz="1900" b="1" dirty="0"/>
            </a:br>
            <a:endParaRPr lang="en-GB" sz="1900" b="1" dirty="0"/>
          </a:p>
          <a:p>
            <a:pPr marL="0" indent="0" algn="ctr">
              <a:buNone/>
            </a:pPr>
            <a:r>
              <a:rPr lang="en-GB" sz="1900" b="1" dirty="0"/>
              <a:t>Community of Practice SRS Special Interest Group </a:t>
            </a:r>
            <a:r>
              <a:rPr lang="en-GB" sz="1900" b="1" u="sng" dirty="0">
                <a:hlinkClick r:id="rId3"/>
              </a:rPr>
              <a:t>http://blog.soton.ac.uk/iliadcommunity/</a:t>
            </a:r>
            <a:r>
              <a:rPr lang="en-GB" sz="1900" b="1" dirty="0"/>
              <a:t> </a:t>
            </a:r>
          </a:p>
          <a:p>
            <a:pPr marL="0" indent="0" algn="ctr">
              <a:buNone/>
            </a:pPr>
            <a:r>
              <a:rPr lang="en-GB" sz="1900" b="1" dirty="0"/>
              <a:t>Online support for SRS</a:t>
            </a:r>
          </a:p>
          <a:p>
            <a:pPr marL="0" indent="0" algn="ctr">
              <a:buNone/>
            </a:pPr>
            <a:r>
              <a:rPr lang="en-GB" sz="1900" b="1" dirty="0">
                <a:hlinkClick r:id="rId4"/>
              </a:rPr>
              <a:t>http://elearn.southampton.ac.uk/</a:t>
            </a:r>
            <a:r>
              <a:rPr lang="en-GB" sz="1900" b="1" dirty="0"/>
              <a:t> </a:t>
            </a:r>
          </a:p>
        </p:txBody>
      </p:sp>
    </p:spTree>
    <p:extLst>
      <p:ext uri="{BB962C8B-B14F-4D97-AF65-F5344CB8AC3E}">
        <p14:creationId xmlns:p14="http://schemas.microsoft.com/office/powerpoint/2010/main" val="366800456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552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006" y="2493"/>
            <a:ext cx="4164217" cy="514100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Rounded Rectangular Callout 4"/>
          <p:cNvSpPr/>
          <p:nvPr/>
        </p:nvSpPr>
        <p:spPr bwMode="auto">
          <a:xfrm>
            <a:off x="4509120" y="335595"/>
            <a:ext cx="1574645" cy="702078"/>
          </a:xfrm>
          <a:prstGeom prst="wedgeRoundRectCallout">
            <a:avLst>
              <a:gd name="adj1" fmla="val -26675"/>
              <a:gd name="adj2" fmla="val 79092"/>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What do the students do?</a:t>
            </a:r>
          </a:p>
        </p:txBody>
      </p:sp>
      <p:sp>
        <p:nvSpPr>
          <p:cNvPr id="6" name="Rounded Rectangular Callout 5"/>
          <p:cNvSpPr/>
          <p:nvPr/>
        </p:nvSpPr>
        <p:spPr bwMode="auto">
          <a:xfrm>
            <a:off x="504205" y="335595"/>
            <a:ext cx="1574645" cy="702078"/>
          </a:xfrm>
          <a:prstGeom prst="wedgeRoundRectCallout">
            <a:avLst>
              <a:gd name="adj1" fmla="val -26675"/>
              <a:gd name="adj2" fmla="val 79092"/>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What does the tutor do?</a:t>
            </a:r>
          </a:p>
        </p:txBody>
      </p:sp>
      <p:sp>
        <p:nvSpPr>
          <p:cNvPr id="7" name="Rounded Rectangular Callout 6"/>
          <p:cNvSpPr/>
          <p:nvPr/>
        </p:nvSpPr>
        <p:spPr bwMode="auto">
          <a:xfrm>
            <a:off x="4509120" y="1518633"/>
            <a:ext cx="1574645" cy="864096"/>
          </a:xfrm>
          <a:prstGeom prst="wedgeRoundRectCallout">
            <a:avLst>
              <a:gd name="adj1" fmla="val -26675"/>
              <a:gd name="adj2" fmla="val 79092"/>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Do students ask the tutor questions?</a:t>
            </a:r>
          </a:p>
        </p:txBody>
      </p:sp>
      <p:sp>
        <p:nvSpPr>
          <p:cNvPr id="8" name="Rounded Rectangular Callout 7"/>
          <p:cNvSpPr/>
          <p:nvPr/>
        </p:nvSpPr>
        <p:spPr bwMode="auto">
          <a:xfrm>
            <a:off x="4509120" y="2841780"/>
            <a:ext cx="1574645" cy="1566174"/>
          </a:xfrm>
          <a:prstGeom prst="wedgeRoundRectCallout">
            <a:avLst>
              <a:gd name="adj1" fmla="val -28800"/>
              <a:gd name="adj2" fmla="val 65818"/>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How do they evaluate, discuss or apply what they are learning?</a:t>
            </a:r>
          </a:p>
        </p:txBody>
      </p:sp>
      <p:sp>
        <p:nvSpPr>
          <p:cNvPr id="9" name="Rounded Rectangular Callout 8"/>
          <p:cNvSpPr/>
          <p:nvPr/>
        </p:nvSpPr>
        <p:spPr bwMode="auto">
          <a:xfrm>
            <a:off x="504205" y="1518633"/>
            <a:ext cx="1574645" cy="864096"/>
          </a:xfrm>
          <a:prstGeom prst="wedgeRoundRectCallout">
            <a:avLst>
              <a:gd name="adj1" fmla="val -26675"/>
              <a:gd name="adj2" fmla="val 79092"/>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Do students respond to questions?</a:t>
            </a:r>
          </a:p>
        </p:txBody>
      </p:sp>
      <p:sp>
        <p:nvSpPr>
          <p:cNvPr id="10" name="Rounded Rectangular Callout 9"/>
          <p:cNvSpPr/>
          <p:nvPr/>
        </p:nvSpPr>
        <p:spPr bwMode="auto">
          <a:xfrm>
            <a:off x="504205" y="2841780"/>
            <a:ext cx="1574645" cy="1566174"/>
          </a:xfrm>
          <a:prstGeom prst="wedgeRoundRectCallout">
            <a:avLst>
              <a:gd name="adj1" fmla="val -30393"/>
              <a:gd name="adj2" fmla="val 63606"/>
              <a:gd name="adj3" fmla="val 16667"/>
            </a:avLst>
          </a:prstGeom>
          <a:solidFill>
            <a:srgbClr val="000000"/>
          </a:solidFill>
          <a:ln w="38100">
            <a:solidFill>
              <a:srgbClr val="F8F8F8"/>
            </a:solidFill>
            <a:headEnd type="none" w="med" len="med"/>
            <a:tailEnd type="none" w="med" len="med"/>
          </a:ln>
          <a:extLst/>
        </p:spPr>
        <p:style>
          <a:lnRef idx="0">
            <a:schemeClr val="dk1"/>
          </a:lnRef>
          <a:fillRef idx="3">
            <a:schemeClr val="dk1"/>
          </a:fillRef>
          <a:effectRef idx="3">
            <a:schemeClr val="dk1"/>
          </a:effectRef>
          <a:fontRef idx="minor">
            <a:schemeClr val="lt1"/>
          </a:fontRef>
        </p:style>
        <p:txBody>
          <a:bodyPr vert="horz" wrap="square" lIns="68580" tIns="34290" rIns="68580" bIns="0" numCol="1" rtlCol="0" anchor="ctr" anchorCtr="0" compatLnSpc="1">
            <a:prstTxWarp prst="textNoShape">
              <a:avLst/>
            </a:prstTxWarp>
            <a:noAutofit/>
          </a:bodyPr>
          <a:lstStyle/>
          <a:p>
            <a:pPr algn="ctr" eaLnBrk="0" fontAlgn="base" hangingPunct="0">
              <a:spcBef>
                <a:spcPct val="0"/>
              </a:spcBef>
              <a:spcAft>
                <a:spcPct val="0"/>
              </a:spcAft>
            </a:pPr>
            <a:r>
              <a:rPr lang="en-GB" sz="1500" dirty="0">
                <a:solidFill>
                  <a:srgbClr val="F8F8F8"/>
                </a:solidFill>
                <a:cs typeface="Arial" charset="0"/>
              </a:rPr>
              <a:t>How does the tutor know if the students are taking in what is said?</a:t>
            </a:r>
          </a:p>
        </p:txBody>
      </p:sp>
      <p:sp>
        <p:nvSpPr>
          <p:cNvPr id="11" name="TextBox 10"/>
          <p:cNvSpPr txBox="1"/>
          <p:nvPr/>
        </p:nvSpPr>
        <p:spPr>
          <a:xfrm>
            <a:off x="3475024" y="4935751"/>
            <a:ext cx="2068195" cy="230832"/>
          </a:xfrm>
          <a:prstGeom prst="rect">
            <a:avLst/>
          </a:prstGeom>
          <a:noFill/>
        </p:spPr>
        <p:txBody>
          <a:bodyPr wrap="none" rtlCol="0">
            <a:spAutoFit/>
          </a:bodyPr>
          <a:lstStyle/>
          <a:p>
            <a:pPr algn="ctr" eaLnBrk="0" fontAlgn="base" hangingPunct="0">
              <a:spcBef>
                <a:spcPct val="0"/>
              </a:spcBef>
              <a:spcAft>
                <a:spcPct val="0"/>
              </a:spcAft>
            </a:pPr>
            <a:r>
              <a:rPr lang="en-GB" sz="900" dirty="0">
                <a:solidFill>
                  <a:srgbClr val="F8F8F8"/>
                </a:solidFill>
                <a:cs typeface="Arial" charset="0"/>
              </a:rPr>
              <a:t>CC Image: Duke University 1940s</a:t>
            </a:r>
          </a:p>
        </p:txBody>
      </p:sp>
    </p:spTree>
    <p:custDataLst>
      <p:tags r:id="rId1"/>
    </p:custDataLst>
    <p:extLst>
      <p:ext uri="{BB962C8B-B14F-4D97-AF65-F5344CB8AC3E}">
        <p14:creationId xmlns:p14="http://schemas.microsoft.com/office/powerpoint/2010/main" val="2670806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391" y="447674"/>
            <a:ext cx="6399609" cy="719139"/>
          </a:xfrm>
        </p:spPr>
        <p:txBody>
          <a:bodyPr/>
          <a:lstStyle/>
          <a:p>
            <a:r>
              <a:rPr lang="en-GB" dirty="0"/>
              <a:t>Blended learning using student response systems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8243" y="1503038"/>
            <a:ext cx="4009628" cy="2733229"/>
          </a:xfrm>
          <a:prstGeom prst="rect">
            <a:avLst/>
          </a:prstGeom>
        </p:spPr>
      </p:pic>
      <p:sp>
        <p:nvSpPr>
          <p:cNvPr id="4" name="Rectangular Callout 3"/>
          <p:cNvSpPr/>
          <p:nvPr/>
        </p:nvSpPr>
        <p:spPr>
          <a:xfrm>
            <a:off x="4490839" y="3198061"/>
            <a:ext cx="1890489" cy="768232"/>
          </a:xfrm>
          <a:prstGeom prst="wedgeRectCallout">
            <a:avLst>
              <a:gd name="adj1" fmla="val -37614"/>
              <a:gd name="adj2" fmla="val -87226"/>
            </a:avLst>
          </a:prstGeom>
          <a:solidFill>
            <a:srgbClr val="8C34E2"/>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a:t>Increase student engagement</a:t>
            </a:r>
            <a:endParaRPr lang="en-GB" dirty="0"/>
          </a:p>
        </p:txBody>
      </p:sp>
      <p:sp>
        <p:nvSpPr>
          <p:cNvPr id="6" name="Rectangular Callout 5"/>
          <p:cNvSpPr/>
          <p:nvPr/>
        </p:nvSpPr>
        <p:spPr>
          <a:xfrm>
            <a:off x="1594005" y="3963758"/>
            <a:ext cx="1890489" cy="768232"/>
          </a:xfrm>
          <a:prstGeom prst="wedgeRectCallout">
            <a:avLst>
              <a:gd name="adj1" fmla="val 36419"/>
              <a:gd name="adj2" fmla="val -94513"/>
            </a:avLst>
          </a:prstGeom>
          <a:solidFill>
            <a:srgbClr val="DD9723"/>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New possibilities for activities</a:t>
            </a:r>
          </a:p>
        </p:txBody>
      </p:sp>
      <p:sp>
        <p:nvSpPr>
          <p:cNvPr id="8" name="Rectangular Callout 7"/>
          <p:cNvSpPr/>
          <p:nvPr/>
        </p:nvSpPr>
        <p:spPr>
          <a:xfrm>
            <a:off x="664786" y="1503038"/>
            <a:ext cx="1890489" cy="768232"/>
          </a:xfrm>
          <a:prstGeom prst="wedgeRectCallout">
            <a:avLst>
              <a:gd name="adj1" fmla="val 37900"/>
              <a:gd name="adj2" fmla="val 92529"/>
            </a:avLst>
          </a:prstGeom>
          <a:solidFill>
            <a:srgbClr val="CAD0FE"/>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More effective didactic content</a:t>
            </a:r>
          </a:p>
        </p:txBody>
      </p:sp>
      <p:sp>
        <p:nvSpPr>
          <p:cNvPr id="9" name="Rectangular Callout 8"/>
          <p:cNvSpPr/>
          <p:nvPr/>
        </p:nvSpPr>
        <p:spPr>
          <a:xfrm>
            <a:off x="3637382" y="1023341"/>
            <a:ext cx="1890489" cy="768232"/>
          </a:xfrm>
          <a:prstGeom prst="wedgeRectCallout">
            <a:avLst>
              <a:gd name="adj1" fmla="val -35641"/>
              <a:gd name="adj2" fmla="val 97387"/>
            </a:avLst>
          </a:prstGeom>
          <a:solidFill>
            <a:srgbClr val="18D1D1"/>
          </a:solidFill>
        </p:spPr>
        <p:style>
          <a:lnRef idx="3">
            <a:schemeClr val="lt1"/>
          </a:lnRef>
          <a:fillRef idx="1">
            <a:schemeClr val="accent1"/>
          </a:fillRef>
          <a:effectRef idx="1">
            <a:schemeClr val="accent1"/>
          </a:effectRef>
          <a:fontRef idx="minor">
            <a:schemeClr val="lt1"/>
          </a:fontRef>
        </p:style>
        <p:txBody>
          <a:bodyPr rtlCol="0" anchor="ctr"/>
          <a:lstStyle/>
          <a:p>
            <a:pPr algn="ctr"/>
            <a:r>
              <a:rPr lang="en-GB" dirty="0"/>
              <a:t>Better use of </a:t>
            </a:r>
            <a:br>
              <a:rPr lang="en-GB" dirty="0"/>
            </a:br>
            <a:r>
              <a:rPr lang="en-GB" dirty="0"/>
              <a:t>face-to-face time</a:t>
            </a:r>
          </a:p>
        </p:txBody>
      </p:sp>
      <p:sp>
        <p:nvSpPr>
          <p:cNvPr id="10" name="Rectangle 9"/>
          <p:cNvSpPr/>
          <p:nvPr/>
        </p:nvSpPr>
        <p:spPr>
          <a:xfrm>
            <a:off x="458391" y="1023341"/>
            <a:ext cx="2896834" cy="2430214"/>
          </a:xfrm>
          <a:prstGeom prst="rect">
            <a:avLst/>
          </a:prstGeom>
          <a:solidFill>
            <a:srgbClr val="92D050">
              <a:alpha val="80000"/>
            </a:srgbClr>
          </a:solidFill>
        </p:spPr>
        <p:style>
          <a:lnRef idx="3">
            <a:schemeClr val="lt1"/>
          </a:lnRef>
          <a:fillRef idx="1">
            <a:schemeClr val="accent1"/>
          </a:fillRef>
          <a:effectRef idx="1">
            <a:schemeClr val="accent1"/>
          </a:effectRef>
          <a:fontRef idx="minor">
            <a:schemeClr val="lt1"/>
          </a:fontRef>
        </p:style>
        <p:txBody>
          <a:bodyPr lIns="180000" tIns="180000" rIns="180000" bIns="180000" rtlCol="0" anchor="t" anchorCtr="0"/>
          <a:lstStyle/>
          <a:p>
            <a:pPr marL="180000" indent="-180000">
              <a:spcAft>
                <a:spcPts val="600"/>
              </a:spcAft>
              <a:buFont typeface="Arial" panose="020B0604020202020204" pitchFamily="34" charset="0"/>
              <a:buChar char="•"/>
            </a:pPr>
            <a:r>
              <a:rPr lang="en-GB">
                <a:solidFill>
                  <a:schemeClr val="tx1"/>
                </a:solidFill>
              </a:rPr>
              <a:t>Check understanding</a:t>
            </a:r>
          </a:p>
          <a:p>
            <a:pPr marL="180000" indent="-180000">
              <a:spcAft>
                <a:spcPts val="600"/>
              </a:spcAft>
              <a:buFont typeface="Arial" panose="020B0604020202020204" pitchFamily="34" charset="0"/>
              <a:buChar char="•"/>
            </a:pPr>
            <a:r>
              <a:rPr lang="en-GB">
                <a:solidFill>
                  <a:schemeClr val="tx1"/>
                </a:solidFill>
              </a:rPr>
              <a:t>Provide </a:t>
            </a:r>
            <a:r>
              <a:rPr lang="en-GB" dirty="0">
                <a:solidFill>
                  <a:schemeClr val="tx1"/>
                </a:solidFill>
              </a:rPr>
              <a:t>instant feedback</a:t>
            </a:r>
          </a:p>
          <a:p>
            <a:pPr marL="180000" indent="-180000">
              <a:spcAft>
                <a:spcPts val="600"/>
              </a:spcAft>
              <a:buFont typeface="Arial" panose="020B0604020202020204" pitchFamily="34" charset="0"/>
              <a:buChar char="•"/>
            </a:pPr>
            <a:r>
              <a:rPr lang="en-GB">
                <a:solidFill>
                  <a:schemeClr val="tx1"/>
                </a:solidFill>
              </a:rPr>
              <a:t>Gather opinions</a:t>
            </a:r>
          </a:p>
          <a:p>
            <a:pPr marL="180000" indent="-180000">
              <a:spcAft>
                <a:spcPts val="600"/>
              </a:spcAft>
              <a:buFont typeface="Arial" panose="020B0604020202020204" pitchFamily="34" charset="0"/>
              <a:buChar char="•"/>
            </a:pPr>
            <a:r>
              <a:rPr lang="en-GB">
                <a:solidFill>
                  <a:schemeClr val="tx1"/>
                </a:solidFill>
              </a:rPr>
              <a:t>Facilitate </a:t>
            </a:r>
            <a:r>
              <a:rPr lang="en-GB" dirty="0">
                <a:solidFill>
                  <a:schemeClr val="tx1"/>
                </a:solidFill>
              </a:rPr>
              <a:t>debate</a:t>
            </a:r>
          </a:p>
          <a:p>
            <a:pPr marL="180000" indent="-180000">
              <a:spcAft>
                <a:spcPts val="600"/>
              </a:spcAft>
              <a:buFont typeface="Arial" panose="020B0604020202020204" pitchFamily="34" charset="0"/>
              <a:buChar char="•"/>
            </a:pPr>
            <a:r>
              <a:rPr lang="en-GB">
                <a:solidFill>
                  <a:schemeClr val="tx1"/>
                </a:solidFill>
              </a:rPr>
              <a:t>In-class </a:t>
            </a:r>
            <a:r>
              <a:rPr lang="en-GB" dirty="0">
                <a:solidFill>
                  <a:schemeClr val="tx1"/>
                </a:solidFill>
              </a:rPr>
              <a:t>tests</a:t>
            </a:r>
          </a:p>
          <a:p>
            <a:pPr marL="180000" indent="-180000">
              <a:spcAft>
                <a:spcPts val="600"/>
              </a:spcAft>
              <a:buFont typeface="Arial" panose="020B0604020202020204" pitchFamily="34" charset="0"/>
              <a:buChar char="•"/>
            </a:pPr>
            <a:r>
              <a:rPr lang="en-GB" dirty="0">
                <a:solidFill>
                  <a:schemeClr val="tx1"/>
                </a:solidFill>
              </a:rPr>
              <a:t>Evaluation of teaching </a:t>
            </a:r>
          </a:p>
        </p:txBody>
      </p:sp>
    </p:spTree>
    <p:extLst>
      <p:ext uri="{BB962C8B-B14F-4D97-AF65-F5344CB8AC3E}">
        <p14:creationId xmlns:p14="http://schemas.microsoft.com/office/powerpoint/2010/main" val="3763092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Educational benefits</a:t>
            </a:r>
          </a:p>
        </p:txBody>
      </p:sp>
      <p:sp>
        <p:nvSpPr>
          <p:cNvPr id="3" name="Content Placeholder 2"/>
          <p:cNvSpPr>
            <a:spLocks noGrp="1"/>
          </p:cNvSpPr>
          <p:nvPr>
            <p:ph idx="1"/>
          </p:nvPr>
        </p:nvSpPr>
        <p:spPr>
          <a:xfrm>
            <a:off x="458391" y="1166813"/>
            <a:ext cx="5634905" cy="3636962"/>
          </a:xfrm>
        </p:spPr>
        <p:txBody>
          <a:bodyPr/>
          <a:lstStyle/>
          <a:p>
            <a:r>
              <a:rPr lang="en-GB" dirty="0"/>
              <a:t>Anonymous, so students feel ‘safe’</a:t>
            </a:r>
          </a:p>
          <a:p>
            <a:r>
              <a:rPr lang="en-GB" dirty="0"/>
              <a:t>Requires them to commit to an answer</a:t>
            </a:r>
          </a:p>
          <a:p>
            <a:r>
              <a:rPr lang="en-GB" dirty="0"/>
              <a:t>Refreshes student attention</a:t>
            </a:r>
          </a:p>
          <a:p>
            <a:r>
              <a:rPr lang="en-GB" dirty="0"/>
              <a:t>Directs students to key points</a:t>
            </a:r>
          </a:p>
          <a:p>
            <a:r>
              <a:rPr lang="en-GB" dirty="0"/>
              <a:t>Good questions make use of common misconceptions</a:t>
            </a:r>
          </a:p>
          <a:p>
            <a:r>
              <a:rPr lang="en-GB" dirty="0"/>
              <a:t>Tutor explains why answers are correct AND incorrect</a:t>
            </a:r>
          </a:p>
        </p:txBody>
      </p:sp>
    </p:spTree>
    <p:extLst>
      <p:ext uri="{BB962C8B-B14F-4D97-AF65-F5344CB8AC3E}">
        <p14:creationId xmlns:p14="http://schemas.microsoft.com/office/powerpoint/2010/main" val="42636756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74694" y="1343111"/>
            <a:ext cx="5562618" cy="1384995"/>
          </a:xfrm>
          <a:prstGeom prst="rect">
            <a:avLst/>
          </a:prstGeom>
          <a:noFill/>
        </p:spPr>
        <p:txBody>
          <a:bodyPr wrap="square" rtlCol="0">
            <a:spAutoFit/>
          </a:bodyPr>
          <a:lstStyle/>
          <a:p>
            <a:pPr marL="133350" indent="-133350"/>
            <a:r>
              <a:rPr lang="en-GB" dirty="0"/>
              <a:t>“	Clickers create learning environments characterized by greater activity, cooperation and conceptual application compared to traditional, lecture-based instruction.”</a:t>
            </a:r>
          </a:p>
          <a:p>
            <a:pPr marL="133350" indent="-133350" algn="r"/>
            <a:endParaRPr lang="en-GB" sz="1500" dirty="0"/>
          </a:p>
          <a:p>
            <a:pPr marL="133350" indent="-133350" algn="r"/>
            <a:r>
              <a:rPr lang="en-GB" sz="1500" dirty="0"/>
              <a:t>Angel Hoekstra (2008)</a:t>
            </a:r>
          </a:p>
        </p:txBody>
      </p:sp>
      <p:sp>
        <p:nvSpPr>
          <p:cNvPr id="6" name="TextBox 5"/>
          <p:cNvSpPr txBox="1"/>
          <p:nvPr/>
        </p:nvSpPr>
        <p:spPr>
          <a:xfrm>
            <a:off x="674694" y="4371950"/>
            <a:ext cx="5850650" cy="507831"/>
          </a:xfrm>
          <a:prstGeom prst="rect">
            <a:avLst/>
          </a:prstGeom>
          <a:noFill/>
        </p:spPr>
        <p:txBody>
          <a:bodyPr wrap="square" rtlCol="0">
            <a:spAutoFit/>
          </a:bodyPr>
          <a:lstStyle/>
          <a:p>
            <a:pPr algn="l"/>
            <a:r>
              <a:rPr lang="en-GB" sz="1350" dirty="0"/>
              <a:t>Hoekstra, Angel(2008) </a:t>
            </a:r>
            <a:r>
              <a:rPr lang="en-GB" sz="1350" dirty="0">
                <a:hlinkClick r:id="rId3"/>
              </a:rPr>
              <a:t>Vibrant student voices: exploring effects of the use of clickers in large college courses</a:t>
            </a:r>
            <a:r>
              <a:rPr lang="en-GB" sz="1350" dirty="0"/>
              <a:t>, </a:t>
            </a:r>
            <a:r>
              <a:rPr lang="en-GB" sz="1350" i="1" dirty="0"/>
              <a:t>Learning, Media and Technology,33:4,329 — 341</a:t>
            </a:r>
          </a:p>
        </p:txBody>
      </p:sp>
    </p:spTree>
    <p:custDataLst>
      <p:tags r:id="rId1"/>
    </p:custDataLst>
    <p:extLst>
      <p:ext uri="{BB962C8B-B14F-4D97-AF65-F5344CB8AC3E}">
        <p14:creationId xmlns:p14="http://schemas.microsoft.com/office/powerpoint/2010/main" val="35202385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5085" y="1329928"/>
            <a:ext cx="5562600" cy="2916008"/>
          </a:xfrm>
        </p:spPr>
        <p:txBody>
          <a:bodyPr/>
          <a:lstStyle/>
          <a:p>
            <a:pPr marL="136922" indent="-136922">
              <a:lnSpc>
                <a:spcPct val="125000"/>
              </a:lnSpc>
              <a:spcBef>
                <a:spcPts val="0"/>
              </a:spcBef>
              <a:buNone/>
            </a:pPr>
            <a:r>
              <a:rPr lang="en-GB" dirty="0"/>
              <a:t>“	As an educational tool, clickers do not simply augment the classroom, they </a:t>
            </a:r>
            <a:r>
              <a:rPr lang="en-GB" i="1" dirty="0"/>
              <a:t>transform </a:t>
            </a:r>
            <a:r>
              <a:rPr lang="en-GB" dirty="0"/>
              <a:t>it because of the new responsibilities given to students to guide and affect classroom dynamics.”</a:t>
            </a:r>
          </a:p>
        </p:txBody>
      </p:sp>
      <p:sp>
        <p:nvSpPr>
          <p:cNvPr id="6" name="TextBox 5"/>
          <p:cNvSpPr txBox="1"/>
          <p:nvPr/>
        </p:nvSpPr>
        <p:spPr>
          <a:xfrm>
            <a:off x="675085" y="3939902"/>
            <a:ext cx="5562600" cy="923330"/>
          </a:xfrm>
          <a:prstGeom prst="rect">
            <a:avLst/>
          </a:prstGeom>
          <a:noFill/>
        </p:spPr>
        <p:txBody>
          <a:bodyPr wrap="square" rtlCol="0">
            <a:spAutoFit/>
          </a:bodyPr>
          <a:lstStyle/>
          <a:p>
            <a:pPr algn="l"/>
            <a:r>
              <a:rPr lang="en-GB" sz="1350" dirty="0"/>
              <a:t>Trees, A. R., &amp; Jackson, M. H. (2007). </a:t>
            </a:r>
            <a:r>
              <a:rPr lang="en-GB" sz="1350" dirty="0">
                <a:hlinkClick r:id="rId2"/>
              </a:rPr>
              <a:t>The learning environment in clicker classrooms: student processes of learning and involvement in large university‐level courses using student response systems.</a:t>
            </a:r>
            <a:r>
              <a:rPr lang="en-GB" sz="1350" dirty="0"/>
              <a:t> </a:t>
            </a:r>
            <a:r>
              <a:rPr lang="en-GB" sz="1350" i="1" dirty="0"/>
              <a:t>Learning, Media and Technology (</a:t>
            </a:r>
            <a:r>
              <a:rPr lang="en-GB" sz="1350" i="1" dirty="0" err="1"/>
              <a:t>Vol</a:t>
            </a:r>
            <a:r>
              <a:rPr lang="en-GB" sz="1350" i="1" dirty="0"/>
              <a:t> 32, Iss1)</a:t>
            </a:r>
            <a:endParaRPr lang="en-GB" sz="1350" dirty="0"/>
          </a:p>
        </p:txBody>
      </p:sp>
    </p:spTree>
    <p:extLst>
      <p:ext uri="{BB962C8B-B14F-4D97-AF65-F5344CB8AC3E}">
        <p14:creationId xmlns:p14="http://schemas.microsoft.com/office/powerpoint/2010/main" val="262556255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121&quot;&gt;&lt;property id=&quot;20148&quot; value=&quot;5&quot;/&gt;&lt;property id=&quot;20300&quot; value=&quot;Slide 1 - &amp;quot;Title   Adam Warren&amp;quot;&quot;/&gt;&lt;property id=&quot;20307&quot; value=&quot;276&quot;/&gt;&lt;/object&gt;&lt;/object&gt;&lt;object type=&quot;8&quot; unique_id=&quot;10014&quot;&gt;&lt;/object&gt;&lt;/object&gt;&lt;/database&gt;"/>
  <p:tag name="SECTOMILLISECCONVERTED" val="1"/>
  <p:tag name="PRESGUID" val="8f519a19-2f66-42df-a19b-7778a759689d"/>
  <p:tag name="WASPOLLED" val="990BCACC825D46709AE9A883CBB9F437"/>
  <p:tag name="TPVERSION" val="5"/>
  <p:tag name="TPFULLVERSION" val="5.3.2.24"/>
  <p:tag name="PPTVERSION" val="15"/>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SLIDEID" val="76D7DA72961243F0B20B32D0390BE02F"/>
  <p:tag name="SLIDETYPE" val="Q"/>
  <p:tag name="DEMOGRAPHIC" val="False"/>
  <p:tag name="TEAMASSIGN" val="False"/>
  <p:tag name="SPEEDSCORING" val="False"/>
  <p:tag name="CORRECTPOINTVALUE" val="100"/>
  <p:tag name="INCORRECTPOINTVALUE" val="0"/>
  <p:tag name="ZEROBASED" val="False"/>
  <p:tag name="DELIMITERS" val="3.1"/>
  <p:tag name="VALUEFORMAT" val="0%"/>
  <p:tag name="QUESTIONALIAS" val="A question to test your zapper"/>
  <p:tag name="ANSWERSALIAS" val="What’s breakfast?|smicln|Coffee|smicln|Tea|smicln|Fruit Juice|smicln|Water|smicln|Nothing|smicln|Other"/>
  <p:tag name="SLIDEORDER" val="2"/>
  <p:tag name="SLIDEGUID" val="D2752D1990794DAFA3C4F416032B004F"/>
  <p:tag name="VALUES" val="No Value|smicln|No Value|smicln|No Value|smicln|No Value|smicln|No Value|smicln|No Value|smicln|No Value"/>
  <p:tag name="RESPONSESGATHERED" val="False"/>
  <p:tag name="ANONYMOUSTEMP" val="False"/>
  <p:tag name="TYPE" val="MultiChoiceSlide"/>
  <p:tag name="LIVECHARTING" val="False"/>
  <p:tag name="TPQUESTIONXML" val="﻿&lt;?xml version=&quot;1.0&quot; encoding=&quot;utf-8&quot;?&gt;&#10;&lt;questionlist&gt;&#10;    &lt;properties&gt;&#10;        &lt;guid&gt;41D770C9E57448C6921F364311892645&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5EAE26AB86524449BF0B53B9545D0497&lt;/guid&gt;&#10;            &lt;repollguid&gt;D899E4737F2942C49B16863649D6AFB0&lt;/repollguid&gt;&#10;            &lt;sourceid&gt;076DC0A1F6A648E289BB74FA01631BA0&lt;/sourceid&gt;&#10;            &lt;questiontext&gt;A question to test your clicker&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F0DAEF2F79524E4398255B48B0B0002E&lt;/guid&gt;&#10;                    &lt;answertext&gt;What’s breakfast? &lt;/answertext&gt;&#10;                    &lt;valuetype&gt;0&lt;/valuetype&gt;&#10;                &lt;/answer&gt;&#10;                &lt;answer&gt;&#10;                    &lt;guid&gt;14EA5DE9D55F45B9A58B9FAE3BB1C2DD&lt;/guid&gt;&#10;                    &lt;answertext&gt;Coffee &lt;/answertext&gt;&#10;                    &lt;valuetype&gt;0&lt;/valuetype&gt;&#10;                &lt;/answer&gt;&#10;                &lt;answer&gt;&#10;                    &lt;guid&gt;944AFD5EA4124EE38E0DF0A8FCDB2405&lt;/guid&gt;&#10;                    &lt;answertext&gt;Tea &lt;/answertext&gt;&#10;                    &lt;valuetype&gt;0&lt;/valuetype&gt;&#10;                &lt;/answer&gt;&#10;                &lt;answer&gt;&#10;                    &lt;guid&gt;A3EB6911835547F09100F7F9F8E9E9C1&lt;/guid&gt;&#10;                    &lt;answertext&gt;Fruit Juice &lt;/answertext&gt;&#10;                    &lt;valuetype&gt;0&lt;/valuetype&gt;&#10;                &lt;/answer&gt;&#10;                &lt;answer&gt;&#10;                    &lt;guid&gt;44F0B4427E4F4D96B8E22BFEA057AE00&lt;/guid&gt;&#10;                    &lt;answertext&gt;Water &lt;/answertext&gt;&#10;                    &lt;valuetype&gt;0&lt;/valuetype&gt;&#10;                &lt;/answer&gt;&#10;                &lt;answer&gt;&#10;                    &lt;guid&gt;96CB8EEE805B4166BE91EA421B0187B6&lt;/guid&gt;&#10;                    &lt;answertext&gt;Nothing &lt;/answertext&gt;&#10;                    &lt;valuetype&gt;0&lt;/valuetype&gt;&#10;                &lt;/answer&gt;&#10;                &lt;answer&gt;&#10;                    &lt;guid&gt;BC5E0709ED7D44ACA0C496C5F88B6EB7&lt;/guid&gt;&#10;                    &lt;answertext&gt;Other&lt;/answertext&gt;&#10;                    &lt;valuetype&gt;0&lt;/valuetype&gt;&#10;                &lt;/answer&gt;&#10;            &lt;/answers&gt;&#10;        &lt;/multichoice&gt;&#10;    &lt;/questions&gt;&#10;&lt;/questionlist&gt;"/>
  <p:tag name="AUTOOPENPOLL" val="True"/>
  <p:tag name="AUTOFORMATCHART" val="True"/>
  <p:tag name="RESULTS" val="A question to test your clicker[;crlf;]14[;]14[;]14[;]False[;]0[;][;crlf;]2.57142857142857[;]2[;]0.82065180664829[;]0.673469387755102[;crlf;]0[;]0[;]What’s breakfast?1[;]What’s breakfast?[;][;crlf;]8[;]0[;]Coffee2[;]Coffee[;][;crlf;]5[;]0[;]Tea3[;]Tea[;][;crlf;]0[;]0[;]Fruit Juice4[;]Fruit Juice[;][;crlf;]1[;]0[;]Water5[;]Water[;][;crlf;]0[;]0[;]Nothing6[;]Nothing[;][;crlf;]0[;]0[;]Other7[;]Other[;]"/>
  <p:tag name="HASRESULTS" val="True"/>
</p:tagLst>
</file>

<file path=ppt/tags/tag14.xml><?xml version="1.0" encoding="utf-8"?>
<p:tagLst xmlns:a="http://schemas.openxmlformats.org/drawingml/2006/main" xmlns:r="http://schemas.openxmlformats.org/officeDocument/2006/relationships" xmlns:p="http://schemas.openxmlformats.org/presentationml/2006/main">
  <p:tag name="CHARTTYPE" val="0"/>
  <p:tag name="TYPE" val="0"/>
  <p:tag name="DEFINEDCOLORS" val="3,6,10,45,32,50,13,4,9,55,1"/>
  <p:tag name="COLORTYPE" val="SCHEME"/>
  <p:tag name="LABELFORMAT" val="0"/>
  <p:tag name="NUMBERFORMAT" val="0"/>
</p:tagLst>
</file>

<file path=ppt/tags/tag15.xml><?xml version="1.0" encoding="utf-8"?>
<p:tagLst xmlns:a="http://schemas.openxmlformats.org/drawingml/2006/main" xmlns:r="http://schemas.openxmlformats.org/officeDocument/2006/relationships" xmlns:p="http://schemas.openxmlformats.org/presentationml/2006/main">
  <p:tag name="ANSWERBULLETS" val="3"/>
  <p:tag name="TEXTLENGTH" val="60"/>
  <p:tag name="FONTSIZE" val="28"/>
  <p:tag name="BULLETTYPE" val="ppBulletArabicPeriod"/>
  <p:tag name="ANSWERTEXT" val="What’s breakfast?&#10;Coffee&#10;Tea&#10;Fruit Juice&#10;Water&#10;Nothing&#10;Other"/>
  <p:tag name="OLDNUMANSWERS" val="7"/>
  <p:tag name="ZEROBASED" val="False"/>
</p:tagLst>
</file>

<file path=ppt/tags/tag16.xml><?xml version="1.0" encoding="utf-8"?>
<p:tagLst xmlns:a="http://schemas.openxmlformats.org/drawingml/2006/main" xmlns:r="http://schemas.openxmlformats.org/officeDocument/2006/relationships" xmlns:p="http://schemas.openxmlformats.org/presentationml/2006/main">
  <p:tag name="DELIMITERS" val="3.1"/>
</p:tagLst>
</file>

<file path=ppt/tags/tag17.xml><?xml version="1.0" encoding="utf-8"?>
<p:tagLst xmlns:a="http://schemas.openxmlformats.org/drawingml/2006/main" xmlns:r="http://schemas.openxmlformats.org/officeDocument/2006/relationships" xmlns:p="http://schemas.openxmlformats.org/presentationml/2006/main">
  <p:tag name="NOPREFERENCE" val="False"/>
  <p:tag name="DELIMITERS" val="3.1"/>
  <p:tag name="SLIDEID" val="E3A12289669F4869B41B0D3DF3ACDDA5"/>
  <p:tag name="SLIDETYPE" val="Q"/>
  <p:tag name="DEMOGRAPHIC" val="False"/>
  <p:tag name="SPEEDSCORING" val="False"/>
  <p:tag name="CORRECTPOINTVALUE" val="100"/>
  <p:tag name="INCORRECTPOINTVALUE" val="0"/>
  <p:tag name="VALUEFORMAT" val="0%"/>
  <p:tag name="QUESTIONALIAS" val="Which is the correct assignment? "/>
  <p:tag name="ANSWERSALIAS" val=" |smicln| |smicln| |smicln|  "/>
  <p:tag name="SLIDEORDER" val="3"/>
  <p:tag name="SLIDEGUID" val="D5617CF1728D4A1897420FCB9E84758A"/>
  <p:tag name="CHARTLABELS" val="1"/>
  <p:tag name="TOTALRESPONSES" val="30"/>
  <p:tag name="RESPONSECOUNT" val="30"/>
  <p:tag name="SLICED" val="False"/>
  <p:tag name="RESPONSES" val="4;4;1;4;2;1;3;3;4;1;4;2;3;2;2;1;2;4;3;1;3;1;3;4;2;2;4;1;4;4;"/>
  <p:tag name="CHARTSTRINGSTD" val="7 7 6 10"/>
  <p:tag name="CHARTSTRINGREV" val="10 6 7 7"/>
  <p:tag name="CHARTSTRINGSTDPER" val="0.233333333333333 0.233333333333333 0.2 0.333333333333333"/>
  <p:tag name="CHARTSTRINGREVPER" val="0.333333333333333 0.2 0.233333333333333 0.233333333333333"/>
  <p:tag name="VALUES" val="Incorrect|smicln|Incorrect|smicln|Correct|smicln|Incorrect"/>
  <p:tag name="RESPONSESGATHERED" val="False"/>
  <p:tag name="ANONYMOUSTEMP" val="False"/>
  <p:tag name="TYPE" val="MultiChoiceSlide"/>
  <p:tag name="TPQUESTIONXML" val="﻿&lt;?xml version=&quot;1.0&quot; encoding=&quot;utf-8&quot;?&gt;&#10;&lt;questionlist&gt;&#10;    &lt;properties&gt;&#10;        &lt;guid&gt;6971E2417C9C4D99B25C7C1A676297E0&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4A4ED86C4A744CFB5678A3290689E70&lt;/guid&gt;&#10;            &lt;repollguid&gt;FFF7E72240DD412B9783F5E1FCCF2EF8&lt;/repollguid&gt;&#10;            &lt;sourceid&gt;74E4D5956BDB4D1999BE7B6F1AAF7894&lt;/sourceid&gt;&#10;            &lt;questiontext&gt;Which is the correct assignment? &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432B0FDECA734C72AB85FC7B035E0F80&lt;/guid&gt;&#10;                    &lt;answertext&gt; &lt;/answertext&gt;&#10;                    &lt;valuetype&gt;-1&lt;/valuetype&gt;&#10;                &lt;/answer&gt;&#10;                &lt;answer&gt;&#10;                    &lt;guid&gt;283566CAF19742A6A2FBA438097C4C3F&lt;/guid&gt;&#10;                    &lt;answertext&gt; &lt;/answertext&gt;&#10;                    &lt;valuetype&gt;-1&lt;/valuetype&gt;&#10;                &lt;/answer&gt;&#10;                &lt;answer&gt;&#10;                    &lt;guid&gt;2F2FBF73F32142FE9535E9ED4B50B2F4&lt;/guid&gt;&#10;                    &lt;answertext&gt; &lt;/answertext&gt;&#10;                    &lt;valuetype&gt;1&lt;/valuetype&gt;&#10;                &lt;/answer&gt;&#10;                &lt;answer&gt;&#10;                    &lt;guid&gt;40DDD5C12124413C93A4FCB120B43725&lt;/guid&gt;&#10;                    &lt;answertext&gt;  &lt;/answertext&gt;&#10;                    &lt;valuetype&gt;-1&lt;/valuetype&gt;&#10;                &lt;/answer&gt;&#10;            &lt;/answers&gt;&#10;        &lt;/multichoice&gt;&#10;    &lt;/questions&gt;&#10;&lt;/questionlist&gt;"/>
  <p:tag name="LIVECHARTING" val="False"/>
  <p:tag name="AUTOOPENPOLL" val="True"/>
  <p:tag name="AUTOFORMATCHART" val="True"/>
  <p:tag name="RESULTS" val="Which is the correct assignment? [;crlf;]14[;]14[;]14[;]False[;]5[;][;crlf;]2.42857142857143[;]2.5[;]0.979379228628721[;]0.959183673469388[;crlf;]3[;]-1[;] 1[;] [;][;crlf;]4[;]-1[;] 2[;] [;][;crlf;]5[;]1[;] 3[;] [;][;crlf;]2[;]-1[;]  4[;]  [;]"/>
  <p:tag name="HASRESULTS" val="True"/>
</p:tagLst>
</file>

<file path=ppt/tags/tag18.xml><?xml version="1.0" encoding="utf-8"?>
<p:tagLst xmlns:a="http://schemas.openxmlformats.org/drawingml/2006/main" xmlns:r="http://schemas.openxmlformats.org/officeDocument/2006/relationships" xmlns:p="http://schemas.openxmlformats.org/presentationml/2006/main">
  <p:tag name="ANSWERBULLETS" val="3"/>
  <p:tag name="TEXTLENGTH" val="8"/>
  <p:tag name="FONTSIZE" val="30"/>
  <p:tag name="BULLETTYPE" val="ppBulletArabicPeriod"/>
  <p:tag name="ANSWERTEXT" val=" &#10; &#10; &#10;  "/>
  <p:tag name="OLDNUMANSWERS" val="4"/>
  <p:tag name="ZEROBASED" val="False"/>
</p:tagLst>
</file>

<file path=ppt/tags/tag19.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1"/>
</p:tagLst>
</file>

<file path=ppt/tags/tag2.xml><?xml version="1.0" encoding="utf-8"?>
<p:tagLst xmlns:a="http://schemas.openxmlformats.org/drawingml/2006/main" xmlns:r="http://schemas.openxmlformats.org/officeDocument/2006/relationships" xmlns:p="http://schemas.openxmlformats.org/presentationml/2006/main">
  <p:tag name="DELIMITERS" val="3.1"/>
</p:tagLst>
</file>

<file path=ppt/tags/tag20.xml><?xml version="1.0" encoding="utf-8"?>
<p:tagLst xmlns:a="http://schemas.openxmlformats.org/drawingml/2006/main" xmlns:r="http://schemas.openxmlformats.org/officeDocument/2006/relationships" xmlns:p="http://schemas.openxmlformats.org/presentationml/2006/main">
  <p:tag name="TYPE" val="0"/>
  <p:tag name="TPCOUNTDOWNSECONDS" val="30"/>
</p:tagLst>
</file>

<file path=ppt/tags/tag21.xml><?xml version="1.0" encoding="utf-8"?>
<p:tagLst xmlns:a="http://schemas.openxmlformats.org/drawingml/2006/main" xmlns:r="http://schemas.openxmlformats.org/officeDocument/2006/relationships" xmlns:p="http://schemas.openxmlformats.org/presentationml/2006/main">
  <p:tag name="ISCAI" val="True"/>
  <p:tag name="TYPE" val="1"/>
</p:tagLst>
</file>

<file path=ppt/tags/tag22.xml><?xml version="1.0" encoding="utf-8"?>
<p:tagLst xmlns:a="http://schemas.openxmlformats.org/drawingml/2006/main" xmlns:r="http://schemas.openxmlformats.org/officeDocument/2006/relationships" xmlns:p="http://schemas.openxmlformats.org/presentationml/2006/main">
  <p:tag name="TYPE" val="MultiChoiceSlide"/>
  <p:tag name="ISPICTURESLIDE" val="True"/>
  <p:tag name="LIVECHARTING" val="False"/>
  <p:tag name="TPQUESTIONXML" val="﻿&lt;?xml version=&quot;1.0&quot; encoding=&quot;utf-8&quot;?&gt;&#10;&lt;questionlist&gt;&#10;    &lt;properties&gt;&#10;        &lt;guid&gt;3905513A78C744498290B8B08991E356&lt;/guid&gt;&#10;        &lt;description /&gt;&#10;        &lt;date&gt;9/22/2016 9:27:22 A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01D7A9FEA1A24528B083EBFE39FDD0F5&lt;/guid&gt;&#10;            &lt;repollguid&gt;753904F43D8C48DD9B808AFFB12E0C69&lt;/repollguid&gt;&#10;            &lt;sourceid&gt;1C1575372BF44DC2A4E58E8B8935750D&lt;/sourceid&gt;&#10;            &lt;questiontext&gt;Which one of these fungi is deadly poisonous?&lt;/questiontext&gt;&#10;            &lt;showresults&gt;True&lt;/showresults&gt;&#10;            &lt;responsegrid&gt;0&lt;/responsegrid&gt;&#10;            &lt;countdowntimer&gt;False&lt;/countdowntimer&gt;&#10;            &lt;countdowntime&gt;30&lt;/countdowntime&gt;&#10;            &lt;correctvalue&gt;1&lt;/correctvalue&gt;&#10;            &lt;incorrectvalue&gt;0&lt;/incorrectvalue&gt;&#10;            &lt;responselimit&gt;1&lt;/responselimit&gt;&#10;            &lt;bulletstyle&gt;2&lt;/bulletstyle&gt;&#10;            &lt;correctanswerindicator&gt;True&lt;/correctanswerindicator&gt;&#10;            &lt;answers&gt;&#10;                &lt;answer&gt;&#10;                    &lt;guid&gt;1CA7ACBE3FC94D7C9539C8D6C351E155&lt;/guid&gt;&#10;                    &lt;answertext&gt;Dog Stinkhorn&lt;/answertext&gt;&#10;                    &lt;valuetype&gt;0&lt;/valuetype&gt;&#10;                &lt;/answer&gt;&#10;                &lt;answer&gt;&#10;                    &lt;guid&gt;89366F42C0574CFD81FEFCCB1FB3C414&lt;/guid&gt;&#10;                    &lt;answertext&gt;Amythest Deceiver&lt;/answertext&gt;&#10;                    &lt;valuetype&gt;0&lt;/valuetype&gt;&#10;                &lt;/answer&gt;&#10;                &lt;answer&gt;&#10;                    &lt;guid&gt;32DABD56306B411488B144847B3FEFEB&lt;/guid&gt;&#10;                    &lt;answertext&gt;Cowpat Fungus&lt;/answertext&gt;&#10;                    &lt;valuetype&gt;0&lt;/valuetype&gt;&#10;                &lt;/answer&gt;&#10;                &lt;answer&gt;&#10;                    &lt;guid&gt;2ADFE63FE629412C9FC3B4C919895B5E&lt;/guid&gt;&#10;                    &lt;answertext&gt;Destroying Angel&lt;/answertext&gt;&#10;                    &lt;valuetype&gt;0&lt;/valuetype&gt;&#10;                &lt;/answer&gt;&#10;            &lt;/answers&gt;&#10;        &lt;/multichoice&gt;&#10;    &lt;/questions&gt;&#10;&lt;/questionlist&gt;"/>
  <p:tag name="AUTOOPENPOLL" val="True"/>
  <p:tag name="AUTOFORMATCHART" val="True"/>
  <p:tag name="RESULTS" val="Which one of these fungi is deadly poisonous?[;crlf;]15[;]15[;]15[;]False[;]0[;][;crlf;]1.8[;]1[;]0.979795897113271[;]0.96[;crlf;]8[;]0[;]Dog Stinkhorn1[;]Dog Stinkhorn[;][;crlf;]3[;]0[;]Amythest Deceiver2[;]Amythest Deceiver[;][;crlf;]3[;]0[;]Cowpat Fungus3[;]Cowpat Fungus[;][;crlf;]1[;]0[;]Destroying Angel4[;]Destroying Angel[;]"/>
  <p:tag name="HASRESULTS" val="True"/>
</p:tagLst>
</file>

<file path=ppt/tags/tag23.xml><?xml version="1.0" encoding="utf-8"?>
<p:tagLst xmlns:a="http://schemas.openxmlformats.org/drawingml/2006/main" xmlns:r="http://schemas.openxmlformats.org/officeDocument/2006/relationships" xmlns:p="http://schemas.openxmlformats.org/presentationml/2006/main">
  <p:tag name="ZEROBASED" val="False"/>
</p:tagLst>
</file>

<file path=ppt/tags/tag24.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LABELFORMAT" val="0"/>
  <p:tag name="COLORTYPE" val="SCHEME"/>
  <p:tag name="NUMBERFORMAT" val="3"/>
</p:tagLst>
</file>

<file path=ppt/tags/tag25.xml><?xml version="1.0" encoding="utf-8"?>
<p:tagLst xmlns:a="http://schemas.openxmlformats.org/drawingml/2006/main" xmlns:r="http://schemas.openxmlformats.org/officeDocument/2006/relationships" xmlns:p="http://schemas.openxmlformats.org/presentationml/2006/main">
  <p:tag name="DELIMITERS" val="3.1"/>
</p:tagLst>
</file>

<file path=ppt/tags/tag26.xml><?xml version="1.0" encoding="utf-8"?>
<p:tagLst xmlns:a="http://schemas.openxmlformats.org/drawingml/2006/main" xmlns:r="http://schemas.openxmlformats.org/officeDocument/2006/relationships" xmlns:p="http://schemas.openxmlformats.org/presentationml/2006/main">
  <p:tag name="SLIDEGUID" val="9AD602D9DE5742CCBFF3AAD4C39527DD"/>
  <p:tag name="SLIDEID" val="9AD602D9DE5742CCBFF3AAD4C39527DD"/>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Do you think that the UK ought to build new nuclear power stations?"/>
  <p:tag name="ANSWERSALIAS" val="Yes|smicln|No|smicln|Undecided"/>
  <p:tag name="VALUES" val="No Value|smicln|No Value|smicln|No Value"/>
  <p:tag name="RESPONSESGATHERED" val="False"/>
  <p:tag name="ANONYMOUSTEMP" val="False"/>
  <p:tag name="TYPE" val="MultiChoiceSlide"/>
  <p:tag name="LIVECHARTING" val="False"/>
  <p:tag name="TPQUESTIONXML" val="﻿&lt;?xml version=&quot;1.0&quot; encoding=&quot;utf-8&quot;?&gt;&#10;&lt;questionlist&gt;&#10;    &lt;properties&gt;&#10;        &lt;guid&gt;A7BA43778976441D8022616536B8A4B4&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CDD476DCE18E4D03BCADE0F2C0EBABF2&lt;/guid&gt;&#10;            &lt;repollguid&gt;ECAF3A045BDF4DE98C0739CCC76584D8&lt;/repollguid&gt;&#10;            &lt;sourceid&gt;243366897E7345D9B5ADDE2D03A07D99&lt;/sourceid&gt;&#10;            &lt;questiontext&gt;Do you think that the UK ought to build new nuclear power stations?&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E5FABFBD1C9B4DD1936FEBC398A1D0F0&lt;/guid&gt;&#10;                    &lt;answertext&gt;Yes &lt;/answertext&gt;&#10;                    &lt;valuetype&gt;0&lt;/valuetype&gt;&#10;                &lt;/answer&gt;&#10;                &lt;answer&gt;&#10;                    &lt;guid&gt;E2340ACA60004D8C97DB80E0E0D8E031&lt;/guid&gt;&#10;                    &lt;answertext&gt;No &lt;/answertext&gt;&#10;                    &lt;valuetype&gt;0&lt;/valuetype&gt;&#10;                &lt;/answer&gt;&#10;                &lt;answer&gt;&#10;                    &lt;guid&gt;76B234890B0F41C9AAAD94DF6CA7081B&lt;/guid&gt;&#10;                    &lt;answertext&gt;Undecided&lt;/answertext&gt;&#10;                    &lt;valuetype&gt;0&lt;/valuetype&gt;&#10;                &lt;/answer&gt;&#10;            &lt;/answers&gt;&#10;        &lt;/multichoice&gt;&#10;    &lt;/questions&gt;&#10;&lt;/questionlist&gt;"/>
  <p:tag name="AUTOOPENPOLL" val="True"/>
  <p:tag name="AUTOFORMATCHART" val="True"/>
  <p:tag name="RESULTS" val="Do you think that the UK ought to build new nuclear power stations?[;crlf;]15[;]15[;]15[;]False[;]0[;][;crlf;]1.8[;]2[;]0.541602560309064[;]0.293333333333333[;crlf;]4[;]0[;]Yes1[;]Yes[;][;crlf;]10[;]0[;]No2[;]No[;][;crlf;]1[;]0[;]Undecided3[;]Undecided[;]"/>
  <p:tag name="HASRESULTS" val="True"/>
</p:tagLst>
</file>

<file path=ppt/tags/tag27.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32"/>
  <p:tag name="BULLETTYPE" val="ppBulletArabicPeriod"/>
  <p:tag name="ANSWERTEXT" val="Yes&#10;No&#10;Undecided"/>
  <p:tag name="OLDNUMANSWERS" val="3"/>
  <p:tag name="ZEROBASED" val="False"/>
</p:tagLst>
</file>

<file path=ppt/tags/tag2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0"/>
</p:tagLst>
</file>

<file path=ppt/tags/tag29.xml><?xml version="1.0" encoding="utf-8"?>
<p:tagLst xmlns:a="http://schemas.openxmlformats.org/drawingml/2006/main" xmlns:r="http://schemas.openxmlformats.org/officeDocument/2006/relationships" xmlns:p="http://schemas.openxmlformats.org/presentationml/2006/main">
  <p:tag name="SLIDEID" val="9AD602D9DE5742CCBFF3AAD4C39527DD"/>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ANSWERSALIAS" val="Yes|smicln|No|smicln|Undecided"/>
  <p:tag name="SLIDEORDER" val="2"/>
  <p:tag name="SLIDEGUID" val="3F2E7125AA014305B8EA618FD4134FA4"/>
  <p:tag name="QUESTIONALIAS" val="Do you think that the UK ought to build a new nuclear power station at Marchwood?"/>
  <p:tag name="VALUES" val="No Value|smicln|No Value|smicln|No Value"/>
  <p:tag name="RESPONSESGATHERED" val="False"/>
  <p:tag name="ANONYMOUSTEMP" val="False"/>
  <p:tag name="TYPE" val="MultiChoiceSlide"/>
  <p:tag name="LIVECHARTING" val="False"/>
  <p:tag name="TPQUESTIONXML" val="﻿&lt;?xml version=&quot;1.0&quot; encoding=&quot;utf-8&quot;?&gt;&#10;&lt;questionlist&gt;&#10;    &lt;properties&gt;&#10;        &lt;guid&gt;C3E9C0419DF74476AF9724A6F161149C&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E7FC3F14AEBD4704A797D6620BB7D5C9&lt;/guid&gt;&#10;            &lt;repollguid&gt;0162F126C9904B5B89B569B37D07EB05&lt;/repollguid&gt;&#10;            &lt;sourceid&gt;156C606A7B85486A87C97EF49C87B707&lt;/sourceid&gt;&#10;            &lt;questiontext&gt;Do you think that the UK ought to build a new nuclear power station at Marchwood?&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00254AAD6F874EECA26B5A13C508BCF6&lt;/guid&gt;&#10;                    &lt;answertext&gt;Yes &lt;/answertext&gt;&#10;                    &lt;valuetype&gt;0&lt;/valuetype&gt;&#10;                &lt;/answer&gt;&#10;                &lt;answer&gt;&#10;                    &lt;guid&gt;3B4C93CD7E894D94B3EB98D203A42F53&lt;/guid&gt;&#10;                    &lt;answertext&gt;No &lt;/answertext&gt;&#10;                    &lt;valuetype&gt;0&lt;/valuetype&gt;&#10;                &lt;/answer&gt;&#10;                &lt;answer&gt;&#10;                    &lt;guid&gt;ADAFD4D1636340AE84A51624B5ECE1BD&lt;/guid&gt;&#10;                    &lt;answertext&gt;Undecided&lt;/answertext&gt;&#10;                    &lt;valuetype&gt;0&lt;/valuetype&gt;&#10;                &lt;/answer&gt;&#10;            &lt;/answers&gt;&#10;        &lt;/multichoice&gt;&#10;    &lt;/questions&gt;&#10;&lt;/questionlist&gt;"/>
  <p:tag name="AUTOOPENPOLL" val="True"/>
  <p:tag name="AUTOFORMATCHART" val="True"/>
  <p:tag name="RESULTS" val="Do you think that the UK ought to build a new nuclear power station at Marchwood?[;crlf;]15[;]15[;]15[;]False[;]0[;][;crlf;]1.93333333333333[;]2[;]0.442216638714053[;]0.195555555555556[;crlf;]2[;]0[;]Yes1[;]Yes[;][;crlf;]12[;]0[;]No2[;]No[;][;crlf;]1[;]0[;]Undecided3[;]Undecided[;]"/>
  <p:tag name="HASRESULTS" val="True"/>
</p:tagLst>
</file>

<file path=ppt/tags/tag3.xml><?xml version="1.0" encoding="utf-8"?>
<p:tagLst xmlns:a="http://schemas.openxmlformats.org/drawingml/2006/main" xmlns:r="http://schemas.openxmlformats.org/officeDocument/2006/relationships" xmlns:p="http://schemas.openxmlformats.org/presentationml/2006/main">
  <p:tag name="DELIMITERS" val="3.1"/>
</p:tagLst>
</file>

<file path=ppt/tags/tag30.xml><?xml version="1.0" encoding="utf-8"?>
<p:tagLst xmlns:a="http://schemas.openxmlformats.org/drawingml/2006/main" xmlns:r="http://schemas.openxmlformats.org/officeDocument/2006/relationships" xmlns:p="http://schemas.openxmlformats.org/presentationml/2006/main">
  <p:tag name="CHARTTYPE" val="0"/>
  <p:tag name="TYPE" val="0"/>
  <p:tag name="NUMBERFORMAT" val="0"/>
  <p:tag name="DEFINEDCOLORS" val="3,6,10,45,32,50,13,4,9,55,1"/>
  <p:tag name="COLORTYPE" val="SCHEME"/>
  <p:tag name="LABELFORMAT" val="0"/>
</p:tagLst>
</file>

<file path=ppt/tags/tag31.xml><?xml version="1.0" encoding="utf-8"?>
<p:tagLst xmlns:a="http://schemas.openxmlformats.org/drawingml/2006/main" xmlns:r="http://schemas.openxmlformats.org/officeDocument/2006/relationships" xmlns:p="http://schemas.openxmlformats.org/presentationml/2006/main">
  <p:tag name="ANSWERBULLETS" val="3"/>
  <p:tag name="TEXTLENGTH" val="16"/>
  <p:tag name="FONTSIZE" val="32"/>
  <p:tag name="BULLETTYPE" val="ppBulletArabicPeriod"/>
  <p:tag name="ANSWERTEXT" val="Yes&#10;No&#10;Undecided"/>
  <p:tag name="OLDNUMANSWERS" val="3"/>
  <p:tag name="ZEROBASED" val="False"/>
</p:tagLst>
</file>

<file path=ppt/tags/tag32.xml><?xml version="1.0" encoding="utf-8"?>
<p:tagLst xmlns:a="http://schemas.openxmlformats.org/drawingml/2006/main" xmlns:r="http://schemas.openxmlformats.org/officeDocument/2006/relationships" xmlns:p="http://schemas.openxmlformats.org/presentationml/2006/main">
  <p:tag name="DELIMITERS" val="3.1"/>
</p:tagLst>
</file>

<file path=ppt/tags/tag33.xml><?xml version="1.0" encoding="utf-8"?>
<p:tagLst xmlns:a="http://schemas.openxmlformats.org/drawingml/2006/main" xmlns:r="http://schemas.openxmlformats.org/officeDocument/2006/relationships" xmlns:p="http://schemas.openxmlformats.org/presentationml/2006/main">
  <p:tag name="SLIDEGUID" val="6D62E91E15D74AA5A7AE249E13266177"/>
  <p:tag name="SLIDEID" val="6D62E91E15D74AA5A7AE249E13266177"/>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ConcepTest question about radii"/>
  <p:tag name="ANSWERSALIAS" val="A bacterium (1m)|smicln|An amoeba (200 m)|smicln|An ant (2 mm)|smicln|A mouse (20 mm)|smicln|A human (2 m)"/>
  <p:tag name="VALUES" val="No Value|smicln|No Value|smicln|No Value|smicln|No Value|smicln|No Value"/>
  <p:tag name="TYPE" val="MultiChoiceSlide"/>
  <p:tag name="LIVECHARTING" val="False"/>
  <p:tag name="TPQUESTIONXML" val="﻿&lt;?xml version=&quot;1.0&quot; encoding=&quot;utf-8&quot;?&gt;&#10;&lt;questionlist&gt;&#10;    &lt;properties&gt;&#10;        &lt;guid&gt;8F2F0BEB1369426695D7703D593BB0C0&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D437B43BD1494EBCB694557A70C978BB&lt;/guid&gt;&#10;            &lt;repollguid&gt;166C1E52B0364A8E9152A49C7441C1B6&lt;/repollguid&gt;&#10;            &lt;sourceid&gt;DA731DE39B8C4B75A88B3510EB6CAA30&lt;/sourceid&gt;&#10;            &lt;questiontext&gt;ConcepTest question about radii&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481C1A6BD6064353A6AB26C1B26A3F70&lt;/guid&gt;&#10;                    &lt;answertext&gt;A bacterium (1m) &lt;/answertext&gt;&#10;                    &lt;valuetype&gt;0&lt;/valuetype&gt;&#10;                &lt;/answer&gt;&#10;                &lt;answer&gt;&#10;                    &lt;guid&gt;573521BA52704D9DAFE292E04537E6C4&lt;/guid&gt;&#10;                    &lt;answertext&gt;An amoeba (200 m) &lt;/answertext&gt;&#10;                    &lt;valuetype&gt;0&lt;/valuetype&gt;&#10;                &lt;/answer&gt;&#10;                &lt;answer&gt;&#10;                    &lt;guid&gt;B00D1FAC8C3C4BF498B8156147961EC9&lt;/guid&gt;&#10;                    &lt;answertext&gt;An ant (2 mm) &lt;/answertext&gt;&#10;                    &lt;valuetype&gt;0&lt;/valuetype&gt;&#10;                &lt;/answer&gt;&#10;                &lt;answer&gt;&#10;                    &lt;guid&gt;FE7C79BBDBF2414094FDE85CD397706A&lt;/guid&gt;&#10;                    &lt;answertext&gt;A mouse (20 mm) &lt;/answertext&gt;&#10;                    &lt;valuetype&gt;0&lt;/valuetype&gt;&#10;                &lt;/answer&gt;&#10;                &lt;answer&gt;&#10;                    &lt;guid&gt;738A3ABE8FF44E2993F25989BD453EF9&lt;/guid&gt;&#10;                    &lt;answertext&gt;A human (2 m)&lt;/answertext&gt;&#10;                    &lt;valuetype&gt;0&lt;/valuetype&gt;&#10;                &lt;/answer&gt;&#10;            &lt;/answers&gt;&#10;        &lt;/multichoice&gt;&#10;    &lt;/questions&gt;&#10;&lt;/questionlist&gt;"/>
  <p:tag name="AUTOOPENPOLL" val="True"/>
  <p:tag name="AUTOFORMATCHART" val="True"/>
  <p:tag name="RESULTS" val="ConcepTest question about radii[;crlf;]13[;]15[;]13[;]False[;]0[;][;crlf;]2.38461538461538[;]2[;]1.33234677505298[;]1.77514792899408[;crlf;]4[;]0[;]A bacterium (1m)1[;]A bacterium (1m)[;][;crlf;]5[;]0[;]An amoeba (200 m)2[;]An amoeba (200 m)[;][;crlf;]0[;]0[;]An ant (2 mm)3[;]An ant (2 mm)[;][;crlf;]3[;]0[;]A mouse (20 mm)4[;]A mouse (20 mm)[;][;crlf;]1[;]0[;]A human (2 m)5[;]A human (2 m)[;]"/>
  <p:tag name="HASRESULTS" val="True"/>
</p:tagLst>
</file>

<file path=ppt/tags/tag34.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A bacterium (1m)&#10;An amoeba (200 m)&#10;An ant (2 mm)&#10;A mouse (20 mm)&#10;A human (2 m)"/>
  <p:tag name="OLDNUMANSWERS" val="5"/>
  <p:tag name="ZEROBASED" val="False"/>
</p:tagLst>
</file>

<file path=ppt/tags/tag35.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1"/>
</p:tagLst>
</file>

<file path=ppt/tags/tag36.xml><?xml version="1.0" encoding="utf-8"?>
<p:tagLst xmlns:a="http://schemas.openxmlformats.org/drawingml/2006/main" xmlns:r="http://schemas.openxmlformats.org/officeDocument/2006/relationships" xmlns:p="http://schemas.openxmlformats.org/presentationml/2006/main">
  <p:tag name="SLIDEGUID" val="6D62E91E15D74AA5A7AE249E13266177"/>
  <p:tag name="SLIDEID" val="6D62E91E15D74AA5A7AE249E13266177"/>
  <p:tag name="SLIDEORDER" val="1"/>
  <p:tag name="SLIDETYPE" val="Q"/>
  <p:tag name="DEMOGRAPHIC" val="False"/>
  <p:tag name="TEAMASSIGN" val="False"/>
  <p:tag name="SPEEDSCORING" val="False"/>
  <p:tag name="CORRECTPOINTVALUE" val="100"/>
  <p:tag name="INCORRECTPOINTVALUE" val="0"/>
  <p:tag name="ZEROBASED" val="False"/>
  <p:tag name="NUMRESPONSES" val="1"/>
  <p:tag name="AUTOADVANCE" val="False"/>
  <p:tag name="DELIMITERS" val="3.1"/>
  <p:tag name="VALUEFORMAT" val="0%"/>
  <p:tag name="QUESTIONALIAS" val="ConcepTest question about radii"/>
  <p:tag name="ANSWERSALIAS" val="A bacterium (1m)|smicln|An amoeba (200 m)|smicln|An ant (2 mm)|smicln|A mouse (20 mm)|smicln|A human (2 m)"/>
  <p:tag name="VALUES" val="No Value|smicln|No Value|smicln|No Value|smicln|No Value|smicln|No Value"/>
  <p:tag name="TYPE" val="MultiChoiceSlide"/>
  <p:tag name="RESULTS" val="ConcepTest question about radii[;crlf;]17[;]30[;]17[;]False[;]0[;][;crlf;]3.58823529411765[;]4[;]1.41665818574027[;]2.00692041522491[;crlf;]3[;]0[;]A bacterium (1m)1[;]A bacterium (1m)[;][;crlf;]0[;]0[;]An amoeba (200 m)2[;]An amoeba (200 m)[;][;crlf;]4[;]0[;]An ant (2 mm)3[;]An ant (2 mm)[;][;crlf;]4[;]0[;]A mouse (20 mm)4[;]A mouse (20 mm)[;][;crlf;]6[;]0[;]A human (2 m)5[;]A human (2 m)[;]"/>
  <p:tag name="HASRESULTS" val="False"/>
  <p:tag name="LIVECHARTING" val="False"/>
  <p:tag name="TPQUESTIONXML" val="﻿&lt;?xml version=&quot;1.0&quot; encoding=&quot;utf-8&quot;?&gt;&#10;&lt;questionlist&gt;&#10;    &lt;properties&gt;&#10;        &lt;guid&gt;8F2F0BEB1369426695D7703D593BB0C0&lt;/guid&gt;&#10;        &lt;description /&gt;&#10;        &lt;date&gt;6/5/2015 3:17:08 PM&lt;/date&gt;&#10;    &lt;/properties&gt;&#10;    &lt;questionlisttemplate&gt;&#10;        &lt;correctvalue&gt;1&lt;/correctvalue&gt;&#10;        &lt;incorrectvalue&gt;0&lt;/incorrectvalue&gt;&#10;        &lt;questiontype&gt;1&lt;/questiontype&gt;&#10;        &lt;numberofchoices&gt;4&lt;/numberofchoices&gt;&#10;        &lt;bulletstyle&gt;2&lt;/bulletstyle&gt;&#10;        &lt;questionfont&gt;Verdana&lt;/questionfont&gt;&#10;        &lt;questionfontsize&gt;12&lt;/questionfontsize&gt;&#10;        &lt;answerfont&gt;Verdana&lt;/answerfont&gt;&#10;        &lt;answerfontsize&gt;12&lt;/answerfontsize&gt;&#10;        &lt;showresults&gt;True&lt;/showresults&gt;&#10;        &lt;countdowntime&gt;30&lt;/countdowntime&gt;&#10;        &lt;responsegrid&gt;0&lt;/responsegrid&gt;&#10;    &lt;/questionlisttemplate&gt;&#10;    &lt;questions&gt;&#10;        &lt;multichoice&gt;&#10;            &lt;guid&gt;2BDD23CB15284FA08DFF113F82AC8B2A&lt;/guid&gt;&#10;            &lt;repollguid&gt;166C1E52B0364A8E9152A49C7441C1B6&lt;/repollguid&gt;&#10;            &lt;sourceid&gt;DA731DE39B8C4B75A88B3510EB6CAA30&lt;/sourceid&gt;&#10;            &lt;questiontext&gt;ConcepTest question about radii&lt;/questiontext&gt;&#10;            &lt;showresults&gt;True&lt;/showresults&gt;&#10;            &lt;responsegrid&gt;0&lt;/responsegrid&gt;&#10;            &lt;countdowntimer&gt;False&lt;/countdowntimer&gt;&#10;            &lt;correctvalue&gt;100&lt;/correctvalue&gt;&#10;            &lt;incorrectvalue&gt;0&lt;/incorrectvalue&gt;&#10;            &lt;responselimit&gt;1&lt;/responselimit&gt;&#10;            &lt;bulletstyle&gt;0&lt;/bulletstyle&gt;&#10;            &lt;answers&gt;&#10;                &lt;answer&gt;&#10;                    &lt;guid&gt;481C1A6BD6064353A6AB26C1B26A3F70&lt;/guid&gt;&#10;                    &lt;answertext&gt;A bacterium (1m) &lt;/answertext&gt;&#10;                    &lt;valuetype&gt;0&lt;/valuetype&gt;&#10;                &lt;/answer&gt;&#10;                &lt;answer&gt;&#10;                    &lt;guid&gt;573521BA52704D9DAFE292E04537E6C4&lt;/guid&gt;&#10;                    &lt;answertext&gt;An amoeba (200 m) &lt;/answertext&gt;&#10;                    &lt;valuetype&gt;0&lt;/valuetype&gt;&#10;                &lt;/answer&gt;&#10;                &lt;answer&gt;&#10;                    &lt;guid&gt;B00D1FAC8C3C4BF498B8156147961EC9&lt;/guid&gt;&#10;                    &lt;answertext&gt;An ant (2 mm) &lt;/answertext&gt;&#10;                    &lt;valuetype&gt;0&lt;/valuetype&gt;&#10;                &lt;/answer&gt;&#10;                &lt;answer&gt;&#10;                    &lt;guid&gt;FE7C79BBDBF2414094FDE85CD397706A&lt;/guid&gt;&#10;                    &lt;answertext&gt;A mouse (20 mm) &lt;/answertext&gt;&#10;                    &lt;valuetype&gt;0&lt;/valuetype&gt;&#10;                &lt;/answer&gt;&#10;                &lt;answer&gt;&#10;                    &lt;guid&gt;738A3ABE8FF44E2993F25989BD453EF9&lt;/guid&gt;&#10;                    &lt;answertext&gt;A human (2 m)&lt;/answertext&gt;&#10;                    &lt;valuetype&gt;0&lt;/valuetype&gt;&#10;                &lt;/answer&gt;&#10;            &lt;/answers&gt;&#10;        &lt;/multichoice&gt;&#10;    &lt;/questions&gt;&#10;&lt;/questionlist&gt;"/>
  <p:tag name="AUTOOPENPOLL" val="True"/>
  <p:tag name="AUTOFORMATCHART" val="True"/>
</p:tagLst>
</file>

<file path=ppt/tags/tag37.xml><?xml version="1.0" encoding="utf-8"?>
<p:tagLst xmlns:a="http://schemas.openxmlformats.org/drawingml/2006/main" xmlns:r="http://schemas.openxmlformats.org/officeDocument/2006/relationships" xmlns:p="http://schemas.openxmlformats.org/presentationml/2006/main">
  <p:tag name="ANSWERBULLETS" val="3"/>
  <p:tag name="TEXTLENGTH" val="80"/>
  <p:tag name="FONTSIZE" val="32"/>
  <p:tag name="BULLETTYPE" val="ppBulletArabicPeriod"/>
  <p:tag name="ANSWERTEXT" val="A bacterium (1m)&#10;An amoeba (200 m)&#10;An ant (2 mm)&#10;A mouse (20 mm)&#10;A human (2 m)"/>
  <p:tag name="OLDNUMANSWERS" val="5"/>
  <p:tag name="ZEROBASED" val="False"/>
</p:tagLst>
</file>

<file path=ppt/tags/tag38.xml><?xml version="1.0" encoding="utf-8"?>
<p:tagLst xmlns:a="http://schemas.openxmlformats.org/drawingml/2006/main" xmlns:r="http://schemas.openxmlformats.org/officeDocument/2006/relationships" xmlns:p="http://schemas.openxmlformats.org/presentationml/2006/main">
  <p:tag name="TYPE" val="0"/>
  <p:tag name="DEFINEDCOLORS" val="3,6,10,45,32,50,13,4,9,55,1"/>
  <p:tag name="NUMBERFORMAT" val="0"/>
  <p:tag name="COLORTYPE" val="SCHEME"/>
  <p:tag name="LABELFORMAT" val="1"/>
</p:tagLst>
</file>

<file path=ppt/tags/tag39.xml><?xml version="1.0" encoding="utf-8"?>
<p:tagLst xmlns:a="http://schemas.openxmlformats.org/drawingml/2006/main" xmlns:r="http://schemas.openxmlformats.org/officeDocument/2006/relationships" xmlns:p="http://schemas.openxmlformats.org/presentationml/2006/main">
  <p:tag name="DELIMITERS" val="3.1"/>
</p:tagLst>
</file>

<file path=ppt/tags/tag4.xml><?xml version="1.0" encoding="utf-8"?>
<p:tagLst xmlns:a="http://schemas.openxmlformats.org/drawingml/2006/main" xmlns:r="http://schemas.openxmlformats.org/officeDocument/2006/relationships" xmlns:p="http://schemas.openxmlformats.org/presentationml/2006/main">
  <p:tag name="DELIMITERS" val="3.1"/>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AA79C4D-87B8-4D72-B83F-324CB1F2F344}" vid="{FB8EBDFE-7426-41A4-BAAB-C61103ECDEFC}"/>
    </a:ext>
  </a:extLst>
</a:theme>
</file>

<file path=ppt/theme/theme2.xml><?xml version="1.0" encoding="utf-8"?>
<a:theme xmlns:a="http://schemas.openxmlformats.org/drawingml/2006/main" name="cite">
  <a:themeElements>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fontScheme name="UoSnew3">
      <a:majorFont>
        <a:latin typeface="Lucida Sans"/>
        <a:ea typeface="ＭＳ Ｐゴシック"/>
        <a:cs typeface=""/>
      </a:majorFont>
      <a:minorFont>
        <a:latin typeface="Lucida Sans"/>
        <a:ea typeface="ＭＳ Ｐゴシック"/>
        <a:cs typeface=""/>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accent2"/>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1200" b="0" i="0" u="none" strike="noStrike" cap="none" normalizeH="0" baseline="0" smtClean="0">
            <a:ln>
              <a:noFill/>
            </a:ln>
            <a:solidFill>
              <a:schemeClr val="tx1"/>
            </a:solidFill>
            <a:effectLst/>
            <a:latin typeface="Lucida Sans" pitchFamily="34" charset="0"/>
            <a:ea typeface="ＭＳ Ｐゴシック" pitchFamily="16" charset="-128"/>
            <a:cs typeface="Arial" charset="0"/>
          </a:defRPr>
        </a:defPPr>
      </a:lstStyle>
    </a:lnDef>
    <a:txDef>
      <a:spPr>
        <a:noFill/>
      </a:spPr>
      <a:bodyPr wrap="square" rtlCol="0">
        <a:spAutoFit/>
      </a:bodyPr>
      <a:lstStyle>
        <a:defPPr>
          <a:defRPr sz="1600" dirty="0" err="1" smtClean="0"/>
        </a:defPPr>
      </a:lstStyle>
    </a:txDef>
  </a:objectDefaults>
  <a:extraClrSchemeLst>
    <a:extraClrScheme>
      <a:clrScheme name="UoSnew3 1">
        <a:dk1>
          <a:srgbClr val="005C84"/>
        </a:dk1>
        <a:lt1>
          <a:srgbClr val="DBDFE1"/>
        </a:lt1>
        <a:dk2>
          <a:srgbClr val="005C84"/>
        </a:dk2>
        <a:lt2>
          <a:srgbClr val="A4AEB5"/>
        </a:lt2>
        <a:accent1>
          <a:srgbClr val="005C84"/>
        </a:accent1>
        <a:accent2>
          <a:srgbClr val="007C92"/>
        </a:accent2>
        <a:accent3>
          <a:srgbClr val="EAECEE"/>
        </a:accent3>
        <a:accent4>
          <a:srgbClr val="004D70"/>
        </a:accent4>
        <a:accent5>
          <a:srgbClr val="AAB5C2"/>
        </a:accent5>
        <a:accent6>
          <a:srgbClr val="007084"/>
        </a:accent6>
        <a:hlink>
          <a:srgbClr val="0098C3"/>
        </a:hlink>
        <a:folHlink>
          <a:srgbClr val="6A4061"/>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7AA79C4D-87B8-4D72-B83F-324CB1F2F344}" vid="{FB8EBDFE-7426-41A4-BAAB-C61103ECDEF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F73EB18941404C84E28C3118F4FB2C" ma:contentTypeVersion="2" ma:contentTypeDescription="Create a new document." ma:contentTypeScope="" ma:versionID="7aa6cc5a0a8cf06e0680695849fc8e0d">
  <xsd:schema xmlns:xsd="http://www.w3.org/2001/XMLSchema" xmlns:xs="http://www.w3.org/2001/XMLSchema" xmlns:p="http://schemas.microsoft.com/office/2006/metadata/properties" xmlns:ns2="44aeabde-0573-40a7-b50f-fcb9bfae1351" xmlns:ns3="http://schemas.microsoft.com/sharepoint/v4" targetNamespace="http://schemas.microsoft.com/office/2006/metadata/properties" ma:root="true" ma:fieldsID="745f9ce135a7d009e3da3be06fc48dfc" ns2:_="" ns3:_="">
    <xsd:import namespace="44aeabde-0573-40a7-b50f-fcb9bfae1351"/>
    <xsd:import namespace="http://schemas.microsoft.com/sharepoint/v4"/>
    <xsd:element name="properties">
      <xsd:complexType>
        <xsd:sequence>
          <xsd:element name="documentManagement">
            <xsd:complexType>
              <xsd:all>
                <xsd:element ref="ns2:description0" minOccurs="0"/>
                <xsd:element ref="ns3:IconOverla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aeabde-0573-40a7-b50f-fcb9bfae1351" elementFormDefault="qualified">
    <xsd:import namespace="http://schemas.microsoft.com/office/2006/documentManagement/types"/>
    <xsd:import namespace="http://schemas.microsoft.com/office/infopath/2007/PartnerControls"/>
    <xsd:element name="description0" ma:index="8" nillable="true" ma:displayName="description" ma:description="description" ma:internalName="description0">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9" nillable="true" ma:displayName="IconOverlay" ma:hidden="true" ma:internalName="IconOverlay">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conOverlay xmlns="http://schemas.microsoft.com/sharepoint/v4" xsi:nil="true"/>
    <description0 xmlns="44aeabde-0573-40a7-b50f-fcb9bfae1351" xsi:nil="true"/>
  </documentManagement>
</p:properties>
</file>

<file path=customXml/itemProps1.xml><?xml version="1.0" encoding="utf-8"?>
<ds:datastoreItem xmlns:ds="http://schemas.openxmlformats.org/officeDocument/2006/customXml" ds:itemID="{48BE9F67-5704-4BA3-8D57-234E07A37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aeabde-0573-40a7-b50f-fcb9bfae1351"/>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BFE4CD-B607-44B6-B748-967AA60855FC}">
  <ds:schemaRefs>
    <ds:schemaRef ds:uri="http://schemas.microsoft.com/sharepoint/v3/contenttype/forms"/>
  </ds:schemaRefs>
</ds:datastoreItem>
</file>

<file path=customXml/itemProps3.xml><?xml version="1.0" encoding="utf-8"?>
<ds:datastoreItem xmlns:ds="http://schemas.openxmlformats.org/officeDocument/2006/customXml" ds:itemID="{B4D05C47-5139-4986-8852-636C9E3738B1}">
  <ds:schemaRefs>
    <ds:schemaRef ds:uri="http://purl.org/dc/elements/1.1/"/>
    <ds:schemaRef ds:uri="http://schemas.microsoft.com/office/2006/metadata/properties"/>
    <ds:schemaRef ds:uri="44aeabde-0573-40a7-b50f-fcb9bfae1351"/>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4-3-ILIaD-white-Calibri</Template>
  <TotalTime>3468</TotalTime>
  <Words>1859</Words>
  <Application>Microsoft Office PowerPoint</Application>
  <PresentationFormat>Custom</PresentationFormat>
  <Paragraphs>349</Paragraphs>
  <Slides>44</Slides>
  <Notes>5</Notes>
  <HiddenSlides>0</HiddenSlides>
  <MMClips>0</MMClips>
  <ScaleCrop>false</ScaleCrop>
  <HeadingPairs>
    <vt:vector size="8" baseType="variant">
      <vt:variant>
        <vt:lpstr>Fonts Used</vt:lpstr>
      </vt:variant>
      <vt:variant>
        <vt:i4>9</vt:i4>
      </vt:variant>
      <vt:variant>
        <vt:lpstr>Theme</vt:lpstr>
      </vt:variant>
      <vt:variant>
        <vt:i4>3</vt:i4>
      </vt:variant>
      <vt:variant>
        <vt:lpstr>Embedded OLE Servers</vt:lpstr>
      </vt:variant>
      <vt:variant>
        <vt:i4>1</vt:i4>
      </vt:variant>
      <vt:variant>
        <vt:lpstr>Slide Titles</vt:lpstr>
      </vt:variant>
      <vt:variant>
        <vt:i4>44</vt:i4>
      </vt:variant>
    </vt:vector>
  </HeadingPairs>
  <TitlesOfParts>
    <vt:vector size="57" baseType="lpstr">
      <vt:lpstr>ＭＳ Ｐゴシック</vt:lpstr>
      <vt:lpstr>Arial</vt:lpstr>
      <vt:lpstr>Calibri</vt:lpstr>
      <vt:lpstr>Europa-Regular</vt:lpstr>
      <vt:lpstr>Lucida Sans</vt:lpstr>
      <vt:lpstr>Segoe UI</vt:lpstr>
      <vt:lpstr>Symbol</vt:lpstr>
      <vt:lpstr>Tahoma</vt:lpstr>
      <vt:lpstr>Wingdings</vt:lpstr>
      <vt:lpstr>Office Theme</vt:lpstr>
      <vt:lpstr>cite</vt:lpstr>
      <vt:lpstr>1_Office Theme</vt:lpstr>
      <vt:lpstr>Microsoft Graph Chart</vt:lpstr>
      <vt:lpstr>Student Response Systems. Enabling instant feedback</vt:lpstr>
      <vt:lpstr>PowerPoint Presentation</vt:lpstr>
      <vt:lpstr>How to vote using Meetoo</vt:lpstr>
      <vt:lpstr>Lecture snooze</vt:lpstr>
      <vt:lpstr>PowerPoint Presentation</vt:lpstr>
      <vt:lpstr>Blended learning using student response systems</vt:lpstr>
      <vt:lpstr>Educational benefits</vt:lpstr>
      <vt:lpstr>PowerPoint Presentation</vt:lpstr>
      <vt:lpstr>PowerPoint Presentation</vt:lpstr>
      <vt:lpstr>Individual feedback</vt:lpstr>
      <vt:lpstr>Did you understand the lecture so far?</vt:lpstr>
      <vt:lpstr>Encouraging constructivist learning</vt:lpstr>
      <vt:lpstr>Icebergs in your bath</vt:lpstr>
      <vt:lpstr>Icebergs in your bath</vt:lpstr>
      <vt:lpstr>Peer Instruction: Dr Eric Mazur</vt:lpstr>
      <vt:lpstr>Peer Instruction: a type of flipped learning</vt:lpstr>
      <vt:lpstr>Peer Instruction</vt:lpstr>
      <vt:lpstr>Using peer instruction</vt:lpstr>
      <vt:lpstr>How to find ConcepTest questions</vt:lpstr>
      <vt:lpstr>PowerPoint Presentation</vt:lpstr>
      <vt:lpstr>PowerPoint Presentation</vt:lpstr>
      <vt:lpstr>Start of term</vt:lpstr>
      <vt:lpstr>Running your first poll</vt:lpstr>
      <vt:lpstr>How many questions?</vt:lpstr>
      <vt:lpstr>Beyond correct/incorrect</vt:lpstr>
      <vt:lpstr>SRS for in-class tests</vt:lpstr>
      <vt:lpstr>SRS outside the university</vt:lpstr>
      <vt:lpstr>Advantages</vt:lpstr>
      <vt:lpstr>Turning Point clickers</vt:lpstr>
      <vt:lpstr>Advantages</vt:lpstr>
      <vt:lpstr>How to vote using your clicker</vt:lpstr>
      <vt:lpstr>Use the question on the next slide  to check your clicker</vt:lpstr>
      <vt:lpstr>A question to test your clicker</vt:lpstr>
      <vt:lpstr>Basic use for simple tests</vt:lpstr>
      <vt:lpstr>Which is the correct assignment? </vt:lpstr>
      <vt:lpstr>Which one of these fungi is deadly poisonous?</vt:lpstr>
      <vt:lpstr>Use to promote debate</vt:lpstr>
      <vt:lpstr>Do you think that the UK ought to build new nuclear power stations?</vt:lpstr>
      <vt:lpstr>Do you think that the UK ought to build a new nuclear power station at Marchwood?</vt:lpstr>
      <vt:lpstr>Geometry 101: Radius Refresher</vt:lpstr>
      <vt:lpstr>ConcepTest question about radii</vt:lpstr>
      <vt:lpstr>ConcepTest question about radii</vt:lpstr>
      <vt:lpstr>Geometry 101: Radius Refresher</vt:lpstr>
      <vt:lpstr>Support from ILIaD</vt:lpstr>
    </vt:vector>
  </TitlesOfParts>
  <Company>University of Southampton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BoB National Opening the Box of Broadcasts   Adam Warren</dc:title>
  <dc:creator>Warren A.J.D.</dc:creator>
  <cp:lastModifiedBy>Warren A.J.D.</cp:lastModifiedBy>
  <cp:revision>136</cp:revision>
  <dcterms:created xsi:type="dcterms:W3CDTF">2015-08-24T15:31:05Z</dcterms:created>
  <dcterms:modified xsi:type="dcterms:W3CDTF">2016-09-22T14:35:15Z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0x01010043F73EB18941404C84E28C3118F4FB2C</vt:lpwstr>
  </property>
</Properties>
</file>