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966" autoAdjust="0"/>
  </p:normalViewPr>
  <p:slideViewPr>
    <p:cSldViewPr snapToGrid="0">
      <p:cViewPr varScale="1">
        <p:scale>
          <a:sx n="50" d="100"/>
          <a:sy n="50" d="100"/>
        </p:scale>
        <p:origin x="14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04060-5751-40FA-8170-008E883E05A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F2F93-06E7-4431-B9A8-4427C8BB1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Institutional</a:t>
            </a:r>
            <a:r>
              <a:rPr lang="en-US" baseline="0" dirty="0" smtClean="0"/>
              <a:t> needs for a single platform was identified – funded by university and some money from </a:t>
            </a:r>
            <a:r>
              <a:rPr lang="en-US" baseline="0" dirty="0" err="1" smtClean="0"/>
              <a:t>Jisc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LMSs/VLEs we looked</a:t>
            </a:r>
            <a:r>
              <a:rPr lang="en-US" baseline="0" dirty="0" smtClean="0"/>
              <a:t> at as potential solution: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LMSs</a:t>
            </a:r>
            <a:r>
              <a:rPr lang="en-US" baseline="0" dirty="0" smtClean="0"/>
              <a:t> had a heavy focus on learning objects, passive delivery, not user friendly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VLEs beneficial primarily in delivery, lots of barriers to access, links change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Project</a:t>
            </a:r>
            <a:r>
              <a:rPr lang="en-US" baseline="0" dirty="0" smtClean="0"/>
              <a:t> bid acknowledge growing activity around </a:t>
            </a:r>
            <a:r>
              <a:rPr lang="en-US" dirty="0" smtClean="0"/>
              <a:t>OERs</a:t>
            </a:r>
            <a:r>
              <a:rPr lang="en-US" baseline="0" dirty="0" smtClean="0"/>
              <a:t> – MIT opening access to its courseware, OECD, Hewlett Flora Foundation and UNESCO all recognizing the potential of OE and OERs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EPrints</a:t>
            </a:r>
            <a:r>
              <a:rPr lang="en-US" baseline="0" dirty="0" smtClean="0"/>
              <a:t> was chosen for multiple reasons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a well established, stable repository solution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“</a:t>
            </a:r>
            <a:r>
              <a:rPr lang="en-GB" dirty="0" smtClean="0"/>
              <a:t>Since </a:t>
            </a:r>
            <a:r>
              <a:rPr lang="en-GB" dirty="0" err="1" smtClean="0"/>
              <a:t>EPrints</a:t>
            </a:r>
            <a:r>
              <a:rPr lang="en-GB" dirty="0" smtClean="0"/>
              <a:t> is agnostic about the type of materials it manages there is no reason why the system should not equally be used as a repository for learning resources</a:t>
            </a:r>
            <a:r>
              <a:rPr lang="en-US" dirty="0" smtClean="0"/>
              <a:t>”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Since any materials can be managed in the system it was well suited to be equally used for learning resources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It needed work to adapt it for a very different user experience and community role</a:t>
            </a:r>
            <a:endParaRPr lang="en-US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7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Open is the really key part:</a:t>
            </a:r>
          </a:p>
          <a:p>
            <a:endParaRPr lang="en-GB" baseline="0" dirty="0" smtClean="0"/>
          </a:p>
          <a:p>
            <a:r>
              <a:rPr lang="en-GB" baseline="0" dirty="0" smtClean="0"/>
              <a:t>OE policies, software, materials, digital badges, data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35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number of definitions</a:t>
            </a:r>
            <a:r>
              <a:rPr lang="en-GB" baseline="0" dirty="0" smtClean="0"/>
              <a:t> of OERs exist but consistent through them all is their reference to being open and freely available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Not just about sharing within our existing communities, distributed networks or country – access for anyone regardless of where they are geographically, socially or demographically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92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 we know an OER when we see it?  </a:t>
            </a:r>
          </a:p>
          <a:p>
            <a:endParaRPr lang="en-GB" baseline="0" dirty="0" smtClean="0"/>
          </a:p>
          <a:p>
            <a:r>
              <a:rPr lang="en-GB" dirty="0" smtClean="0"/>
              <a:t>licence</a:t>
            </a:r>
            <a:r>
              <a:rPr lang="en-GB" baseline="0" dirty="0" smtClean="0"/>
              <a:t> for use/reuse – declare how open your materials are – just because its on the web doesn’t mean you can do what you want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Applying a licence can be affected by motivations behind putting resource online – often for convenience and flexibility vs OE purpose</a:t>
            </a:r>
          </a:p>
          <a:p>
            <a:endParaRPr lang="en-GB" baseline="0" dirty="0" smtClean="0"/>
          </a:p>
          <a:p>
            <a:r>
              <a:rPr lang="en-GB" baseline="0" dirty="0" smtClean="0"/>
              <a:t>People still don’t really understand OER and licences available.  Much like 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 for OA, repositories will always have champions that lead the way – we want to provide them with the tools to succeed.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repository needs to guide users more (just as we do with copyright guidance – Sherpa </a:t>
            </a:r>
            <a:r>
              <a:rPr lang="en-GB" baseline="0" dirty="0" err="1" smtClean="0"/>
              <a:t>romeo</a:t>
            </a:r>
            <a:r>
              <a:rPr lang="en-GB" baseline="0" dirty="0" smtClean="0"/>
              <a:t>), and we need to enable people to search directly by those resources which have CC licences, perhaps even prioritising content with CC to the surface of the repository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05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Overwhelming focus to date of achieving a critical mass of content on the web and less attention on reaching a global audience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But if no-one can find it, it may as well be closed.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OERs are </a:t>
            </a:r>
            <a:r>
              <a:rPr lang="en-GB" baseline="0" dirty="0" err="1" smtClean="0"/>
              <a:t>diferent</a:t>
            </a:r>
            <a:r>
              <a:rPr lang="en-GB" baseline="0" dirty="0" smtClean="0"/>
              <a:t> to publications, people wont be coming via Google Scholar – they may not arrive in the right place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Different tactics are needed – very different audience who are making different decisions to those looking for a paper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When I looked across a sample of institutions and groups who had shared OER, there was little evidence of strategies in place to reach a global audience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Often to share with other academics, existing students – others would be a side effect, rather than goal.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Critical mass was objective, not wider aims of engaging with OE (not a criticism, but something we now need to pause and think about)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If we don’t consider the global audience, we are just feeding our existing communities and not being truly open.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r>
              <a:rPr lang="en-GB" dirty="0" smtClean="0"/>
              <a:t>Repositories are good at</a:t>
            </a:r>
            <a:r>
              <a:rPr lang="en-GB" baseline="0" dirty="0" smtClean="0"/>
              <a:t>   &gt;</a:t>
            </a:r>
            <a:r>
              <a:rPr lang="en-GB" dirty="0" smtClean="0"/>
              <a:t>	</a:t>
            </a:r>
            <a:r>
              <a:rPr lang="en-GB" baseline="0" dirty="0" smtClean="0"/>
              <a:t>managing, structuring and exposing the metadata to search engines.  </a:t>
            </a:r>
          </a:p>
          <a:p>
            <a:r>
              <a:rPr lang="en-GB" baseline="0" dirty="0" smtClean="0"/>
              <a:t>	                   &gt;   Aiding the perception in the quality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66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Repositories</a:t>
            </a:r>
            <a:r>
              <a:rPr lang="en-GB" baseline="0" dirty="0" smtClean="0"/>
              <a:t> can and should do much more than just manage the content when it comes to presenting resources to its audience</a:t>
            </a:r>
          </a:p>
          <a:p>
            <a:endParaRPr lang="en-GB" baseline="0" dirty="0" smtClean="0"/>
          </a:p>
          <a:p>
            <a:r>
              <a:rPr lang="en-GB" dirty="0" smtClean="0"/>
              <a:t>Again</a:t>
            </a:r>
            <a:r>
              <a:rPr lang="en-GB" baseline="0" dirty="0" smtClean="0"/>
              <a:t> no need to reinvent the wheel – revisiting social media sites, what is they do so well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Comments and ratings should not be feared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Crowdsourcing – example of ECS 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, if someone derives another version of your OER, let them indicate this so a relation is made</a:t>
            </a:r>
          </a:p>
          <a:p>
            <a:endParaRPr lang="en-GB" baseline="0" dirty="0" smtClean="0"/>
          </a:p>
          <a:p>
            <a:r>
              <a:rPr lang="en-GB" baseline="0" dirty="0" smtClean="0"/>
              <a:t>Organisation to increase exposure and see resources in their context of use</a:t>
            </a:r>
          </a:p>
          <a:p>
            <a:r>
              <a:rPr lang="en-GB" baseline="0" dirty="0" smtClean="0"/>
              <a:t>	</a:t>
            </a:r>
          </a:p>
          <a:p>
            <a:r>
              <a:rPr lang="en-GB" baseline="0" dirty="0" smtClean="0"/>
              <a:t>Let individuals create their own open courses – informally structure, or more formal structure like a MOOC</a:t>
            </a:r>
          </a:p>
          <a:p>
            <a:r>
              <a:rPr lang="en-GB" baseline="0" dirty="0" smtClean="0"/>
              <a:t>  plenty of case of people being blocked from running a course in institutional VLE, so they just go elsewhere!  Presenting OERs in context of a course is hugely valuable for those outside the university walls</a:t>
            </a:r>
          </a:p>
          <a:p>
            <a:endParaRPr lang="en-GB" baseline="0" dirty="0" smtClean="0"/>
          </a:p>
          <a:p>
            <a:r>
              <a:rPr lang="en-GB" baseline="0" dirty="0" smtClean="0"/>
              <a:t>Playlists – User created or provider created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Recommendations – based on what is being viewed or  ‘favourites’ topics people are interested in</a:t>
            </a:r>
          </a:p>
          <a:p>
            <a:endParaRPr lang="en-GB" baseline="0" dirty="0" smtClean="0"/>
          </a:p>
          <a:p>
            <a:r>
              <a:rPr lang="en-GB" baseline="0" dirty="0" smtClean="0"/>
              <a:t>Channels – we have a repository feeding iTunes, allowing subscriptions for particular themes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Trending – extension of the data being collated under IRStats2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Reach and wider audience beyond the university walls, but can benefit everyone</a:t>
            </a:r>
          </a:p>
          <a:p>
            <a:r>
              <a:rPr lang="en-GB" baseline="0" dirty="0" smtClean="0"/>
              <a:t>	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80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Default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 needed to be adapted to suit submission and presentation needs around T&amp;L materials and overall user experience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Project team looked at what existing media sharing sites were providing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Three themes arose:  Hosting, Organisation, Community</a:t>
            </a:r>
          </a:p>
          <a:p>
            <a:endParaRPr lang="en-GB" baseline="0" dirty="0" smtClean="0"/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ea typeface="ＭＳ Ｐゴシック"/>
                <a:cs typeface="ＭＳ Ｐゴシック"/>
              </a:rPr>
              <a:t>&gt; </a:t>
            </a:r>
            <a:r>
              <a:rPr lang="en-US" dirty="0" smtClean="0">
                <a:ea typeface="ＭＳ Ｐゴシック"/>
                <a:cs typeface="ＭＳ Ｐゴシック"/>
              </a:rPr>
              <a:t>Hosting – the content is uploaded and stored – deposit doesn’t</a:t>
            </a:r>
            <a:r>
              <a:rPr lang="en-US" baseline="0" dirty="0" smtClean="0">
                <a:ea typeface="ＭＳ Ｐゴシック"/>
                <a:cs typeface="ＭＳ Ｐゴシック"/>
              </a:rPr>
              <a:t> usually care or </a:t>
            </a:r>
            <a:r>
              <a:rPr lang="en-US" dirty="0" smtClean="0">
                <a:ea typeface="ＭＳ Ｐゴシック"/>
                <a:cs typeface="ＭＳ Ｐゴシック"/>
              </a:rPr>
              <a:t>need to worry about it</a:t>
            </a:r>
            <a:br>
              <a:rPr lang="en-US" dirty="0" smtClean="0">
                <a:ea typeface="ＭＳ Ｐゴシック"/>
                <a:cs typeface="ＭＳ Ｐゴシック"/>
              </a:rPr>
            </a:br>
            <a:r>
              <a:rPr lang="en-US" dirty="0" smtClean="0">
                <a:ea typeface="ＭＳ Ｐゴシック"/>
                <a:cs typeface="ＭＳ Ｐゴシック"/>
              </a:rPr>
              <a:t>&gt; </a:t>
            </a:r>
            <a:r>
              <a:rPr lang="en-US" dirty="0" err="1" smtClean="0">
                <a:ea typeface="ＭＳ Ｐゴシック"/>
                <a:cs typeface="ＭＳ Ｐゴシック"/>
              </a:rPr>
              <a:t>Organisation</a:t>
            </a:r>
            <a:r>
              <a:rPr lang="en-US" baseline="0" dirty="0" smtClean="0">
                <a:ea typeface="ＭＳ Ｐゴシック"/>
                <a:cs typeface="ＭＳ Ｐゴシック"/>
              </a:rPr>
              <a:t> – using tags, collections, albums content is arranged – flexibility to suit preferences</a:t>
            </a:r>
            <a:br>
              <a:rPr lang="en-US" baseline="0" dirty="0" smtClean="0">
                <a:ea typeface="ＭＳ Ｐゴシック"/>
                <a:cs typeface="ＭＳ Ｐゴシック"/>
              </a:rPr>
            </a:br>
            <a:r>
              <a:rPr lang="en-US" baseline="0" dirty="0" smtClean="0">
                <a:ea typeface="ＭＳ Ｐゴシック"/>
                <a:cs typeface="ＭＳ Ｐゴシック"/>
              </a:rPr>
              <a:t>&gt; Community – Comments, Ratings, accessing user information – contributors are visible to others, networking, feedback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6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</a:t>
            </a:r>
            <a:r>
              <a:rPr lang="en-GB" baseline="0" dirty="0" smtClean="0"/>
              <a:t> areas were applied to 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dirty="0" smtClean="0"/>
              <a:t>Workflow – default</a:t>
            </a:r>
            <a:r>
              <a:rPr lang="en-GB" baseline="0" dirty="0" smtClean="0"/>
              <a:t> thrown away:</a:t>
            </a:r>
          </a:p>
          <a:p>
            <a:r>
              <a:rPr lang="en-GB" dirty="0" smtClean="0"/>
              <a:t>Minimal</a:t>
            </a:r>
            <a:r>
              <a:rPr lang="en-GB" baseline="0" dirty="0" smtClean="0"/>
              <a:t> metadata required for submission</a:t>
            </a:r>
          </a:p>
          <a:p>
            <a:r>
              <a:rPr lang="en-GB" baseline="0" dirty="0" smtClean="0"/>
              <a:t>Resources go live immediately</a:t>
            </a:r>
          </a:p>
          <a:p>
            <a:r>
              <a:rPr lang="en-GB" baseline="0" dirty="0" smtClean="0"/>
              <a:t>Project went beyond institutional sharing by adding rights to share with World, and allow others to edit (OERs)</a:t>
            </a:r>
          </a:p>
          <a:p>
            <a:endParaRPr lang="en-GB" baseline="0" dirty="0" smtClean="0"/>
          </a:p>
          <a:p>
            <a:r>
              <a:rPr lang="en-GB" baseline="0" dirty="0" smtClean="0"/>
              <a:t>Abstract page – default thrown away</a:t>
            </a:r>
          </a:p>
          <a:p>
            <a:r>
              <a:rPr lang="en-GB" baseline="0" dirty="0" smtClean="0"/>
              <a:t>Page prioritise the media content – inline previews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2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Multiple ways</a:t>
            </a:r>
            <a:r>
              <a:rPr lang="en-US" baseline="0" dirty="0" smtClean="0">
                <a:ea typeface="ＭＳ Ｐゴシック"/>
                <a:cs typeface="ＭＳ Ｐゴシック"/>
              </a:rPr>
              <a:t> of sort</a:t>
            </a:r>
            <a:r>
              <a:rPr lang="en-US" dirty="0" smtClean="0">
                <a:ea typeface="ＭＳ Ｐゴシック"/>
                <a:cs typeface="ＭＳ Ｐゴシック"/>
              </a:rPr>
              <a:t>ing /</a:t>
            </a:r>
            <a:r>
              <a:rPr lang="en-US" baseline="0" dirty="0" smtClean="0">
                <a:ea typeface="ＭＳ Ｐゴシック"/>
                <a:cs typeface="ＭＳ Ｐゴシック"/>
              </a:rPr>
              <a:t> arranging information so that can be found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 smtClean="0">
              <a:ea typeface="ＭＳ Ｐゴシック"/>
              <a:cs typeface="ＭＳ Ｐゴシック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ea typeface="ＭＳ Ｐゴシック"/>
                <a:cs typeface="ＭＳ Ｐゴシック"/>
              </a:rPr>
              <a:t>Flexible, not forced</a:t>
            </a:r>
            <a:br>
              <a:rPr lang="en-US" baseline="0" dirty="0" smtClean="0">
                <a:ea typeface="ＭＳ Ｐゴシック"/>
                <a:cs typeface="ＭＳ Ｐゴシック"/>
              </a:rPr>
            </a:br>
            <a:endParaRPr lang="en-US" baseline="0" dirty="0" smtClean="0">
              <a:ea typeface="ＭＳ Ｐゴシック"/>
              <a:cs typeface="ＭＳ Ｐゴシック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ea typeface="ＭＳ Ｐゴシック"/>
                <a:cs typeface="ＭＳ Ｐゴシック"/>
              </a:rPr>
              <a:t>Individual preference – some may use tags, others may use collections, both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3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ea typeface="ＭＳ Ｐゴシック"/>
                <a:cs typeface="ＭＳ Ｐゴシック"/>
              </a:rPr>
              <a:t>MePrints</a:t>
            </a:r>
            <a:r>
              <a:rPr lang="en-US" dirty="0" smtClean="0">
                <a:ea typeface="ＭＳ Ｐゴシック"/>
                <a:cs typeface="ＭＳ Ｐゴシック"/>
              </a:rPr>
              <a:t>,</a:t>
            </a:r>
            <a:r>
              <a:rPr lang="en-US" baseline="0" dirty="0" smtClean="0">
                <a:ea typeface="ＭＳ Ｐゴシック"/>
                <a:cs typeface="ＭＳ Ｐゴシック"/>
              </a:rPr>
              <a:t> which is now more common across the community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&gt; Contributors don’t just deposit they have an identity,</a:t>
            </a:r>
            <a:r>
              <a:rPr lang="en-US" baseline="0" dirty="0" smtClean="0">
                <a:ea typeface="ＭＳ Ｐゴシック"/>
                <a:cs typeface="ＭＳ Ｐゴシック"/>
              </a:rPr>
              <a:t> are visible, activity is shared – we want the community to be visible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&gt; Log-in</a:t>
            </a:r>
            <a:r>
              <a:rPr lang="en-US" baseline="0" dirty="0" smtClean="0">
                <a:ea typeface="ＭＳ Ｐゴシック"/>
                <a:cs typeface="ＭＳ Ｐゴシック"/>
              </a:rPr>
              <a:t> and have their own area that they can </a:t>
            </a:r>
            <a:r>
              <a:rPr lang="en-US" baseline="0" dirty="0" err="1" smtClean="0">
                <a:ea typeface="ＭＳ Ｐゴシック"/>
                <a:cs typeface="ＭＳ Ｐゴシック"/>
              </a:rPr>
              <a:t>personalise</a:t>
            </a:r>
            <a:r>
              <a:rPr lang="en-US" baseline="0" dirty="0" smtClean="0">
                <a:ea typeface="ＭＳ Ｐゴシック"/>
                <a:cs typeface="ＭＳ Ｐゴシック"/>
              </a:rPr>
              <a:t> – feeling of ownership and control over their presence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0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EdShare</a:t>
            </a:r>
            <a:r>
              <a:rPr lang="en-GB" dirty="0" smtClean="0"/>
              <a:t> </a:t>
            </a:r>
            <a:r>
              <a:rPr lang="en-GB" dirty="0" err="1" smtClean="0"/>
              <a:t>Soton</a:t>
            </a:r>
            <a:r>
              <a:rPr lang="en-GB" dirty="0" smtClean="0"/>
              <a:t> launched in 2008 - still</a:t>
            </a:r>
            <a:r>
              <a:rPr lang="en-GB" baseline="0" dirty="0" smtClean="0"/>
              <a:t> a supported service</a:t>
            </a:r>
          </a:p>
          <a:p>
            <a:r>
              <a:rPr lang="en-GB" baseline="0" dirty="0" smtClean="0"/>
              <a:t>	- Over 4000 live educational resources and collections</a:t>
            </a:r>
          </a:p>
          <a:p>
            <a:r>
              <a:rPr lang="en-GB" baseline="0" dirty="0" smtClean="0"/>
              <a:t>	- Nearly 40000 files uploaded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EdShare</a:t>
            </a:r>
            <a:r>
              <a:rPr lang="en-GB" baseline="0" dirty="0" smtClean="0"/>
              <a:t> product was taken on by 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 Services and developed further and made available to the community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7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EdShare</a:t>
            </a:r>
            <a:r>
              <a:rPr lang="en-GB" baseline="0" dirty="0" smtClean="0"/>
              <a:t> up until this  point had its own core that was no longer in sync with the main 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 releases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migrated </a:t>
            </a:r>
            <a:r>
              <a:rPr lang="en-GB" baseline="0" dirty="0" err="1" smtClean="0"/>
              <a:t>EdShare</a:t>
            </a:r>
            <a:r>
              <a:rPr lang="en-GB" baseline="0" dirty="0" smtClean="0"/>
              <a:t> to operate cleanly on a 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 3.3 core (thinking ahead to flavours)</a:t>
            </a:r>
          </a:p>
          <a:p>
            <a:endParaRPr lang="en-GB" baseline="0" dirty="0" smtClean="0"/>
          </a:p>
          <a:p>
            <a:r>
              <a:rPr lang="en-GB" baseline="0" dirty="0" smtClean="0"/>
              <a:t>Other updates/improvements included:</a:t>
            </a:r>
          </a:p>
          <a:p>
            <a:r>
              <a:rPr lang="en-GB" baseline="0" dirty="0" smtClean="0"/>
              <a:t>Reliance on </a:t>
            </a:r>
            <a:r>
              <a:rPr lang="en-GB" baseline="0" dirty="0" err="1" smtClean="0"/>
              <a:t>flowplayer</a:t>
            </a:r>
            <a:r>
              <a:rPr lang="en-GB" baseline="0" dirty="0" smtClean="0"/>
              <a:t> was removed, now rendering video/audio with HTML5</a:t>
            </a:r>
          </a:p>
          <a:p>
            <a:r>
              <a:rPr lang="en-GB" baseline="0" dirty="0" smtClean="0"/>
              <a:t>Multiple derivatives so there is better support across multiple devices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GCU (edshare.gcu.ac.uk) were our first instance to launch on this version, which is now being rolled out to customer and more enhancements are underway</a:t>
            </a:r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6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EdSpace</a:t>
            </a:r>
            <a:r>
              <a:rPr lang="en-GB" dirty="0" smtClean="0"/>
              <a:t> project</a:t>
            </a:r>
            <a:r>
              <a:rPr lang="en-GB" baseline="0" dirty="0" smtClean="0"/>
              <a:t> was about creating a sharing platform, but the choices made by the project team (visibility options, editing options, choosing 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) = we have an OER repository solution.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Migration to 3.3 was stepping stone to extending the solution further to better support the aims of open education – pushing the boundaries once more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80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those less</a:t>
            </a:r>
            <a:r>
              <a:rPr lang="en-GB" baseline="0" dirty="0" smtClean="0"/>
              <a:t> familiar ….</a:t>
            </a:r>
          </a:p>
          <a:p>
            <a:endParaRPr lang="en-GB" baseline="0" dirty="0" smtClean="0"/>
          </a:p>
          <a:p>
            <a:r>
              <a:rPr lang="en-GB" dirty="0" smtClean="0"/>
              <a:t>OE is</a:t>
            </a:r>
            <a:r>
              <a:rPr lang="en-GB" baseline="0" dirty="0" smtClean="0"/>
              <a:t> a collective term to capture a range of resources, software tools and educational practices which focus on the concept of open sharing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Open is the really key part – as is a focus on sharing with a global community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2F93-06E7-4431-B9A8-4427C8BB1F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5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4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1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8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4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5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4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09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0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3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5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0466-9183-4FB9-9759-742A99E2EB24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AF901-F5F7-461E-B17E-8854E17D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96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9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4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0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5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9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6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5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0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2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1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9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6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969</Words>
  <Application>Microsoft Office PowerPoint</Application>
  <PresentationFormat>Widescreen</PresentationFormat>
  <Paragraphs>130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Terrell</dc:creator>
  <cp:lastModifiedBy>Kelly Terrell</cp:lastModifiedBy>
  <cp:revision>4</cp:revision>
  <dcterms:created xsi:type="dcterms:W3CDTF">2016-06-16T11:06:51Z</dcterms:created>
  <dcterms:modified xsi:type="dcterms:W3CDTF">2016-06-16T12:10:46Z</dcterms:modified>
</cp:coreProperties>
</file>