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4158" r:id="rId2"/>
  </p:sldMasterIdLst>
  <p:notesMasterIdLst>
    <p:notesMasterId r:id="rId23"/>
  </p:notesMasterIdLst>
  <p:handoutMasterIdLst>
    <p:handoutMasterId r:id="rId24"/>
  </p:handoutMasterIdLst>
  <p:sldIdLst>
    <p:sldId id="327" r:id="rId3"/>
    <p:sldId id="336" r:id="rId4"/>
    <p:sldId id="337" r:id="rId5"/>
    <p:sldId id="338" r:id="rId6"/>
    <p:sldId id="328" r:id="rId7"/>
    <p:sldId id="331" r:id="rId8"/>
    <p:sldId id="332" r:id="rId9"/>
    <p:sldId id="330" r:id="rId10"/>
    <p:sldId id="329" r:id="rId11"/>
    <p:sldId id="346" r:id="rId12"/>
    <p:sldId id="343" r:id="rId13"/>
    <p:sldId id="341" r:id="rId14"/>
    <p:sldId id="335" r:id="rId15"/>
    <p:sldId id="342" r:id="rId16"/>
    <p:sldId id="333" r:id="rId17"/>
    <p:sldId id="334" r:id="rId18"/>
    <p:sldId id="344" r:id="rId19"/>
    <p:sldId id="340" r:id="rId20"/>
    <p:sldId id="339" r:id="rId21"/>
    <p:sldId id="345" r:id="rId22"/>
  </p:sldIdLst>
  <p:sldSz cx="9144000" cy="6858000" type="screen4x3"/>
  <p:notesSz cx="6797675" cy="9926638"/>
  <p:embeddedFontLst>
    <p:embeddedFont>
      <p:font typeface="Calibri" panose="020F0502020204030204" pitchFamily="34" charset="0"/>
      <p:regular r:id="rId25"/>
      <p:bold r:id="rId26"/>
      <p:italic r:id="rId27"/>
      <p:boldItalic r:id="rId28"/>
    </p:embeddedFont>
    <p:embeddedFont>
      <p:font typeface="Papyrus" panose="03070502060502030205" pitchFamily="66" charset="0"/>
      <p:regular r:id="rId29"/>
    </p:embeddedFont>
    <p:embeddedFont>
      <p:font typeface="Verdana" panose="020B0604030504040204" pitchFamily="34" charset="0"/>
      <p:regular r:id="rId30"/>
      <p:bold r:id="rId31"/>
      <p:italic r:id="rId32"/>
      <p:boldItalic r:id="rId33"/>
    </p:embeddedFont>
    <p:embeddedFont>
      <p:font typeface="Palatino Linotype" panose="02040502050505030304" pitchFamily="18" charset="0"/>
      <p:regular r:id="rId34"/>
      <p:bold r:id="rId35"/>
      <p:italic r:id="rId36"/>
      <p:boldItalic r:id="rId37"/>
    </p:embeddedFont>
    <p:embeddedFont>
      <p:font typeface="Lucida Sans" panose="020B060203050402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Viner Hand ITC" panose="03070502030502020203" pitchFamily="66" charset="0"/>
      <p:regular r:id="rId46"/>
    </p:embeddedFont>
    <p:embeddedFont>
      <p:font typeface="ＭＳ Ｐゴシック" panose="020B0600070205080204" pitchFamily="34" charset="-128"/>
      <p:regular r:id="rId47"/>
    </p:embeddedFont>
    <p:embeddedFont>
      <p:font typeface="Comic Sans MS" panose="030F0702030302020204" pitchFamily="66" charset="0"/>
      <p:regular r:id="rId48"/>
      <p:bold r:id="rId49"/>
    </p:embeddedFont>
  </p:embeddedFontLst>
  <p:custDataLst>
    <p:tags r:id="rId50"/>
  </p:custDataLst>
  <p:defaultTextStyle>
    <a:defPPr>
      <a:defRPr lang="en-GB"/>
    </a:defPPr>
    <a:lvl1pPr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1pPr>
    <a:lvl2pPr marL="4572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2pPr>
    <a:lvl3pPr marL="9144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3pPr>
    <a:lvl4pPr marL="13716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4pPr>
    <a:lvl5pPr marL="1828800" algn="ctr" rtl="0" eaLnBrk="0" fontAlgn="base" hangingPunct="0">
      <a:spcBef>
        <a:spcPct val="0"/>
      </a:spcBef>
      <a:spcAft>
        <a:spcPct val="0"/>
      </a:spcAft>
      <a:defRPr sz="1200" kern="1200">
        <a:solidFill>
          <a:schemeClr val="tx1"/>
        </a:solidFill>
        <a:latin typeface="Lucida Sans" charset="0"/>
        <a:ea typeface="ＭＳ Ｐゴシック" charset="0"/>
        <a:cs typeface="Arial" charset="0"/>
      </a:defRPr>
    </a:lvl5pPr>
    <a:lvl6pPr marL="2286000" algn="l" defTabSz="457200" rtl="0" eaLnBrk="1" latinLnBrk="0" hangingPunct="1">
      <a:defRPr sz="1200" kern="1200">
        <a:solidFill>
          <a:schemeClr val="tx1"/>
        </a:solidFill>
        <a:latin typeface="Lucida Sans" charset="0"/>
        <a:ea typeface="ＭＳ Ｐゴシック" charset="0"/>
        <a:cs typeface="Arial" charset="0"/>
      </a:defRPr>
    </a:lvl6pPr>
    <a:lvl7pPr marL="2743200" algn="l" defTabSz="457200" rtl="0" eaLnBrk="1" latinLnBrk="0" hangingPunct="1">
      <a:defRPr sz="1200" kern="1200">
        <a:solidFill>
          <a:schemeClr val="tx1"/>
        </a:solidFill>
        <a:latin typeface="Lucida Sans" charset="0"/>
        <a:ea typeface="ＭＳ Ｐゴシック" charset="0"/>
        <a:cs typeface="Arial" charset="0"/>
      </a:defRPr>
    </a:lvl7pPr>
    <a:lvl8pPr marL="3200400" algn="l" defTabSz="457200" rtl="0" eaLnBrk="1" latinLnBrk="0" hangingPunct="1">
      <a:defRPr sz="1200" kern="1200">
        <a:solidFill>
          <a:schemeClr val="tx1"/>
        </a:solidFill>
        <a:latin typeface="Lucida Sans" charset="0"/>
        <a:ea typeface="ＭＳ Ｐゴシック" charset="0"/>
        <a:cs typeface="Arial" charset="0"/>
      </a:defRPr>
    </a:lvl8pPr>
    <a:lvl9pPr marL="3657600" algn="l" defTabSz="457200" rtl="0" eaLnBrk="1" latinLnBrk="0" hangingPunct="1">
      <a:defRPr sz="1200" kern="1200">
        <a:solidFill>
          <a:schemeClr val="tx1"/>
        </a:solidFill>
        <a:latin typeface="Lucida Sans" charset="0"/>
        <a:ea typeface="ＭＳ Ｐゴシック" charset="0"/>
        <a:cs typeface="Arial" charset="0"/>
      </a:defRPr>
    </a:lvl9pPr>
  </p:defaultTextStyle>
  <p:extLst>
    <p:ext uri="{EFAFB233-063F-42B5-8137-9DF3F51BA10A}">
      <p15:sldGuideLst xmlns:p15="http://schemas.microsoft.com/office/powerpoint/2012/main">
        <p15:guide id="1" orient="horz" pos="799">
          <p15:clr>
            <a:srgbClr val="A4A3A4"/>
          </p15:clr>
        </p15:guide>
        <p15:guide id="2" orient="horz" pos="4088">
          <p15:clr>
            <a:srgbClr val="A4A3A4"/>
          </p15:clr>
        </p15:guide>
        <p15:guide id="3" orient="horz" pos="1117">
          <p15:clr>
            <a:srgbClr val="A4A3A4"/>
          </p15:clr>
        </p15:guide>
        <p15:guide id="4" orient="horz" pos="2840">
          <p15:clr>
            <a:srgbClr val="A4A3A4"/>
          </p15:clr>
        </p15:guide>
        <p15:guide id="5" orient="horz" pos="527">
          <p15:clr>
            <a:srgbClr val="A4A3A4"/>
          </p15:clr>
        </p15:guide>
        <p15:guide id="6" pos="2132">
          <p15:clr>
            <a:srgbClr val="A4A3A4"/>
          </p15:clr>
        </p15:guide>
        <p15:guide id="7" pos="249">
          <p15:clr>
            <a:srgbClr val="A4A3A4"/>
          </p15:clr>
        </p15:guide>
        <p15:guide id="8" pos="5534">
          <p15:clr>
            <a:srgbClr val="A4A3A4"/>
          </p15:clr>
        </p15:guide>
        <p15:guide id="9" pos="3810">
          <p15:clr>
            <a:srgbClr val="A4A3A4"/>
          </p15:clr>
        </p15:guide>
        <p15:guide id="10" pos="2880">
          <p15:clr>
            <a:srgbClr val="A4A3A4"/>
          </p15:clr>
        </p15:guide>
        <p15:guide id="11" pos="147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FF"/>
    <a:srgbClr val="005C84"/>
    <a:srgbClr val="FF00FF"/>
    <a:srgbClr val="0000FF"/>
    <a:srgbClr val="0066FF"/>
    <a:srgbClr val="3399FF"/>
    <a:srgbClr val="F8F8F8"/>
    <a:srgbClr val="007CB4"/>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4" autoAdjust="0"/>
    <p:restoredTop sz="77983" autoAdjust="0"/>
  </p:normalViewPr>
  <p:slideViewPr>
    <p:cSldViewPr>
      <p:cViewPr varScale="1">
        <p:scale>
          <a:sx n="81" d="100"/>
          <a:sy n="81" d="100"/>
        </p:scale>
        <p:origin x="654" y="90"/>
      </p:cViewPr>
      <p:guideLst>
        <p:guide orient="horz" pos="799"/>
        <p:guide orient="horz" pos="4088"/>
        <p:guide orient="horz" pos="1117"/>
        <p:guide orient="horz" pos="2840"/>
        <p:guide orient="horz" pos="527"/>
        <p:guide pos="2132"/>
        <p:guide pos="249"/>
        <p:guide pos="5534"/>
        <p:guide pos="3810"/>
        <p:guide pos="2880"/>
        <p:guide pos="1474"/>
      </p:guideLst>
    </p:cSldViewPr>
  </p:slideViewPr>
  <p:outlineViewPr>
    <p:cViewPr>
      <p:scale>
        <a:sx n="33" d="100"/>
        <a:sy n="33" d="100"/>
      </p:scale>
      <p:origin x="0" y="-25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58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001D342-82C6-482C-B165-BF083F9F9A81}" type="datetimeFigureOut">
              <a:rPr lang="en-GB" smtClean="0"/>
              <a:t>23/05/2016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DC41394-E38B-47DC-A8B6-2161737CB61D}" type="slidenum">
              <a:rPr lang="en-GB" smtClean="0"/>
              <a:t>‹#›</a:t>
            </a:fld>
            <a:endParaRPr lang="en-GB"/>
          </a:p>
        </p:txBody>
      </p:sp>
    </p:spTree>
    <p:extLst>
      <p:ext uri="{BB962C8B-B14F-4D97-AF65-F5344CB8AC3E}">
        <p14:creationId xmlns:p14="http://schemas.microsoft.com/office/powerpoint/2010/main" val="254278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a:latin typeface="Arial" charset="0"/>
                <a:cs typeface="ＭＳ Ｐゴシック" charset="0"/>
              </a:defRPr>
            </a:lvl1pPr>
          </a:lstStyle>
          <a:p>
            <a:endParaRPr lang="en-US"/>
          </a:p>
        </p:txBody>
      </p:sp>
      <p:sp>
        <p:nvSpPr>
          <p:cNvPr id="11267" name="Rectangle 3"/>
          <p:cNvSpPr>
            <a:spLocks noGrp="1" noChangeArrowheads="1"/>
          </p:cNvSpPr>
          <p:nvPr>
            <p:ph type="dt"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a:latin typeface="Arial" charset="0"/>
                <a:cs typeface="ＭＳ Ｐゴシック" charset="0"/>
              </a:defRPr>
            </a:lvl1pPr>
          </a:lstStyle>
          <a:p>
            <a:endParaRPr lang="en-US"/>
          </a:p>
        </p:txBody>
      </p:sp>
      <p:sp>
        <p:nvSpPr>
          <p:cNvPr id="501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679768" y="4715153"/>
            <a:ext cx="5438140" cy="44669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a:latin typeface="Arial" charset="0"/>
                <a:cs typeface="ＭＳ Ｐゴシック" charset="0"/>
              </a:defRPr>
            </a:lvl1pPr>
          </a:lstStyle>
          <a:p>
            <a:endParaRPr lang="en-US"/>
          </a:p>
        </p:txBody>
      </p:sp>
      <p:sp>
        <p:nvSpPr>
          <p:cNvPr id="11271" name="Rectangle 7"/>
          <p:cNvSpPr>
            <a:spLocks noGrp="1" noChangeArrowheads="1"/>
          </p:cNvSpPr>
          <p:nvPr>
            <p:ph type="sldNum" sz="quarter" idx="5"/>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a:latin typeface="Arial" charset="0"/>
                <a:cs typeface="ＭＳ Ｐゴシック" charset="0"/>
              </a:defRPr>
            </a:lvl1pPr>
          </a:lstStyle>
          <a:p>
            <a:fld id="{D2D20942-D6F2-004D-9DD1-B0E39CB83151}" type="slidenum">
              <a:rPr lang="en-GB"/>
              <a:pPr/>
              <a:t>‹#›</a:t>
            </a:fld>
            <a:endParaRPr lang="en-GB"/>
          </a:p>
        </p:txBody>
      </p:sp>
    </p:spTree>
    <p:extLst>
      <p:ext uri="{BB962C8B-B14F-4D97-AF65-F5344CB8AC3E}">
        <p14:creationId xmlns:p14="http://schemas.microsoft.com/office/powerpoint/2010/main" val="750759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are we?</a:t>
            </a:r>
          </a:p>
          <a:p>
            <a:r>
              <a:rPr lang="en-GB" dirty="0"/>
              <a:t>Iliad</a:t>
            </a:r>
          </a:p>
          <a:p>
            <a:r>
              <a:rPr lang="en-GB" dirty="0" smtClean="0"/>
              <a:t>ADSHE</a:t>
            </a:r>
          </a:p>
          <a:p>
            <a:endParaRPr lang="en-GB" dirty="0"/>
          </a:p>
          <a:p>
            <a:r>
              <a:rPr lang="en-GB" dirty="0" smtClean="0"/>
              <a:t>Apology for not modelling good practice ;-) but will record. </a:t>
            </a:r>
            <a:endParaRPr lang="en-GB" dirty="0"/>
          </a:p>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a:t>
            </a:fld>
            <a:endParaRPr lang="en-GB"/>
          </a:p>
        </p:txBody>
      </p:sp>
    </p:spTree>
    <p:extLst>
      <p:ext uri="{BB962C8B-B14F-4D97-AF65-F5344CB8AC3E}">
        <p14:creationId xmlns:p14="http://schemas.microsoft.com/office/powerpoint/2010/main" val="146709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Dyslexia-friendly fonts –</a:t>
            </a:r>
            <a:r>
              <a:rPr lang="en-GB" baseline="0" dirty="0" smtClean="0"/>
              <a:t> people always ask </a:t>
            </a:r>
            <a:r>
              <a:rPr lang="en-GB" dirty="0" smtClean="0"/>
              <a:t>– definitely go beyond ‘what’s good for dyslexia is good for everybody’. This initiative,</a:t>
            </a:r>
            <a:r>
              <a:rPr lang="en-GB" baseline="0" dirty="0" smtClean="0"/>
              <a:t> happily, didn’t last long but shamefully was endorsed by the BDA, the RNIB and others who should have known better, and a version was used in the influential 2009 Rose Report into dyslexia – making sure that it displays appallingly on any screen as the PDF converter does not ‘get’ this non-standard font.</a:t>
            </a:r>
          </a:p>
          <a:p>
            <a:endParaRPr lang="en-GB" baseline="0" dirty="0" smtClean="0"/>
          </a:p>
          <a:p>
            <a:r>
              <a:rPr lang="en-GB" baseline="0" dirty="0" smtClean="0"/>
              <a:t>Open Dyslexic is good to be aware of – in the interests of keeping the user in control – but should never be adopted for general use. Throw out 500 years of typographical understanding at our peril. Personal choice. </a:t>
            </a:r>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10</a:t>
            </a:fld>
            <a:endParaRPr lang="en-GB"/>
          </a:p>
        </p:txBody>
      </p:sp>
    </p:spTree>
    <p:extLst>
      <p:ext uri="{BB962C8B-B14F-4D97-AF65-F5344CB8AC3E}">
        <p14:creationId xmlns:p14="http://schemas.microsoft.com/office/powerpoint/2010/main" val="328795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11</a:t>
            </a:fld>
            <a:endParaRPr lang="en-GB"/>
          </a:p>
        </p:txBody>
      </p:sp>
    </p:spTree>
    <p:extLst>
      <p:ext uri="{BB962C8B-B14F-4D97-AF65-F5344CB8AC3E}">
        <p14:creationId xmlns:p14="http://schemas.microsoft.com/office/powerpoint/2010/main" val="122368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D20942-D6F2-004D-9DD1-B0E39CB83151}" type="slidenum">
              <a:rPr lang="en-GB" smtClean="0"/>
              <a:pPr/>
              <a:t>12</a:t>
            </a:fld>
            <a:endParaRPr lang="en-GB"/>
          </a:p>
        </p:txBody>
      </p:sp>
    </p:spTree>
    <p:extLst>
      <p:ext uri="{BB962C8B-B14F-4D97-AF65-F5344CB8AC3E}">
        <p14:creationId xmlns:p14="http://schemas.microsoft.com/office/powerpoint/2010/main" val="118471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a couple of templates</a:t>
            </a:r>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13</a:t>
            </a:fld>
            <a:endParaRPr lang="en-GB"/>
          </a:p>
        </p:txBody>
      </p:sp>
    </p:spTree>
    <p:extLst>
      <p:ext uri="{BB962C8B-B14F-4D97-AF65-F5344CB8AC3E}">
        <p14:creationId xmlns:p14="http://schemas.microsoft.com/office/powerpoint/2010/main" val="426282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a couple of templates</a:t>
            </a:r>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14</a:t>
            </a:fld>
            <a:endParaRPr lang="en-GB"/>
          </a:p>
        </p:txBody>
      </p:sp>
    </p:spTree>
    <p:extLst>
      <p:ext uri="{BB962C8B-B14F-4D97-AF65-F5344CB8AC3E}">
        <p14:creationId xmlns:p14="http://schemas.microsoft.com/office/powerpoint/2010/main" val="251594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Discussion 5 mins</a:t>
            </a:r>
            <a:endParaRPr lang="en-GB"/>
          </a:p>
        </p:txBody>
      </p:sp>
      <p:sp>
        <p:nvSpPr>
          <p:cNvPr id="4" name="Slide Number Placeholder 3"/>
          <p:cNvSpPr>
            <a:spLocks noGrp="1"/>
          </p:cNvSpPr>
          <p:nvPr>
            <p:ph type="sldNum" sz="quarter" idx="10"/>
          </p:nvPr>
        </p:nvSpPr>
        <p:spPr/>
        <p:txBody>
          <a:bodyPr/>
          <a:lstStyle/>
          <a:p>
            <a:fld id="{D2D20942-D6F2-004D-9DD1-B0E39CB83151}" type="slidenum">
              <a:rPr lang="en-GB" smtClean="0"/>
              <a:pPr/>
              <a:t>15</a:t>
            </a:fld>
            <a:endParaRPr lang="en-GB"/>
          </a:p>
        </p:txBody>
      </p:sp>
    </p:spTree>
    <p:extLst>
      <p:ext uri="{BB962C8B-B14F-4D97-AF65-F5344CB8AC3E}">
        <p14:creationId xmlns:p14="http://schemas.microsoft.com/office/powerpoint/2010/main" val="33628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Pros</a:t>
            </a:r>
          </a:p>
          <a:p>
            <a:r>
              <a:rPr lang="en-GB" dirty="0" smtClean="0"/>
              <a:t>Review and revise content</a:t>
            </a:r>
          </a:p>
          <a:p>
            <a:r>
              <a:rPr lang="en-GB" dirty="0" smtClean="0"/>
              <a:t>Re-watch points of difficulty</a:t>
            </a:r>
          </a:p>
          <a:p>
            <a:r>
              <a:rPr lang="en-GB" dirty="0" smtClean="0"/>
              <a:t>Take notes at own pace</a:t>
            </a:r>
          </a:p>
          <a:p>
            <a:r>
              <a:rPr lang="en-GB" dirty="0" smtClean="0"/>
              <a:t>Allows students to focus more on the teaching</a:t>
            </a:r>
          </a:p>
          <a:p>
            <a:r>
              <a:rPr lang="en-GB" dirty="0" smtClean="0"/>
              <a:t>Catch up on missed sessions (illness, disability, mental health)</a:t>
            </a:r>
          </a:p>
          <a:p>
            <a:endParaRPr lang="en-GB" dirty="0" smtClean="0"/>
          </a:p>
          <a:p>
            <a:r>
              <a:rPr lang="en-GB" b="1" dirty="0" smtClean="0"/>
              <a:t>Cons</a:t>
            </a:r>
          </a:p>
          <a:p>
            <a:r>
              <a:rPr lang="en-GB" dirty="0" smtClean="0"/>
              <a:t>Impact on attendance?</a:t>
            </a:r>
          </a:p>
          <a:p>
            <a:r>
              <a:rPr lang="en-GB" dirty="0" smtClean="0"/>
              <a:t>Works best with</a:t>
            </a:r>
            <a:r>
              <a:rPr lang="en-GB" baseline="0" dirty="0" smtClean="0"/>
              <a:t> didactic content</a:t>
            </a:r>
          </a:p>
          <a:p>
            <a:r>
              <a:rPr lang="en-GB" baseline="0" dirty="0" smtClean="0"/>
              <a:t>Affect in-class discussion – BEST PRACTICE</a:t>
            </a:r>
          </a:p>
          <a:p>
            <a:r>
              <a:rPr lang="en-GB" baseline="0" dirty="0" smtClean="0"/>
              <a:t>Problems of confidentiality  - </a:t>
            </a:r>
            <a:r>
              <a:rPr lang="en-GB" baseline="0" dirty="0" err="1" smtClean="0"/>
              <a:t>esp</a:t>
            </a:r>
            <a:r>
              <a:rPr lang="en-GB" baseline="0" dirty="0" smtClean="0"/>
              <a:t> in health professions or ITE contexts.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16</a:t>
            </a:fld>
            <a:endParaRPr lang="en-GB"/>
          </a:p>
        </p:txBody>
      </p:sp>
    </p:spTree>
    <p:extLst>
      <p:ext uri="{BB962C8B-B14F-4D97-AF65-F5344CB8AC3E}">
        <p14:creationId xmlns:p14="http://schemas.microsoft.com/office/powerpoint/2010/main" val="4965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17</a:t>
            </a:fld>
            <a:endParaRPr lang="en-GB"/>
          </a:p>
        </p:txBody>
      </p:sp>
    </p:spTree>
    <p:extLst>
      <p:ext uri="{BB962C8B-B14F-4D97-AF65-F5344CB8AC3E}">
        <p14:creationId xmlns:p14="http://schemas.microsoft.com/office/powerpoint/2010/main" val="1982349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18</a:t>
            </a:fld>
            <a:endParaRPr lang="en-GB"/>
          </a:p>
        </p:txBody>
      </p:sp>
    </p:spTree>
    <p:extLst>
      <p:ext uri="{BB962C8B-B14F-4D97-AF65-F5344CB8AC3E}">
        <p14:creationId xmlns:p14="http://schemas.microsoft.com/office/powerpoint/2010/main" val="3763600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19</a:t>
            </a:fld>
            <a:endParaRPr lang="en-GB"/>
          </a:p>
        </p:txBody>
      </p:sp>
    </p:spTree>
    <p:extLst>
      <p:ext uri="{BB962C8B-B14F-4D97-AF65-F5344CB8AC3E}">
        <p14:creationId xmlns:p14="http://schemas.microsoft.com/office/powerpoint/2010/main" val="55551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2</a:t>
            </a:fld>
            <a:endParaRPr lang="en-GB"/>
          </a:p>
        </p:txBody>
      </p:sp>
    </p:spTree>
    <p:extLst>
      <p:ext uri="{BB962C8B-B14F-4D97-AF65-F5344CB8AC3E}">
        <p14:creationId xmlns:p14="http://schemas.microsoft.com/office/powerpoint/2010/main" val="1138034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D20942-D6F2-004D-9DD1-B0E39CB83151}" type="slidenum">
              <a:rPr lang="en-GB" smtClean="0"/>
              <a:pPr/>
              <a:t>20</a:t>
            </a:fld>
            <a:endParaRPr lang="en-GB"/>
          </a:p>
        </p:txBody>
      </p:sp>
    </p:spTree>
    <p:extLst>
      <p:ext uri="{BB962C8B-B14F-4D97-AF65-F5344CB8AC3E}">
        <p14:creationId xmlns:p14="http://schemas.microsoft.com/office/powerpoint/2010/main" val="204601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impairment and screen readers</a:t>
            </a:r>
          </a:p>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3</a:t>
            </a:fld>
            <a:endParaRPr lang="en-GB"/>
          </a:p>
        </p:txBody>
      </p:sp>
    </p:spTree>
    <p:extLst>
      <p:ext uri="{BB962C8B-B14F-4D97-AF65-F5344CB8AC3E}">
        <p14:creationId xmlns:p14="http://schemas.microsoft.com/office/powerpoint/2010/main" val="166021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 discussion</a:t>
            </a:r>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4</a:t>
            </a:fld>
            <a:endParaRPr lang="en-GB"/>
          </a:p>
        </p:txBody>
      </p:sp>
    </p:spTree>
    <p:extLst>
      <p:ext uri="{BB962C8B-B14F-4D97-AF65-F5344CB8AC3E}">
        <p14:creationId xmlns:p14="http://schemas.microsoft.com/office/powerpoint/2010/main" val="77857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Equality act </a:t>
            </a:r>
          </a:p>
          <a:p>
            <a:r>
              <a:rPr lang="en-GB" dirty="0"/>
              <a:t>DDA/</a:t>
            </a:r>
            <a:r>
              <a:rPr lang="en-GB" dirty="0" err="1"/>
              <a:t>senda</a:t>
            </a:r>
            <a:r>
              <a:rPr lang="en-GB" dirty="0"/>
              <a:t> from 2001</a:t>
            </a:r>
          </a:p>
          <a:p>
            <a:r>
              <a:rPr lang="en-GB" dirty="0" smtClean="0"/>
              <a:t>Protected  characteristics</a:t>
            </a:r>
            <a:endParaRPr lang="en-GB" dirty="0"/>
          </a:p>
          <a:p>
            <a:r>
              <a:rPr lang="en-GB" dirty="0"/>
              <a:t>Not less favourable</a:t>
            </a:r>
          </a:p>
          <a:p>
            <a:endParaRPr lang="en-GB" dirty="0"/>
          </a:p>
          <a:p>
            <a:endParaRPr lang="en-GB" dirty="0"/>
          </a:p>
          <a:p>
            <a:r>
              <a:rPr lang="en-GB" dirty="0"/>
              <a:t>Points - historically HEIs have to an extent relied on DSAs and demand has spiralled in line with </a:t>
            </a:r>
            <a:r>
              <a:rPr lang="en-GB" dirty="0" err="1"/>
              <a:t>wid</a:t>
            </a:r>
            <a:r>
              <a:rPr lang="en-GB" dirty="0"/>
              <a:t> part. In 2014 Willetts announced  reforms to DSA and an increased emphasis on HEIs meeting the DED firm their own resource. Dyslexia particularly targeted as by far the most common reported disability according to HESA. While this is largely a cost-cutting exercise the sentiment is reasonable. In the field we suspect no DSA support for standard dyslexia by 2018. This means that HEIs will need to do more to meet the anticipatory duty and move to inclusive practices.  Here, </a:t>
            </a:r>
            <a:r>
              <a:rPr lang="en-GB" dirty="0" err="1"/>
              <a:t>Panopto</a:t>
            </a:r>
            <a:r>
              <a:rPr lang="en-GB" dirty="0"/>
              <a:t>, </a:t>
            </a:r>
            <a:r>
              <a:rPr lang="en-GB" dirty="0" err="1"/>
              <a:t>Synote</a:t>
            </a:r>
            <a:r>
              <a:rPr lang="en-GB" dirty="0"/>
              <a:t>, group tutorials are all being emphasised. To what extent does institutional tech replace 1:1 or student-following solutions</a:t>
            </a:r>
            <a:r>
              <a:rPr lang="en-GB" dirty="0" smtClean="0"/>
              <a:t>? How much institutional shift in thinking will be needed?</a:t>
            </a:r>
            <a:endParaRPr lang="en-GB" dirty="0"/>
          </a:p>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5</a:t>
            </a:fld>
            <a:endParaRPr lang="en-GB"/>
          </a:p>
        </p:txBody>
      </p:sp>
    </p:spTree>
    <p:extLst>
      <p:ext uri="{BB962C8B-B14F-4D97-AF65-F5344CB8AC3E}">
        <p14:creationId xmlns:p14="http://schemas.microsoft.com/office/powerpoint/2010/main" val="388836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you read journal articles?</a:t>
            </a:r>
          </a:p>
          <a:p>
            <a:endParaRPr lang="en-GB" dirty="0" smtClean="0"/>
          </a:p>
          <a:p>
            <a:r>
              <a:rPr lang="en-GB" dirty="0" smtClean="0"/>
              <a:t>Poor example reformatted to make it better</a:t>
            </a:r>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6</a:t>
            </a:fld>
            <a:endParaRPr lang="en-GB"/>
          </a:p>
        </p:txBody>
      </p:sp>
    </p:spTree>
    <p:extLst>
      <p:ext uri="{BB962C8B-B14F-4D97-AF65-F5344CB8AC3E}">
        <p14:creationId xmlns:p14="http://schemas.microsoft.com/office/powerpoint/2010/main" val="156212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Word to accessible PDF</a:t>
            </a:r>
            <a:r>
              <a:rPr lang="en-GB" baseline="0" dirty="0" smtClean="0"/>
              <a:t> – show text to speech in Adobe Reader</a:t>
            </a:r>
          </a:p>
          <a:p>
            <a:endParaRPr lang="en-GB" baseline="0" dirty="0" smtClean="0"/>
          </a:p>
          <a:p>
            <a:r>
              <a:rPr lang="en-GB" baseline="0" dirty="0" smtClean="0"/>
              <a:t>6 slides to a sheet? – let the student have control</a:t>
            </a:r>
          </a:p>
          <a:p>
            <a:endParaRPr lang="en-GB" baseline="0" dirty="0" smtClean="0"/>
          </a:p>
          <a:p>
            <a:r>
              <a:rPr lang="en-GB" baseline="0" dirty="0" smtClean="0"/>
              <a:t>Demo of mobile reading and annotation</a:t>
            </a:r>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7</a:t>
            </a:fld>
            <a:endParaRPr lang="en-GB"/>
          </a:p>
        </p:txBody>
      </p:sp>
    </p:spTree>
    <p:extLst>
      <p:ext uri="{BB962C8B-B14F-4D97-AF65-F5344CB8AC3E}">
        <p14:creationId xmlns:p14="http://schemas.microsoft.com/office/powerpoint/2010/main" val="112357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right purpose. </a:t>
            </a:r>
          </a:p>
          <a:p>
            <a:endParaRPr lang="en-GB" dirty="0"/>
          </a:p>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8</a:t>
            </a:fld>
            <a:endParaRPr lang="en-GB"/>
          </a:p>
        </p:txBody>
      </p:sp>
    </p:spTree>
    <p:extLst>
      <p:ext uri="{BB962C8B-B14F-4D97-AF65-F5344CB8AC3E}">
        <p14:creationId xmlns:p14="http://schemas.microsoft.com/office/powerpoint/2010/main" val="129490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the whole story. Very much personal preference. Cautionary tale.</a:t>
            </a:r>
          </a:p>
          <a:p>
            <a:endParaRPr lang="en-GB" dirty="0"/>
          </a:p>
          <a:p>
            <a:r>
              <a:rPr lang="en-GB" dirty="0" err="1" smtClean="0"/>
              <a:t>Ebook</a:t>
            </a:r>
            <a:r>
              <a:rPr lang="en-GB" dirty="0" smtClean="0"/>
              <a:t> readers.  </a:t>
            </a:r>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pPr/>
              <a:t>9</a:t>
            </a:fld>
            <a:endParaRPr lang="en-GB"/>
          </a:p>
        </p:txBody>
      </p:sp>
    </p:spTree>
    <p:extLst>
      <p:ext uri="{BB962C8B-B14F-4D97-AF65-F5344CB8AC3E}">
        <p14:creationId xmlns:p14="http://schemas.microsoft.com/office/powerpoint/2010/main" val="34390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 name="Group 1730"/>
          <p:cNvGrpSpPr>
            <a:grpSpLocks/>
          </p:cNvGrpSpPr>
          <p:nvPr userDrawn="1"/>
        </p:nvGrpSpPr>
        <p:grpSpPr bwMode="auto">
          <a:xfrm>
            <a:off x="6051550" y="368300"/>
            <a:ext cx="2697163" cy="585788"/>
            <a:chOff x="1610" y="2863"/>
            <a:chExt cx="3221" cy="699"/>
          </a:xfrm>
        </p:grpSpPr>
        <p:sp>
          <p:nvSpPr>
            <p:cNvPr id="6"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Freeform 1732"/>
            <p:cNvSpPr>
              <a:spLocks noEditPoints="1"/>
            </p:cNvSpPr>
            <p:nvPr userDrawn="1"/>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72 h 310"/>
                <a:gd name="T16" fmla="*/ 281 w 281"/>
                <a:gd name="T17" fmla="*/ 190 h 310"/>
                <a:gd name="T18" fmla="*/ 272 w 281"/>
                <a:gd name="T19" fmla="*/ 226 h 310"/>
                <a:gd name="T20" fmla="*/ 264 w 281"/>
                <a:gd name="T21" fmla="*/ 246 h 310"/>
                <a:gd name="T22" fmla="*/ 241 w 281"/>
                <a:gd name="T23" fmla="*/ 278 h 310"/>
                <a:gd name="T24" fmla="*/ 213 w 281"/>
                <a:gd name="T25" fmla="*/ 306 h 310"/>
                <a:gd name="T26" fmla="*/ 196 w 281"/>
                <a:gd name="T27" fmla="*/ 315 h 310"/>
                <a:gd name="T28" fmla="*/ 159 w 281"/>
                <a:gd name="T29" fmla="*/ 326 h 310"/>
                <a:gd name="T30" fmla="*/ 139 w 281"/>
                <a:gd name="T31" fmla="*/ 326 h 310"/>
                <a:gd name="T32" fmla="*/ 93 w 281"/>
                <a:gd name="T33" fmla="*/ 320 h 310"/>
                <a:gd name="T34" fmla="*/ 65 w 281"/>
                <a:gd name="T35" fmla="*/ 309 h 310"/>
                <a:gd name="T36" fmla="*/ 45 w 281"/>
                <a:gd name="T37" fmla="*/ 289 h 310"/>
                <a:gd name="T38" fmla="*/ 34 w 281"/>
                <a:gd name="T39" fmla="*/ 280 h 310"/>
                <a:gd name="T40" fmla="*/ 8 w 281"/>
                <a:gd name="T41" fmla="*/ 229 h 310"/>
                <a:gd name="T42" fmla="*/ 0 w 281"/>
                <a:gd name="T43" fmla="*/ 17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75 h 310"/>
                <a:gd name="T72" fmla="*/ 65 w 281"/>
                <a:gd name="T73" fmla="*/ 226 h 310"/>
                <a:gd name="T74" fmla="*/ 82 w 281"/>
                <a:gd name="T75" fmla="*/ 266 h 310"/>
                <a:gd name="T76" fmla="*/ 96 w 281"/>
                <a:gd name="T77" fmla="*/ 283 h 310"/>
                <a:gd name="T78" fmla="*/ 128 w 281"/>
                <a:gd name="T79" fmla="*/ 300 h 310"/>
                <a:gd name="T80" fmla="*/ 145 w 281"/>
                <a:gd name="T81" fmla="*/ 300 h 310"/>
                <a:gd name="T82" fmla="*/ 179 w 281"/>
                <a:gd name="T83" fmla="*/ 289 h 310"/>
                <a:gd name="T84" fmla="*/ 204 w 281"/>
                <a:gd name="T85" fmla="*/ 261 h 310"/>
                <a:gd name="T86" fmla="*/ 213 w 281"/>
                <a:gd name="T87" fmla="*/ 241 h 310"/>
                <a:gd name="T88" fmla="*/ 224 w 281"/>
                <a:gd name="T89" fmla="*/ 19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733"/>
            <p:cNvSpPr>
              <a:spLocks/>
            </p:cNvSpPr>
            <p:nvPr userDrawn="1"/>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83 h 361"/>
                <a:gd name="T12" fmla="*/ 83 w 182"/>
                <a:gd name="T13" fmla="*/ 283 h 361"/>
                <a:gd name="T14" fmla="*/ 83 w 182"/>
                <a:gd name="T15" fmla="*/ 300 h 361"/>
                <a:gd name="T16" fmla="*/ 86 w 182"/>
                <a:gd name="T17" fmla="*/ 312 h 361"/>
                <a:gd name="T18" fmla="*/ 91 w 182"/>
                <a:gd name="T19" fmla="*/ 323 h 361"/>
                <a:gd name="T20" fmla="*/ 97 w 182"/>
                <a:gd name="T21" fmla="*/ 334 h 361"/>
                <a:gd name="T22" fmla="*/ 105 w 182"/>
                <a:gd name="T23" fmla="*/ 340 h 361"/>
                <a:gd name="T24" fmla="*/ 117 w 182"/>
                <a:gd name="T25" fmla="*/ 346 h 361"/>
                <a:gd name="T26" fmla="*/ 128 w 182"/>
                <a:gd name="T27" fmla="*/ 349 h 361"/>
                <a:gd name="T28" fmla="*/ 142 w 182"/>
                <a:gd name="T29" fmla="*/ 351 h 361"/>
                <a:gd name="T30" fmla="*/ 142 w 182"/>
                <a:gd name="T31" fmla="*/ 351 h 361"/>
                <a:gd name="T32" fmla="*/ 157 w 182"/>
                <a:gd name="T33" fmla="*/ 349 h 361"/>
                <a:gd name="T34" fmla="*/ 165 w 182"/>
                <a:gd name="T35" fmla="*/ 346 h 361"/>
                <a:gd name="T36" fmla="*/ 165 w 182"/>
                <a:gd name="T37" fmla="*/ 346 h 361"/>
                <a:gd name="T38" fmla="*/ 182 w 182"/>
                <a:gd name="T39" fmla="*/ 334 h 361"/>
                <a:gd name="T40" fmla="*/ 182 w 182"/>
                <a:gd name="T41" fmla="*/ 334 h 361"/>
                <a:gd name="T42" fmla="*/ 182 w 182"/>
                <a:gd name="T43" fmla="*/ 340 h 361"/>
                <a:gd name="T44" fmla="*/ 179 w 182"/>
                <a:gd name="T45" fmla="*/ 349 h 361"/>
                <a:gd name="T46" fmla="*/ 162 w 182"/>
                <a:gd name="T47" fmla="*/ 363 h 361"/>
                <a:gd name="T48" fmla="*/ 162 w 182"/>
                <a:gd name="T49" fmla="*/ 363 h 361"/>
                <a:gd name="T50" fmla="*/ 154 w 182"/>
                <a:gd name="T51" fmla="*/ 368 h 361"/>
                <a:gd name="T52" fmla="*/ 142 w 182"/>
                <a:gd name="T53" fmla="*/ 374 h 361"/>
                <a:gd name="T54" fmla="*/ 131 w 182"/>
                <a:gd name="T55" fmla="*/ 377 h 361"/>
                <a:gd name="T56" fmla="*/ 117 w 182"/>
                <a:gd name="T57" fmla="*/ 377 h 361"/>
                <a:gd name="T58" fmla="*/ 117 w 182"/>
                <a:gd name="T59" fmla="*/ 377 h 361"/>
                <a:gd name="T60" fmla="*/ 100 w 182"/>
                <a:gd name="T61" fmla="*/ 377 h 361"/>
                <a:gd name="T62" fmla="*/ 83 w 182"/>
                <a:gd name="T63" fmla="*/ 371 h 361"/>
                <a:gd name="T64" fmla="*/ 66 w 182"/>
                <a:gd name="T65" fmla="*/ 363 h 361"/>
                <a:gd name="T66" fmla="*/ 54 w 182"/>
                <a:gd name="T67" fmla="*/ 351 h 361"/>
                <a:gd name="T68" fmla="*/ 54 w 182"/>
                <a:gd name="T69" fmla="*/ 351 h 361"/>
                <a:gd name="T70" fmla="*/ 43 w 182"/>
                <a:gd name="T71" fmla="*/ 340 h 361"/>
                <a:gd name="T72" fmla="*/ 34 w 182"/>
                <a:gd name="T73" fmla="*/ 323 h 361"/>
                <a:gd name="T74" fmla="*/ 29 w 182"/>
                <a:gd name="T75" fmla="*/ 306 h 361"/>
                <a:gd name="T76" fmla="*/ 29 w 182"/>
                <a:gd name="T77" fmla="*/ 28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734"/>
            <p:cNvSpPr>
              <a:spLocks/>
            </p:cNvSpPr>
            <p:nvPr userDrawn="1"/>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735"/>
            <p:cNvSpPr>
              <a:spLocks/>
            </p:cNvSpPr>
            <p:nvPr userDrawn="1"/>
          </p:nvSpPr>
          <p:spPr bwMode="auto">
            <a:xfrm>
              <a:off x="3275" y="3109"/>
              <a:ext cx="474" cy="305"/>
            </a:xfrm>
            <a:custGeom>
              <a:avLst/>
              <a:gdLst>
                <a:gd name="T0" fmla="*/ 348 w 475"/>
                <a:gd name="T1" fmla="*/ 0 h 304"/>
                <a:gd name="T2" fmla="*/ 382 w 475"/>
                <a:gd name="T3" fmla="*/ 6 h 304"/>
                <a:gd name="T4" fmla="*/ 413 w 475"/>
                <a:gd name="T5" fmla="*/ 23 h 304"/>
                <a:gd name="T6" fmla="*/ 428 w 475"/>
                <a:gd name="T7" fmla="*/ 37 h 304"/>
                <a:gd name="T8" fmla="*/ 442 w 475"/>
                <a:gd name="T9" fmla="*/ 68 h 304"/>
                <a:gd name="T10" fmla="*/ 442 w 475"/>
                <a:gd name="T11" fmla="*/ 298 h 304"/>
                <a:gd name="T12" fmla="*/ 445 w 475"/>
                <a:gd name="T13" fmla="*/ 303 h 304"/>
                <a:gd name="T14" fmla="*/ 447 w 475"/>
                <a:gd name="T15" fmla="*/ 309 h 304"/>
                <a:gd name="T16" fmla="*/ 371 w 475"/>
                <a:gd name="T17" fmla="*/ 320 h 304"/>
                <a:gd name="T18" fmla="*/ 376 w 475"/>
                <a:gd name="T19" fmla="*/ 315 h 304"/>
                <a:gd name="T20" fmla="*/ 388 w 475"/>
                <a:gd name="T21" fmla="*/ 303 h 304"/>
                <a:gd name="T22" fmla="*/ 388 w 475"/>
                <a:gd name="T23" fmla="*/ 108 h 304"/>
                <a:gd name="T24" fmla="*/ 388 w 475"/>
                <a:gd name="T25" fmla="*/ 91 h 304"/>
                <a:gd name="T26" fmla="*/ 379 w 475"/>
                <a:gd name="T27" fmla="*/ 66 h 304"/>
                <a:gd name="T28" fmla="*/ 371 w 475"/>
                <a:gd name="T29" fmla="*/ 57 h 304"/>
                <a:gd name="T30" fmla="*/ 351 w 475"/>
                <a:gd name="T31" fmla="*/ 43 h 304"/>
                <a:gd name="T32" fmla="*/ 320 w 475"/>
                <a:gd name="T33" fmla="*/ 37 h 304"/>
                <a:gd name="T34" fmla="*/ 300 w 475"/>
                <a:gd name="T35" fmla="*/ 40 h 304"/>
                <a:gd name="T36" fmla="*/ 266 w 475"/>
                <a:gd name="T37" fmla="*/ 60 h 304"/>
                <a:gd name="T38" fmla="*/ 251 w 475"/>
                <a:gd name="T39" fmla="*/ 77 h 304"/>
                <a:gd name="T40" fmla="*/ 251 w 475"/>
                <a:gd name="T41" fmla="*/ 298 h 304"/>
                <a:gd name="T42" fmla="*/ 254 w 475"/>
                <a:gd name="T43" fmla="*/ 303 h 304"/>
                <a:gd name="T44" fmla="*/ 257 w 475"/>
                <a:gd name="T45" fmla="*/ 309 h 304"/>
                <a:gd name="T46" fmla="*/ 194 w 475"/>
                <a:gd name="T47" fmla="*/ 320 h 304"/>
                <a:gd name="T48" fmla="*/ 202 w 475"/>
                <a:gd name="T49" fmla="*/ 315 h 304"/>
                <a:gd name="T50" fmla="*/ 211 w 475"/>
                <a:gd name="T51" fmla="*/ 30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98 h 304"/>
                <a:gd name="T70" fmla="*/ 83 w 475"/>
                <a:gd name="T71" fmla="*/ 309 h 304"/>
                <a:gd name="T72" fmla="*/ 97 w 475"/>
                <a:gd name="T73" fmla="*/ 320 h 304"/>
                <a:gd name="T74" fmla="*/ 6 w 475"/>
                <a:gd name="T75" fmla="*/ 320 h 304"/>
                <a:gd name="T76" fmla="*/ 20 w 475"/>
                <a:gd name="T77" fmla="*/ 309 h 304"/>
                <a:gd name="T78" fmla="*/ 23 w 475"/>
                <a:gd name="T79" fmla="*/ 29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40 w 475"/>
                <a:gd name="T105" fmla="*/ 43 h 304"/>
                <a:gd name="T106" fmla="*/ 246 w 475"/>
                <a:gd name="T107" fmla="*/ 57 h 304"/>
                <a:gd name="T108" fmla="*/ 291 w 475"/>
                <a:gd name="T109" fmla="*/ 17 h 304"/>
                <a:gd name="T110" fmla="*/ 305 w 475"/>
                <a:gd name="T111" fmla="*/ 9 h 304"/>
                <a:gd name="T112" fmla="*/ 334 w 475"/>
                <a:gd name="T113" fmla="*/ 0 h 304"/>
                <a:gd name="T114" fmla="*/ 34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736"/>
            <p:cNvSpPr>
              <a:spLocks/>
            </p:cNvSpPr>
            <p:nvPr userDrawn="1"/>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83 h 361"/>
                <a:gd name="T12" fmla="*/ 82 w 184"/>
                <a:gd name="T13" fmla="*/ 283 h 361"/>
                <a:gd name="T14" fmla="*/ 85 w 184"/>
                <a:gd name="T15" fmla="*/ 300 h 361"/>
                <a:gd name="T16" fmla="*/ 88 w 184"/>
                <a:gd name="T17" fmla="*/ 312 h 361"/>
                <a:gd name="T18" fmla="*/ 91 w 184"/>
                <a:gd name="T19" fmla="*/ 323 h 361"/>
                <a:gd name="T20" fmla="*/ 99 w 184"/>
                <a:gd name="T21" fmla="*/ 334 h 361"/>
                <a:gd name="T22" fmla="*/ 105 w 184"/>
                <a:gd name="T23" fmla="*/ 340 h 361"/>
                <a:gd name="T24" fmla="*/ 116 w 184"/>
                <a:gd name="T25" fmla="*/ 346 h 361"/>
                <a:gd name="T26" fmla="*/ 128 w 184"/>
                <a:gd name="T27" fmla="*/ 349 h 361"/>
                <a:gd name="T28" fmla="*/ 142 w 184"/>
                <a:gd name="T29" fmla="*/ 351 h 361"/>
                <a:gd name="T30" fmla="*/ 142 w 184"/>
                <a:gd name="T31" fmla="*/ 351 h 361"/>
                <a:gd name="T32" fmla="*/ 156 w 184"/>
                <a:gd name="T33" fmla="*/ 349 h 361"/>
                <a:gd name="T34" fmla="*/ 165 w 184"/>
                <a:gd name="T35" fmla="*/ 346 h 361"/>
                <a:gd name="T36" fmla="*/ 165 w 184"/>
                <a:gd name="T37" fmla="*/ 346 h 361"/>
                <a:gd name="T38" fmla="*/ 184 w 184"/>
                <a:gd name="T39" fmla="*/ 334 h 361"/>
                <a:gd name="T40" fmla="*/ 184 w 184"/>
                <a:gd name="T41" fmla="*/ 334 h 361"/>
                <a:gd name="T42" fmla="*/ 182 w 184"/>
                <a:gd name="T43" fmla="*/ 340 h 361"/>
                <a:gd name="T44" fmla="*/ 179 w 184"/>
                <a:gd name="T45" fmla="*/ 349 h 361"/>
                <a:gd name="T46" fmla="*/ 162 w 184"/>
                <a:gd name="T47" fmla="*/ 363 h 361"/>
                <a:gd name="T48" fmla="*/ 162 w 184"/>
                <a:gd name="T49" fmla="*/ 363 h 361"/>
                <a:gd name="T50" fmla="*/ 153 w 184"/>
                <a:gd name="T51" fmla="*/ 368 h 361"/>
                <a:gd name="T52" fmla="*/ 142 w 184"/>
                <a:gd name="T53" fmla="*/ 374 h 361"/>
                <a:gd name="T54" fmla="*/ 130 w 184"/>
                <a:gd name="T55" fmla="*/ 377 h 361"/>
                <a:gd name="T56" fmla="*/ 119 w 184"/>
                <a:gd name="T57" fmla="*/ 377 h 361"/>
                <a:gd name="T58" fmla="*/ 119 w 184"/>
                <a:gd name="T59" fmla="*/ 377 h 361"/>
                <a:gd name="T60" fmla="*/ 99 w 184"/>
                <a:gd name="T61" fmla="*/ 377 h 361"/>
                <a:gd name="T62" fmla="*/ 82 w 184"/>
                <a:gd name="T63" fmla="*/ 371 h 361"/>
                <a:gd name="T64" fmla="*/ 65 w 184"/>
                <a:gd name="T65" fmla="*/ 363 h 361"/>
                <a:gd name="T66" fmla="*/ 54 w 184"/>
                <a:gd name="T67" fmla="*/ 351 h 361"/>
                <a:gd name="T68" fmla="*/ 54 w 184"/>
                <a:gd name="T69" fmla="*/ 351 h 361"/>
                <a:gd name="T70" fmla="*/ 42 w 184"/>
                <a:gd name="T71" fmla="*/ 340 h 361"/>
                <a:gd name="T72" fmla="*/ 34 w 184"/>
                <a:gd name="T73" fmla="*/ 323 h 361"/>
                <a:gd name="T74" fmla="*/ 31 w 184"/>
                <a:gd name="T75" fmla="*/ 306 h 361"/>
                <a:gd name="T76" fmla="*/ 28 w 184"/>
                <a:gd name="T77" fmla="*/ 28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737"/>
            <p:cNvSpPr>
              <a:spLocks noEditPoints="1"/>
            </p:cNvSpPr>
            <p:nvPr userDrawn="1"/>
          </p:nvSpPr>
          <p:spPr bwMode="auto">
            <a:xfrm>
              <a:off x="4253" y="3109"/>
              <a:ext cx="282" cy="311"/>
            </a:xfrm>
            <a:custGeom>
              <a:avLst/>
              <a:gdLst>
                <a:gd name="T0" fmla="*/ 128 w 284"/>
                <a:gd name="T1" fmla="*/ 0 h 310"/>
                <a:gd name="T2" fmla="*/ 168 w 284"/>
                <a:gd name="T3" fmla="*/ 6 h 310"/>
                <a:gd name="T4" fmla="*/ 201 w 284"/>
                <a:gd name="T5" fmla="*/ 23 h 310"/>
                <a:gd name="T6" fmla="*/ 208 w 284"/>
                <a:gd name="T7" fmla="*/ 34 h 310"/>
                <a:gd name="T8" fmla="*/ 229 w 284"/>
                <a:gd name="T9" fmla="*/ 63 h 310"/>
                <a:gd name="T10" fmla="*/ 237 w 284"/>
                <a:gd name="T11" fmla="*/ 80 h 310"/>
                <a:gd name="T12" fmla="*/ 249 w 284"/>
                <a:gd name="T13" fmla="*/ 117 h 310"/>
                <a:gd name="T14" fmla="*/ 252 w 284"/>
                <a:gd name="T15" fmla="*/ 172 h 310"/>
                <a:gd name="T16" fmla="*/ 252 w 284"/>
                <a:gd name="T17" fmla="*/ 190 h 310"/>
                <a:gd name="T18" fmla="*/ 240 w 284"/>
                <a:gd name="T19" fmla="*/ 226 h 310"/>
                <a:gd name="T20" fmla="*/ 235 w 284"/>
                <a:gd name="T21" fmla="*/ 246 h 310"/>
                <a:gd name="T22" fmla="*/ 212 w 284"/>
                <a:gd name="T23" fmla="*/ 278 h 310"/>
                <a:gd name="T24" fmla="*/ 198 w 284"/>
                <a:gd name="T25" fmla="*/ 306 h 310"/>
                <a:gd name="T26" fmla="*/ 182 w 284"/>
                <a:gd name="T27" fmla="*/ 315 h 310"/>
                <a:gd name="T28" fmla="*/ 145 w 284"/>
                <a:gd name="T29" fmla="*/ 326 h 310"/>
                <a:gd name="T30" fmla="*/ 126 w 284"/>
                <a:gd name="T31" fmla="*/ 326 h 310"/>
                <a:gd name="T32" fmla="*/ 77 w 284"/>
                <a:gd name="T33" fmla="*/ 320 h 310"/>
                <a:gd name="T34" fmla="*/ 68 w 284"/>
                <a:gd name="T35" fmla="*/ 309 h 310"/>
                <a:gd name="T36" fmla="*/ 45 w 284"/>
                <a:gd name="T37" fmla="*/ 289 h 310"/>
                <a:gd name="T38" fmla="*/ 36 w 284"/>
                <a:gd name="T39" fmla="*/ 280 h 310"/>
                <a:gd name="T40" fmla="*/ 11 w 284"/>
                <a:gd name="T41" fmla="*/ 229 h 310"/>
                <a:gd name="T42" fmla="*/ 0 w 284"/>
                <a:gd name="T43" fmla="*/ 17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1 w 284"/>
                <a:gd name="T55" fmla="*/ 12 h 310"/>
                <a:gd name="T56" fmla="*/ 106 w 284"/>
                <a:gd name="T57" fmla="*/ 0 h 310"/>
                <a:gd name="T58" fmla="*/ 128 w 284"/>
                <a:gd name="T59" fmla="*/ 0 h 310"/>
                <a:gd name="T60" fmla="*/ 123 w 284"/>
                <a:gd name="T61" fmla="*/ 23 h 310"/>
                <a:gd name="T62" fmla="*/ 86 w 284"/>
                <a:gd name="T63" fmla="*/ 34 h 310"/>
                <a:gd name="T64" fmla="*/ 71 w 284"/>
                <a:gd name="T65" fmla="*/ 66 h 310"/>
                <a:gd name="T66" fmla="*/ 68 w 284"/>
                <a:gd name="T67" fmla="*/ 85 h 310"/>
                <a:gd name="T68" fmla="*/ 59 w 284"/>
                <a:gd name="T69" fmla="*/ 131 h 310"/>
                <a:gd name="T70" fmla="*/ 59 w 284"/>
                <a:gd name="T71" fmla="*/ 175 h 310"/>
                <a:gd name="T72" fmla="*/ 68 w 284"/>
                <a:gd name="T73" fmla="*/ 226 h 310"/>
                <a:gd name="T74" fmla="*/ 71 w 284"/>
                <a:gd name="T75" fmla="*/ 266 h 310"/>
                <a:gd name="T76" fmla="*/ 80 w 284"/>
                <a:gd name="T77" fmla="*/ 283 h 310"/>
                <a:gd name="T78" fmla="*/ 111 w 284"/>
                <a:gd name="T79" fmla="*/ 300 h 310"/>
                <a:gd name="T80" fmla="*/ 131 w 284"/>
                <a:gd name="T81" fmla="*/ 300 h 310"/>
                <a:gd name="T82" fmla="*/ 165 w 284"/>
                <a:gd name="T83" fmla="*/ 289 h 310"/>
                <a:gd name="T84" fmla="*/ 191 w 284"/>
                <a:gd name="T85" fmla="*/ 261 h 310"/>
                <a:gd name="T86" fmla="*/ 198 w 284"/>
                <a:gd name="T87" fmla="*/ 241 h 310"/>
                <a:gd name="T88" fmla="*/ 202 w 284"/>
                <a:gd name="T89" fmla="*/ 195 h 310"/>
                <a:gd name="T90" fmla="*/ 202 w 284"/>
                <a:gd name="T91" fmla="*/ 151 h 310"/>
                <a:gd name="T92" fmla="*/ 197 w 284"/>
                <a:gd name="T93" fmla="*/ 85 h 310"/>
                <a:gd name="T94" fmla="*/ 185 w 284"/>
                <a:gd name="T95" fmla="*/ 60 h 310"/>
                <a:gd name="T96" fmla="*/ 168 w 284"/>
                <a:gd name="T97" fmla="*/ 40 h 310"/>
                <a:gd name="T98" fmla="*/ 148 w 284"/>
                <a:gd name="T99" fmla="*/ 29 h 310"/>
                <a:gd name="T100" fmla="*/ 12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738"/>
            <p:cNvSpPr>
              <a:spLocks/>
            </p:cNvSpPr>
            <p:nvPr userDrawn="1"/>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98 h 304"/>
                <a:gd name="T14" fmla="*/ 270 w 284"/>
                <a:gd name="T15" fmla="*/ 309 h 304"/>
                <a:gd name="T16" fmla="*/ 284 w 284"/>
                <a:gd name="T17" fmla="*/ 320 h 304"/>
                <a:gd name="T18" fmla="*/ 196 w 284"/>
                <a:gd name="T19" fmla="*/ 320 h 304"/>
                <a:gd name="T20" fmla="*/ 207 w 284"/>
                <a:gd name="T21" fmla="*/ 309 h 304"/>
                <a:gd name="T22" fmla="*/ 213 w 284"/>
                <a:gd name="T23" fmla="*/ 29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98 h 304"/>
                <a:gd name="T42" fmla="*/ 82 w 284"/>
                <a:gd name="T43" fmla="*/ 309 h 304"/>
                <a:gd name="T44" fmla="*/ 97 w 284"/>
                <a:gd name="T45" fmla="*/ 320 h 304"/>
                <a:gd name="T46" fmla="*/ 6 w 284"/>
                <a:gd name="T47" fmla="*/ 320 h 304"/>
                <a:gd name="T48" fmla="*/ 17 w 284"/>
                <a:gd name="T49" fmla="*/ 309 h 304"/>
                <a:gd name="T50" fmla="*/ 23 w 284"/>
                <a:gd name="T51" fmla="*/ 29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739"/>
            <p:cNvSpPr>
              <a:spLocks/>
            </p:cNvSpPr>
            <p:nvPr userDrawn="1"/>
          </p:nvSpPr>
          <p:spPr bwMode="auto">
            <a:xfrm>
              <a:off x="3764" y="3109"/>
              <a:ext cx="292" cy="453"/>
            </a:xfrm>
            <a:custGeom>
              <a:avLst/>
              <a:gdLst>
                <a:gd name="T0" fmla="*/ 265 w 293"/>
                <a:gd name="T1" fmla="*/ 85 h 452"/>
                <a:gd name="T2" fmla="*/ 234 w 293"/>
                <a:gd name="T3" fmla="*/ 37 h 452"/>
                <a:gd name="T4" fmla="*/ 214 w 293"/>
                <a:gd name="T5" fmla="*/ 20 h 452"/>
                <a:gd name="T6" fmla="*/ 194 w 293"/>
                <a:gd name="T7" fmla="*/ 9 h 452"/>
                <a:gd name="T8" fmla="*/ 14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42 h 452"/>
                <a:gd name="T24" fmla="*/ 20 w 293"/>
                <a:gd name="T25" fmla="*/ 451 h 452"/>
                <a:gd name="T26" fmla="*/ 11 w 293"/>
                <a:gd name="T27" fmla="*/ 465 h 452"/>
                <a:gd name="T28" fmla="*/ 94 w 293"/>
                <a:gd name="T29" fmla="*/ 468 h 452"/>
                <a:gd name="T30" fmla="*/ 88 w 293"/>
                <a:gd name="T31" fmla="*/ 465 h 452"/>
                <a:gd name="T32" fmla="*/ 80 w 293"/>
                <a:gd name="T33" fmla="*/ 451 h 452"/>
                <a:gd name="T34" fmla="*/ 77 w 293"/>
                <a:gd name="T35" fmla="*/ 68 h 452"/>
                <a:gd name="T36" fmla="*/ 91 w 293"/>
                <a:gd name="T37" fmla="*/ 54 h 452"/>
                <a:gd name="T38" fmla="*/ 105 w 293"/>
                <a:gd name="T39" fmla="*/ 46 h 452"/>
                <a:gd name="T40" fmla="*/ 142 w 293"/>
                <a:gd name="T41" fmla="*/ 34 h 452"/>
                <a:gd name="T42" fmla="*/ 146 w 293"/>
                <a:gd name="T43" fmla="*/ 37 h 452"/>
                <a:gd name="T44" fmla="*/ 174 w 293"/>
                <a:gd name="T45" fmla="*/ 51 h 452"/>
                <a:gd name="T46" fmla="*/ 189 w 293"/>
                <a:gd name="T47" fmla="*/ 63 h 452"/>
                <a:gd name="T48" fmla="*/ 208 w 293"/>
                <a:gd name="T49" fmla="*/ 100 h 452"/>
                <a:gd name="T50" fmla="*/ 214 w 293"/>
                <a:gd name="T51" fmla="*/ 156 h 452"/>
                <a:gd name="T52" fmla="*/ 214 w 293"/>
                <a:gd name="T53" fmla="*/ 185 h 452"/>
                <a:gd name="T54" fmla="*/ 200 w 293"/>
                <a:gd name="T55" fmla="*/ 249 h 452"/>
                <a:gd name="T56" fmla="*/ 189 w 293"/>
                <a:gd name="T57" fmla="*/ 266 h 452"/>
                <a:gd name="T58" fmla="*/ 160 w 293"/>
                <a:gd name="T59" fmla="*/ 292 h 452"/>
                <a:gd name="T60" fmla="*/ 136 w 293"/>
                <a:gd name="T61" fmla="*/ 300 h 452"/>
                <a:gd name="T62" fmla="*/ 122 w 293"/>
                <a:gd name="T63" fmla="*/ 300 h 452"/>
                <a:gd name="T64" fmla="*/ 99 w 293"/>
                <a:gd name="T65" fmla="*/ 292 h 452"/>
                <a:gd name="T66" fmla="*/ 102 w 293"/>
                <a:gd name="T67" fmla="*/ 320 h 452"/>
                <a:gd name="T68" fmla="*/ 122 w 293"/>
                <a:gd name="T69" fmla="*/ 326 h 452"/>
                <a:gd name="T70" fmla="*/ 145 w 293"/>
                <a:gd name="T71" fmla="*/ 326 h 452"/>
                <a:gd name="T72" fmla="*/ 174 w 293"/>
                <a:gd name="T73" fmla="*/ 320 h 452"/>
                <a:gd name="T74" fmla="*/ 203 w 293"/>
                <a:gd name="T75" fmla="*/ 306 h 452"/>
                <a:gd name="T76" fmla="*/ 225 w 293"/>
                <a:gd name="T77" fmla="*/ 289 h 452"/>
                <a:gd name="T78" fmla="*/ 237 w 293"/>
                <a:gd name="T79" fmla="*/ 278 h 452"/>
                <a:gd name="T80" fmla="*/ 265 w 293"/>
                <a:gd name="T81" fmla="*/ 210 h 452"/>
                <a:gd name="T82" fmla="*/ 277 w 293"/>
                <a:gd name="T83" fmla="*/ 154 h 452"/>
                <a:gd name="T84" fmla="*/ 274 w 293"/>
                <a:gd name="T85" fmla="*/ 117 h 452"/>
                <a:gd name="T86" fmla="*/ 26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740"/>
            <p:cNvSpPr>
              <a:spLocks/>
            </p:cNvSpPr>
            <p:nvPr userDrawn="1"/>
          </p:nvSpPr>
          <p:spPr bwMode="auto">
            <a:xfrm>
              <a:off x="2192" y="3109"/>
              <a:ext cx="209" cy="311"/>
            </a:xfrm>
            <a:custGeom>
              <a:avLst/>
              <a:gdLst>
                <a:gd name="T0" fmla="*/ 198 w 208"/>
                <a:gd name="T1" fmla="*/ 280 h 310"/>
                <a:gd name="T2" fmla="*/ 198 w 208"/>
                <a:gd name="T3" fmla="*/ 280 h 310"/>
                <a:gd name="T4" fmla="*/ 181 w 208"/>
                <a:gd name="T5" fmla="*/ 286 h 310"/>
                <a:gd name="T6" fmla="*/ 161 w 208"/>
                <a:gd name="T7" fmla="*/ 289 h 310"/>
                <a:gd name="T8" fmla="*/ 161 w 208"/>
                <a:gd name="T9" fmla="*/ 289 h 310"/>
                <a:gd name="T10" fmla="*/ 147 w 208"/>
                <a:gd name="T11" fmla="*/ 289 h 310"/>
                <a:gd name="T12" fmla="*/ 136 w 208"/>
                <a:gd name="T13" fmla="*/ 283 h 310"/>
                <a:gd name="T14" fmla="*/ 124 w 208"/>
                <a:gd name="T15" fmla="*/ 278 h 310"/>
                <a:gd name="T16" fmla="*/ 100 w 208"/>
                <a:gd name="T17" fmla="*/ 266 h 310"/>
                <a:gd name="T18" fmla="*/ 100 w 208"/>
                <a:gd name="T19" fmla="*/ 266 h 310"/>
                <a:gd name="T20" fmla="*/ 91 w 208"/>
                <a:gd name="T21" fmla="*/ 255 h 310"/>
                <a:gd name="T22" fmla="*/ 83 w 208"/>
                <a:gd name="T23" fmla="*/ 241 h 310"/>
                <a:gd name="T24" fmla="*/ 80 w 208"/>
                <a:gd name="T25" fmla="*/ 224 h 310"/>
                <a:gd name="T26" fmla="*/ 80 w 208"/>
                <a:gd name="T27" fmla="*/ 20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207 h 310"/>
                <a:gd name="T44" fmla="*/ 23 w 208"/>
                <a:gd name="T45" fmla="*/ 207 h 310"/>
                <a:gd name="T46" fmla="*/ 26 w 208"/>
                <a:gd name="T47" fmla="*/ 235 h 310"/>
                <a:gd name="T48" fmla="*/ 32 w 208"/>
                <a:gd name="T49" fmla="*/ 261 h 310"/>
                <a:gd name="T50" fmla="*/ 40 w 208"/>
                <a:gd name="T51" fmla="*/ 280 h 310"/>
                <a:gd name="T52" fmla="*/ 54 w 208"/>
                <a:gd name="T53" fmla="*/ 298 h 310"/>
                <a:gd name="T54" fmla="*/ 54 w 208"/>
                <a:gd name="T55" fmla="*/ 298 h 310"/>
                <a:gd name="T56" fmla="*/ 71 w 208"/>
                <a:gd name="T57" fmla="*/ 312 h 310"/>
                <a:gd name="T58" fmla="*/ 85 w 208"/>
                <a:gd name="T59" fmla="*/ 320 h 310"/>
                <a:gd name="T60" fmla="*/ 103 w 208"/>
                <a:gd name="T61" fmla="*/ 326 h 310"/>
                <a:gd name="T62" fmla="*/ 138 w 208"/>
                <a:gd name="T63" fmla="*/ 326 h 310"/>
                <a:gd name="T64" fmla="*/ 138 w 208"/>
                <a:gd name="T65" fmla="*/ 326 h 310"/>
                <a:gd name="T66" fmla="*/ 158 w 208"/>
                <a:gd name="T67" fmla="*/ 326 h 310"/>
                <a:gd name="T68" fmla="*/ 178 w 208"/>
                <a:gd name="T69" fmla="*/ 320 h 310"/>
                <a:gd name="T70" fmla="*/ 195 w 208"/>
                <a:gd name="T71" fmla="*/ 312 h 310"/>
                <a:gd name="T72" fmla="*/ 212 w 208"/>
                <a:gd name="T73" fmla="*/ 298 h 310"/>
                <a:gd name="T74" fmla="*/ 224 w 208"/>
                <a:gd name="T75" fmla="*/ 261 h 310"/>
                <a:gd name="T76" fmla="*/ 224 w 208"/>
                <a:gd name="T77" fmla="*/ 261 h 310"/>
                <a:gd name="T78" fmla="*/ 212 w 208"/>
                <a:gd name="T79" fmla="*/ 272 h 310"/>
                <a:gd name="T80" fmla="*/ 198 w 208"/>
                <a:gd name="T81" fmla="*/ 280 h 310"/>
                <a:gd name="T82" fmla="*/ 198 w 208"/>
                <a:gd name="T83" fmla="*/ 28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741"/>
            <p:cNvSpPr>
              <a:spLocks/>
            </p:cNvSpPr>
            <p:nvPr userDrawn="1"/>
          </p:nvSpPr>
          <p:spPr bwMode="auto">
            <a:xfrm>
              <a:off x="2383" y="3109"/>
              <a:ext cx="104" cy="311"/>
            </a:xfrm>
            <a:custGeom>
              <a:avLst/>
              <a:gdLst>
                <a:gd name="T0" fmla="*/ 63 w 105"/>
                <a:gd name="T1" fmla="*/ 269 h 310"/>
                <a:gd name="T2" fmla="*/ 6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55 h 310"/>
                <a:gd name="T20" fmla="*/ 25 w 105"/>
                <a:gd name="T21" fmla="*/ 280 h 310"/>
                <a:gd name="T22" fmla="*/ 25 w 105"/>
                <a:gd name="T23" fmla="*/ 280 h 310"/>
                <a:gd name="T24" fmla="*/ 25 w 105"/>
                <a:gd name="T25" fmla="*/ 280 h 310"/>
                <a:gd name="T26" fmla="*/ 25 w 105"/>
                <a:gd name="T27" fmla="*/ 280 h 310"/>
                <a:gd name="T28" fmla="*/ 25 w 105"/>
                <a:gd name="T29" fmla="*/ 298 h 310"/>
                <a:gd name="T30" fmla="*/ 31 w 105"/>
                <a:gd name="T31" fmla="*/ 309 h 310"/>
                <a:gd name="T32" fmla="*/ 31 w 105"/>
                <a:gd name="T33" fmla="*/ 309 h 310"/>
                <a:gd name="T34" fmla="*/ 37 w 105"/>
                <a:gd name="T35" fmla="*/ 317 h 310"/>
                <a:gd name="T36" fmla="*/ 48 w 105"/>
                <a:gd name="T37" fmla="*/ 326 h 310"/>
                <a:gd name="T38" fmla="*/ 89 w 105"/>
                <a:gd name="T39" fmla="*/ 306 h 310"/>
                <a:gd name="T40" fmla="*/ 89 w 105"/>
                <a:gd name="T41" fmla="*/ 306 h 310"/>
                <a:gd name="T42" fmla="*/ 77 w 105"/>
                <a:gd name="T43" fmla="*/ 303 h 310"/>
                <a:gd name="T44" fmla="*/ 69 w 105"/>
                <a:gd name="T45" fmla="*/ 295 h 310"/>
                <a:gd name="T46" fmla="*/ 63 w 105"/>
                <a:gd name="T47" fmla="*/ 283 h 310"/>
                <a:gd name="T48" fmla="*/ 63 w 105"/>
                <a:gd name="T49" fmla="*/ 269 h 310"/>
                <a:gd name="T50" fmla="*/ 63 w 105"/>
                <a:gd name="T51" fmla="*/ 26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742"/>
            <p:cNvSpPr>
              <a:spLocks/>
            </p:cNvSpPr>
            <p:nvPr userDrawn="1"/>
          </p:nvSpPr>
          <p:spPr bwMode="auto">
            <a:xfrm>
              <a:off x="3009" y="3109"/>
              <a:ext cx="250" cy="311"/>
            </a:xfrm>
            <a:custGeom>
              <a:avLst/>
              <a:gdLst>
                <a:gd name="T0" fmla="*/ 233 w 250"/>
                <a:gd name="T1" fmla="*/ 295 h 310"/>
                <a:gd name="T2" fmla="*/ 230 w 250"/>
                <a:gd name="T3" fmla="*/ 27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75 h 310"/>
                <a:gd name="T52" fmla="*/ 23 w 250"/>
                <a:gd name="T53" fmla="*/ 190 h 310"/>
                <a:gd name="T54" fmla="*/ 3 w 250"/>
                <a:gd name="T55" fmla="*/ 226 h 310"/>
                <a:gd name="T56" fmla="*/ 0 w 250"/>
                <a:gd name="T57" fmla="*/ 249 h 310"/>
                <a:gd name="T58" fmla="*/ 6 w 250"/>
                <a:gd name="T59" fmla="*/ 275 h 310"/>
                <a:gd name="T60" fmla="*/ 20 w 250"/>
                <a:gd name="T61" fmla="*/ 300 h 310"/>
                <a:gd name="T62" fmla="*/ 32 w 250"/>
                <a:gd name="T63" fmla="*/ 312 h 310"/>
                <a:gd name="T64" fmla="*/ 60 w 250"/>
                <a:gd name="T65" fmla="*/ 326 h 310"/>
                <a:gd name="T66" fmla="*/ 77 w 250"/>
                <a:gd name="T67" fmla="*/ 326 h 310"/>
                <a:gd name="T68" fmla="*/ 120 w 250"/>
                <a:gd name="T69" fmla="*/ 320 h 310"/>
                <a:gd name="T70" fmla="*/ 159 w 250"/>
                <a:gd name="T71" fmla="*/ 295 h 310"/>
                <a:gd name="T72" fmla="*/ 171 w 250"/>
                <a:gd name="T73" fmla="*/ 263 h 310"/>
                <a:gd name="T74" fmla="*/ 139 w 250"/>
                <a:gd name="T75" fmla="*/ 283 h 310"/>
                <a:gd name="T76" fmla="*/ 103 w 250"/>
                <a:gd name="T77" fmla="*/ 289 h 310"/>
                <a:gd name="T78" fmla="*/ 94 w 250"/>
                <a:gd name="T79" fmla="*/ 289 h 310"/>
                <a:gd name="T80" fmla="*/ 74 w 250"/>
                <a:gd name="T81" fmla="*/ 283 h 310"/>
                <a:gd name="T82" fmla="*/ 68 w 250"/>
                <a:gd name="T83" fmla="*/ 275 h 310"/>
                <a:gd name="T84" fmla="*/ 57 w 250"/>
                <a:gd name="T85" fmla="*/ 258 h 310"/>
                <a:gd name="T86" fmla="*/ 54 w 250"/>
                <a:gd name="T87" fmla="*/ 238 h 310"/>
                <a:gd name="T88" fmla="*/ 54 w 250"/>
                <a:gd name="T89" fmla="*/ 226 h 310"/>
                <a:gd name="T90" fmla="*/ 63 w 250"/>
                <a:gd name="T91" fmla="*/ 209 h 310"/>
                <a:gd name="T92" fmla="*/ 68 w 250"/>
                <a:gd name="T93" fmla="*/ 201 h 310"/>
                <a:gd name="T94" fmla="*/ 108 w 250"/>
                <a:gd name="T95" fmla="*/ 178 h 310"/>
                <a:gd name="T96" fmla="*/ 154 w 250"/>
                <a:gd name="T97" fmla="*/ 148 h 310"/>
                <a:gd name="T98" fmla="*/ 176 w 250"/>
                <a:gd name="T99" fmla="*/ 258 h 310"/>
                <a:gd name="T100" fmla="*/ 176 w 250"/>
                <a:gd name="T101" fmla="*/ 278 h 310"/>
                <a:gd name="T102" fmla="*/ 179 w 250"/>
                <a:gd name="T103" fmla="*/ 298 h 310"/>
                <a:gd name="T104" fmla="*/ 182 w 250"/>
                <a:gd name="T105" fmla="*/ 309 h 310"/>
                <a:gd name="T106" fmla="*/ 199 w 250"/>
                <a:gd name="T107" fmla="*/ 326 h 310"/>
                <a:gd name="T108" fmla="*/ 250 w 250"/>
                <a:gd name="T109" fmla="*/ 306 h 310"/>
                <a:gd name="T110" fmla="*/ 233 w 250"/>
                <a:gd name="T111" fmla="*/ 29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743"/>
            <p:cNvSpPr>
              <a:spLocks/>
            </p:cNvSpPr>
            <p:nvPr userDrawn="1"/>
          </p:nvSpPr>
          <p:spPr bwMode="auto">
            <a:xfrm>
              <a:off x="2871" y="2867"/>
              <a:ext cx="136" cy="169"/>
            </a:xfrm>
            <a:custGeom>
              <a:avLst/>
              <a:gdLst>
                <a:gd name="T0" fmla="*/ 31 w 136"/>
                <a:gd name="T1" fmla="*/ 11 h 170"/>
                <a:gd name="T2" fmla="*/ 31 w 136"/>
                <a:gd name="T3" fmla="*/ 100 h 170"/>
                <a:gd name="T4" fmla="*/ 31 w 136"/>
                <a:gd name="T5" fmla="*/ 100 h 170"/>
                <a:gd name="T6" fmla="*/ 34 w 136"/>
                <a:gd name="T7" fmla="*/ 115 h 170"/>
                <a:gd name="T8" fmla="*/ 40 w 136"/>
                <a:gd name="T9" fmla="*/ 126 h 170"/>
                <a:gd name="T10" fmla="*/ 46 w 136"/>
                <a:gd name="T11" fmla="*/ 134 h 170"/>
                <a:gd name="T12" fmla="*/ 51 w 136"/>
                <a:gd name="T13" fmla="*/ 137 h 170"/>
                <a:gd name="T14" fmla="*/ 63 w 136"/>
                <a:gd name="T15" fmla="*/ 140 h 170"/>
                <a:gd name="T16" fmla="*/ 74 w 136"/>
                <a:gd name="T17" fmla="*/ 143 h 170"/>
                <a:gd name="T18" fmla="*/ 74 w 136"/>
                <a:gd name="T19" fmla="*/ 143 h 170"/>
                <a:gd name="T20" fmla="*/ 85 w 136"/>
                <a:gd name="T21" fmla="*/ 143 h 170"/>
                <a:gd name="T22" fmla="*/ 94 w 136"/>
                <a:gd name="T23" fmla="*/ 140 h 170"/>
                <a:gd name="T24" fmla="*/ 102 w 136"/>
                <a:gd name="T25" fmla="*/ 134 h 170"/>
                <a:gd name="T26" fmla="*/ 108 w 136"/>
                <a:gd name="T27" fmla="*/ 129 h 170"/>
                <a:gd name="T28" fmla="*/ 111 w 136"/>
                <a:gd name="T29" fmla="*/ 123 h 170"/>
                <a:gd name="T30" fmla="*/ 114 w 136"/>
                <a:gd name="T31" fmla="*/ 115 h 170"/>
                <a:gd name="T32" fmla="*/ 117 w 136"/>
                <a:gd name="T33" fmla="*/ 10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98 h 170"/>
                <a:gd name="T52" fmla="*/ 128 w 136"/>
                <a:gd name="T53" fmla="*/ 98 h 170"/>
                <a:gd name="T54" fmla="*/ 128 w 136"/>
                <a:gd name="T55" fmla="*/ 112 h 170"/>
                <a:gd name="T56" fmla="*/ 125 w 136"/>
                <a:gd name="T57" fmla="*/ 123 h 170"/>
                <a:gd name="T58" fmla="*/ 119 w 136"/>
                <a:gd name="T59" fmla="*/ 134 h 170"/>
                <a:gd name="T60" fmla="*/ 111 w 136"/>
                <a:gd name="T61" fmla="*/ 140 h 170"/>
                <a:gd name="T62" fmla="*/ 102 w 136"/>
                <a:gd name="T63" fmla="*/ 146 h 170"/>
                <a:gd name="T64" fmla="*/ 94 w 136"/>
                <a:gd name="T65" fmla="*/ 151 h 170"/>
                <a:gd name="T66" fmla="*/ 71 w 136"/>
                <a:gd name="T67" fmla="*/ 154 h 170"/>
                <a:gd name="T68" fmla="*/ 71 w 136"/>
                <a:gd name="T69" fmla="*/ 154 h 170"/>
                <a:gd name="T70" fmla="*/ 51 w 136"/>
                <a:gd name="T71" fmla="*/ 151 h 170"/>
                <a:gd name="T72" fmla="*/ 40 w 136"/>
                <a:gd name="T73" fmla="*/ 149 h 170"/>
                <a:gd name="T74" fmla="*/ 31 w 136"/>
                <a:gd name="T75" fmla="*/ 143 h 170"/>
                <a:gd name="T76" fmla="*/ 20 w 136"/>
                <a:gd name="T77" fmla="*/ 134 h 170"/>
                <a:gd name="T78" fmla="*/ 14 w 136"/>
                <a:gd name="T79" fmla="*/ 126 h 170"/>
                <a:gd name="T80" fmla="*/ 9 w 136"/>
                <a:gd name="T81" fmla="*/ 112 h 170"/>
                <a:gd name="T82" fmla="*/ 9 w 136"/>
                <a:gd name="T83" fmla="*/ 9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744"/>
            <p:cNvSpPr>
              <a:spLocks/>
            </p:cNvSpPr>
            <p:nvPr userDrawn="1"/>
          </p:nvSpPr>
          <p:spPr bwMode="auto">
            <a:xfrm>
              <a:off x="3022" y="2867"/>
              <a:ext cx="152" cy="172"/>
            </a:xfrm>
            <a:custGeom>
              <a:avLst/>
              <a:gdLst>
                <a:gd name="T0" fmla="*/ 117 w 153"/>
                <a:gd name="T1" fmla="*/ 11 h 173"/>
                <a:gd name="T2" fmla="*/ 117 w 153"/>
                <a:gd name="T3" fmla="*/ 11 h 173"/>
                <a:gd name="T4" fmla="*/ 117 w 153"/>
                <a:gd name="T5" fmla="*/ 3 h 173"/>
                <a:gd name="T6" fmla="*/ 111 w 153"/>
                <a:gd name="T7" fmla="*/ 0 h 173"/>
                <a:gd name="T8" fmla="*/ 137 w 153"/>
                <a:gd name="T9" fmla="*/ 0 h 173"/>
                <a:gd name="T10" fmla="*/ 137 w 153"/>
                <a:gd name="T11" fmla="*/ 0 h 173"/>
                <a:gd name="T12" fmla="*/ 131 w 153"/>
                <a:gd name="T13" fmla="*/ 3 h 173"/>
                <a:gd name="T14" fmla="*/ 131 w 153"/>
                <a:gd name="T15" fmla="*/ 11 h 173"/>
                <a:gd name="T16" fmla="*/ 131 w 153"/>
                <a:gd name="T17" fmla="*/ 157 h 173"/>
                <a:gd name="T18" fmla="*/ 131 w 153"/>
                <a:gd name="T19" fmla="*/ 157 h 173"/>
                <a:gd name="T20" fmla="*/ 76 w 153"/>
                <a:gd name="T21" fmla="*/ 86 h 173"/>
                <a:gd name="T22" fmla="*/ 28 w 153"/>
                <a:gd name="T23" fmla="*/ 25 h 173"/>
                <a:gd name="T24" fmla="*/ 28 w 153"/>
                <a:gd name="T25" fmla="*/ 140 h 173"/>
                <a:gd name="T26" fmla="*/ 28 w 153"/>
                <a:gd name="T27" fmla="*/ 140 h 173"/>
                <a:gd name="T28" fmla="*/ 31 w 153"/>
                <a:gd name="T29" fmla="*/ 149 h 173"/>
                <a:gd name="T30" fmla="*/ 34 w 153"/>
                <a:gd name="T31" fmla="*/ 151 h 173"/>
                <a:gd name="T32" fmla="*/ 8 w 153"/>
                <a:gd name="T33" fmla="*/ 151 h 173"/>
                <a:gd name="T34" fmla="*/ 8 w 153"/>
                <a:gd name="T35" fmla="*/ 151 h 173"/>
                <a:gd name="T36" fmla="*/ 14 w 153"/>
                <a:gd name="T37" fmla="*/ 149 h 173"/>
                <a:gd name="T38" fmla="*/ 14 w 153"/>
                <a:gd name="T39" fmla="*/ 14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17 w 153"/>
                <a:gd name="T57" fmla="*/ 103 h 173"/>
                <a:gd name="T58" fmla="*/ 117 w 153"/>
                <a:gd name="T59" fmla="*/ 11 h 173"/>
                <a:gd name="T60" fmla="*/ 11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745"/>
            <p:cNvSpPr>
              <a:spLocks/>
            </p:cNvSpPr>
            <p:nvPr userDrawn="1"/>
          </p:nvSpPr>
          <p:spPr bwMode="auto">
            <a:xfrm>
              <a:off x="3201" y="2867"/>
              <a:ext cx="38" cy="167"/>
            </a:xfrm>
            <a:custGeom>
              <a:avLst/>
              <a:gdLst>
                <a:gd name="T0" fmla="*/ 53 w 37"/>
                <a:gd name="T1" fmla="*/ 0 h 167"/>
                <a:gd name="T2" fmla="*/ 53 w 37"/>
                <a:gd name="T3" fmla="*/ 0 h 167"/>
                <a:gd name="T4" fmla="*/ 47 w 37"/>
                <a:gd name="T5" fmla="*/ 3 h 167"/>
                <a:gd name="T6" fmla="*/ 44 w 37"/>
                <a:gd name="T7" fmla="*/ 11 h 167"/>
                <a:gd name="T8" fmla="*/ 44 w 37"/>
                <a:gd name="T9" fmla="*/ 156 h 167"/>
                <a:gd name="T10" fmla="*/ 44 w 37"/>
                <a:gd name="T11" fmla="*/ 156 h 167"/>
                <a:gd name="T12" fmla="*/ 47 w 37"/>
                <a:gd name="T13" fmla="*/ 165 h 167"/>
                <a:gd name="T14" fmla="*/ 5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746"/>
            <p:cNvSpPr>
              <a:spLocks/>
            </p:cNvSpPr>
            <p:nvPr userDrawn="1"/>
          </p:nvSpPr>
          <p:spPr bwMode="auto">
            <a:xfrm>
              <a:off x="3250" y="2867"/>
              <a:ext cx="152" cy="172"/>
            </a:xfrm>
            <a:custGeom>
              <a:avLst/>
              <a:gdLst>
                <a:gd name="T0" fmla="*/ 115 w 153"/>
                <a:gd name="T1" fmla="*/ 11 h 173"/>
                <a:gd name="T2" fmla="*/ 115 w 153"/>
                <a:gd name="T3" fmla="*/ 11 h 173"/>
                <a:gd name="T4" fmla="*/ 115 w 153"/>
                <a:gd name="T5" fmla="*/ 3 h 173"/>
                <a:gd name="T6" fmla="*/ 109 w 153"/>
                <a:gd name="T7" fmla="*/ 0 h 173"/>
                <a:gd name="T8" fmla="*/ 137 w 153"/>
                <a:gd name="T9" fmla="*/ 0 h 173"/>
                <a:gd name="T10" fmla="*/ 137 w 153"/>
                <a:gd name="T11" fmla="*/ 0 h 173"/>
                <a:gd name="T12" fmla="*/ 132 w 153"/>
                <a:gd name="T13" fmla="*/ 6 h 173"/>
                <a:gd name="T14" fmla="*/ 126 w 153"/>
                <a:gd name="T15" fmla="*/ 11 h 173"/>
                <a:gd name="T16" fmla="*/ 126 w 153"/>
                <a:gd name="T17" fmla="*/ 11 h 173"/>
                <a:gd name="T18" fmla="*/ 76 w 153"/>
                <a:gd name="T19" fmla="*/ 157 h 173"/>
                <a:gd name="T20" fmla="*/ 76 w 153"/>
                <a:gd name="T21" fmla="*/ 15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6 w 153"/>
                <a:gd name="T43" fmla="*/ 112 h 173"/>
                <a:gd name="T44" fmla="*/ 76 w 153"/>
                <a:gd name="T45" fmla="*/ 112 h 173"/>
                <a:gd name="T46" fmla="*/ 115 w 153"/>
                <a:gd name="T47" fmla="*/ 11 h 173"/>
                <a:gd name="T48" fmla="*/ 11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747"/>
            <p:cNvSpPr>
              <a:spLocks/>
            </p:cNvSpPr>
            <p:nvPr userDrawn="1"/>
          </p:nvSpPr>
          <p:spPr bwMode="auto">
            <a:xfrm>
              <a:off x="3411" y="2867"/>
              <a:ext cx="104" cy="167"/>
            </a:xfrm>
            <a:custGeom>
              <a:avLst/>
              <a:gdLst>
                <a:gd name="T0" fmla="*/ 78 w 105"/>
                <a:gd name="T1" fmla="*/ 23 h 167"/>
                <a:gd name="T2" fmla="*/ 78 w 105"/>
                <a:gd name="T3" fmla="*/ 23 h 167"/>
                <a:gd name="T4" fmla="*/ 69 w 105"/>
                <a:gd name="T5" fmla="*/ 14 h 167"/>
                <a:gd name="T6" fmla="*/ 58 w 105"/>
                <a:gd name="T7" fmla="*/ 11 h 167"/>
                <a:gd name="T8" fmla="*/ 58 w 105"/>
                <a:gd name="T9" fmla="*/ 11 h 167"/>
                <a:gd name="T10" fmla="*/ 31 w 105"/>
                <a:gd name="T11" fmla="*/ 11 h 167"/>
                <a:gd name="T12" fmla="*/ 31 w 105"/>
                <a:gd name="T13" fmla="*/ 68 h 167"/>
                <a:gd name="T14" fmla="*/ 55 w 105"/>
                <a:gd name="T15" fmla="*/ 68 h 167"/>
                <a:gd name="T16" fmla="*/ 55 w 105"/>
                <a:gd name="T17" fmla="*/ 68 h 167"/>
                <a:gd name="T18" fmla="*/ 60 w 105"/>
                <a:gd name="T19" fmla="*/ 65 h 167"/>
                <a:gd name="T20" fmla="*/ 63 w 105"/>
                <a:gd name="T21" fmla="*/ 62 h 167"/>
                <a:gd name="T22" fmla="*/ 63 w 105"/>
                <a:gd name="T23" fmla="*/ 88 h 167"/>
                <a:gd name="T24" fmla="*/ 63 w 105"/>
                <a:gd name="T25" fmla="*/ 88 h 167"/>
                <a:gd name="T26" fmla="*/ 60 w 105"/>
                <a:gd name="T27" fmla="*/ 82 h 167"/>
                <a:gd name="T28" fmla="*/ 55 w 105"/>
                <a:gd name="T29" fmla="*/ 82 h 167"/>
                <a:gd name="T30" fmla="*/ 31 w 105"/>
                <a:gd name="T31" fmla="*/ 82 h 167"/>
                <a:gd name="T32" fmla="*/ 31 w 105"/>
                <a:gd name="T33" fmla="*/ 153 h 167"/>
                <a:gd name="T34" fmla="*/ 31 w 105"/>
                <a:gd name="T35" fmla="*/ 153 h 167"/>
                <a:gd name="T36" fmla="*/ 52 w 105"/>
                <a:gd name="T37" fmla="*/ 156 h 167"/>
                <a:gd name="T38" fmla="*/ 52 w 105"/>
                <a:gd name="T39" fmla="*/ 156 h 167"/>
                <a:gd name="T40" fmla="*/ 60 w 105"/>
                <a:gd name="T41" fmla="*/ 156 h 167"/>
                <a:gd name="T42" fmla="*/ 72 w 105"/>
                <a:gd name="T43" fmla="*/ 153 h 167"/>
                <a:gd name="T44" fmla="*/ 80 w 105"/>
                <a:gd name="T45" fmla="*/ 148 h 167"/>
                <a:gd name="T46" fmla="*/ 89 w 105"/>
                <a:gd name="T47" fmla="*/ 139 h 167"/>
                <a:gd name="T48" fmla="*/ 8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78 w 105"/>
                <a:gd name="T67" fmla="*/ 0 h 167"/>
                <a:gd name="T68" fmla="*/ 78 w 105"/>
                <a:gd name="T69" fmla="*/ 23 h 167"/>
                <a:gd name="T70" fmla="*/ 7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748"/>
            <p:cNvSpPr>
              <a:spLocks noEditPoints="1"/>
            </p:cNvSpPr>
            <p:nvPr userDrawn="1"/>
          </p:nvSpPr>
          <p:spPr bwMode="auto">
            <a:xfrm>
              <a:off x="3527" y="2867"/>
              <a:ext cx="146" cy="167"/>
            </a:xfrm>
            <a:custGeom>
              <a:avLst/>
              <a:gdLst>
                <a:gd name="T0" fmla="*/ 68 w 145"/>
                <a:gd name="T1" fmla="*/ 82 h 167"/>
                <a:gd name="T2" fmla="*/ 101 w 145"/>
                <a:gd name="T3" fmla="*/ 91 h 167"/>
                <a:gd name="T4" fmla="*/ 110 w 145"/>
                <a:gd name="T5" fmla="*/ 102 h 167"/>
                <a:gd name="T6" fmla="*/ 136 w 145"/>
                <a:gd name="T7" fmla="*/ 145 h 167"/>
                <a:gd name="T8" fmla="*/ 147 w 145"/>
                <a:gd name="T9" fmla="*/ 159 h 167"/>
                <a:gd name="T10" fmla="*/ 161 w 145"/>
                <a:gd name="T11" fmla="*/ 167 h 167"/>
                <a:gd name="T12" fmla="*/ 136 w 145"/>
                <a:gd name="T13" fmla="*/ 167 h 167"/>
                <a:gd name="T14" fmla="*/ 124 w 145"/>
                <a:gd name="T15" fmla="*/ 165 h 167"/>
                <a:gd name="T16" fmla="*/ 11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104 w 145"/>
                <a:gd name="T41" fmla="*/ 8 h 167"/>
                <a:gd name="T42" fmla="*/ 119 w 145"/>
                <a:gd name="T43" fmla="*/ 20 h 167"/>
                <a:gd name="T44" fmla="*/ 124 w 145"/>
                <a:gd name="T45" fmla="*/ 40 h 167"/>
                <a:gd name="T46" fmla="*/ 124 w 145"/>
                <a:gd name="T47" fmla="*/ 51 h 167"/>
                <a:gd name="T48" fmla="*/ 116 w 145"/>
                <a:gd name="T49" fmla="*/ 65 h 167"/>
                <a:gd name="T50" fmla="*/ 99 w 145"/>
                <a:gd name="T51" fmla="*/ 79 h 167"/>
                <a:gd name="T52" fmla="*/ 68 w 145"/>
                <a:gd name="T53" fmla="*/ 82 h 167"/>
                <a:gd name="T54" fmla="*/ 32 w 145"/>
                <a:gd name="T55" fmla="*/ 77 h 167"/>
                <a:gd name="T56" fmla="*/ 46 w 145"/>
                <a:gd name="T57" fmla="*/ 77 h 167"/>
                <a:gd name="T58" fmla="*/ 60 w 145"/>
                <a:gd name="T59" fmla="*/ 77 h 167"/>
                <a:gd name="T60" fmla="*/ 93 w 145"/>
                <a:gd name="T61" fmla="*/ 65 h 167"/>
                <a:gd name="T62" fmla="*/ 99 w 145"/>
                <a:gd name="T63" fmla="*/ 51 h 167"/>
                <a:gd name="T64" fmla="*/ 99 w 145"/>
                <a:gd name="T65" fmla="*/ 42 h 167"/>
                <a:gd name="T66" fmla="*/ 9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749"/>
            <p:cNvSpPr>
              <a:spLocks/>
            </p:cNvSpPr>
            <p:nvPr userDrawn="1"/>
          </p:nvSpPr>
          <p:spPr bwMode="auto">
            <a:xfrm>
              <a:off x="3673" y="2863"/>
              <a:ext cx="100" cy="172"/>
            </a:xfrm>
            <a:custGeom>
              <a:avLst/>
              <a:gdLst>
                <a:gd name="T0" fmla="*/ 73 w 102"/>
                <a:gd name="T1" fmla="*/ 106 h 173"/>
                <a:gd name="T2" fmla="*/ 70 w 102"/>
                <a:gd name="T3" fmla="*/ 126 h 173"/>
                <a:gd name="T4" fmla="*/ 64 w 102"/>
                <a:gd name="T5" fmla="*/ 143 h 173"/>
                <a:gd name="T6" fmla="*/ 52 w 102"/>
                <a:gd name="T7" fmla="*/ 154 h 173"/>
                <a:gd name="T8" fmla="*/ 32 w 102"/>
                <a:gd name="T9" fmla="*/ 157 h 173"/>
                <a:gd name="T10" fmla="*/ 25 w 102"/>
                <a:gd name="T11" fmla="*/ 154 h 173"/>
                <a:gd name="T12" fmla="*/ 3 w 102"/>
                <a:gd name="T13" fmla="*/ 143 h 173"/>
                <a:gd name="T14" fmla="*/ 0 w 102"/>
                <a:gd name="T15" fmla="*/ 106 h 173"/>
                <a:gd name="T16" fmla="*/ 14 w 102"/>
                <a:gd name="T17" fmla="*/ 132 h 173"/>
                <a:gd name="T18" fmla="*/ 25 w 102"/>
                <a:gd name="T19" fmla="*/ 146 h 173"/>
                <a:gd name="T20" fmla="*/ 30 w 102"/>
                <a:gd name="T21" fmla="*/ 146 h 173"/>
                <a:gd name="T22" fmla="*/ 47 w 102"/>
                <a:gd name="T23" fmla="*/ 143 h 173"/>
                <a:gd name="T24" fmla="*/ 58 w 102"/>
                <a:gd name="T25" fmla="*/ 135 h 173"/>
                <a:gd name="T26" fmla="*/ 62 w 102"/>
                <a:gd name="T27" fmla="*/ 115 h 173"/>
                <a:gd name="T28" fmla="*/ 62 w 102"/>
                <a:gd name="T29" fmla="*/ 106 h 173"/>
                <a:gd name="T30" fmla="*/ 52 w 102"/>
                <a:gd name="T31" fmla="*/ 89 h 173"/>
                <a:gd name="T32" fmla="*/ 25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38 w 102"/>
                <a:gd name="T45" fmla="*/ 0 h 173"/>
                <a:gd name="T46" fmla="*/ 55 w 102"/>
                <a:gd name="T47" fmla="*/ 3 h 173"/>
                <a:gd name="T48" fmla="*/ 66 w 102"/>
                <a:gd name="T49" fmla="*/ 9 h 173"/>
                <a:gd name="T50" fmla="*/ 67 w 102"/>
                <a:gd name="T51" fmla="*/ 43 h 173"/>
                <a:gd name="T52" fmla="*/ 60 w 102"/>
                <a:gd name="T53" fmla="*/ 23 h 173"/>
                <a:gd name="T54" fmla="*/ 41 w 102"/>
                <a:gd name="T55" fmla="*/ 11 h 173"/>
                <a:gd name="T56" fmla="*/ 32 w 102"/>
                <a:gd name="T57" fmla="*/ 11 h 173"/>
                <a:gd name="T58" fmla="*/ 25 w 102"/>
                <a:gd name="T59" fmla="*/ 20 h 173"/>
                <a:gd name="T60" fmla="*/ 23 w 102"/>
                <a:gd name="T61" fmla="*/ 37 h 173"/>
                <a:gd name="T62" fmla="*/ 23 w 102"/>
                <a:gd name="T63" fmla="*/ 45 h 173"/>
                <a:gd name="T64" fmla="*/ 25 w 102"/>
                <a:gd name="T65" fmla="*/ 63 h 173"/>
                <a:gd name="T66" fmla="*/ 41 w 102"/>
                <a:gd name="T67" fmla="*/ 68 h 173"/>
                <a:gd name="T68" fmla="*/ 66 w 102"/>
                <a:gd name="T69" fmla="*/ 86 h 173"/>
                <a:gd name="T70" fmla="*/ 72 w 102"/>
                <a:gd name="T71" fmla="*/ 86 h 173"/>
                <a:gd name="T72" fmla="*/ 73 w 102"/>
                <a:gd name="T73" fmla="*/ 10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750"/>
            <p:cNvSpPr>
              <a:spLocks/>
            </p:cNvSpPr>
            <p:nvPr userDrawn="1"/>
          </p:nvSpPr>
          <p:spPr bwMode="auto">
            <a:xfrm>
              <a:off x="3790" y="2867"/>
              <a:ext cx="38" cy="167"/>
            </a:xfrm>
            <a:custGeom>
              <a:avLst/>
              <a:gdLst>
                <a:gd name="T0" fmla="*/ 53 w 37"/>
                <a:gd name="T1" fmla="*/ 0 h 167"/>
                <a:gd name="T2" fmla="*/ 53 w 37"/>
                <a:gd name="T3" fmla="*/ 0 h 167"/>
                <a:gd name="T4" fmla="*/ 48 w 37"/>
                <a:gd name="T5" fmla="*/ 3 h 167"/>
                <a:gd name="T6" fmla="*/ 45 w 37"/>
                <a:gd name="T7" fmla="*/ 11 h 167"/>
                <a:gd name="T8" fmla="*/ 45 w 37"/>
                <a:gd name="T9" fmla="*/ 156 h 167"/>
                <a:gd name="T10" fmla="*/ 45 w 37"/>
                <a:gd name="T11" fmla="*/ 156 h 167"/>
                <a:gd name="T12" fmla="*/ 48 w 37"/>
                <a:gd name="T13" fmla="*/ 165 h 167"/>
                <a:gd name="T14" fmla="*/ 5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751"/>
            <p:cNvSpPr>
              <a:spLocks/>
            </p:cNvSpPr>
            <p:nvPr userDrawn="1"/>
          </p:nvSpPr>
          <p:spPr bwMode="auto">
            <a:xfrm>
              <a:off x="3839" y="2867"/>
              <a:ext cx="131" cy="167"/>
            </a:xfrm>
            <a:custGeom>
              <a:avLst/>
              <a:gdLst>
                <a:gd name="T0" fmla="*/ 95 w 130"/>
                <a:gd name="T1" fmla="*/ 11 h 167"/>
                <a:gd name="T2" fmla="*/ 95 w 130"/>
                <a:gd name="T3" fmla="*/ 156 h 167"/>
                <a:gd name="T4" fmla="*/ 95 w 130"/>
                <a:gd name="T5" fmla="*/ 156 h 167"/>
                <a:gd name="T6" fmla="*/ 95 w 130"/>
                <a:gd name="T7" fmla="*/ 165 h 167"/>
                <a:gd name="T8" fmla="*/ 10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46 w 130"/>
                <a:gd name="T35" fmla="*/ 0 h 167"/>
                <a:gd name="T36" fmla="*/ 146 w 130"/>
                <a:gd name="T37" fmla="*/ 23 h 167"/>
                <a:gd name="T38" fmla="*/ 146 w 130"/>
                <a:gd name="T39" fmla="*/ 23 h 167"/>
                <a:gd name="T40" fmla="*/ 144 w 130"/>
                <a:gd name="T41" fmla="*/ 17 h 167"/>
                <a:gd name="T42" fmla="*/ 135 w 130"/>
                <a:gd name="T43" fmla="*/ 14 h 167"/>
                <a:gd name="T44" fmla="*/ 135 w 130"/>
                <a:gd name="T45" fmla="*/ 14 h 167"/>
                <a:gd name="T46" fmla="*/ 95 w 130"/>
                <a:gd name="T47" fmla="*/ 11 h 167"/>
                <a:gd name="T48" fmla="*/ 9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752"/>
            <p:cNvSpPr>
              <a:spLocks/>
            </p:cNvSpPr>
            <p:nvPr userDrawn="1"/>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1753"/>
            <p:cNvSpPr>
              <a:spLocks noEditPoints="1"/>
            </p:cNvSpPr>
            <p:nvPr userDrawn="1"/>
          </p:nvSpPr>
          <p:spPr bwMode="auto">
            <a:xfrm>
              <a:off x="4192" y="2863"/>
              <a:ext cx="155" cy="172"/>
            </a:xfrm>
            <a:custGeom>
              <a:avLst/>
              <a:gdLst>
                <a:gd name="T0" fmla="*/ 77 w 156"/>
                <a:gd name="T1" fmla="*/ 157 h 173"/>
                <a:gd name="T2" fmla="*/ 48 w 156"/>
                <a:gd name="T3" fmla="*/ 149 h 173"/>
                <a:gd name="T4" fmla="*/ 23 w 156"/>
                <a:gd name="T5" fmla="*/ 132 h 173"/>
                <a:gd name="T6" fmla="*/ 6 w 156"/>
                <a:gd name="T7" fmla="*/ 10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92 w 156"/>
                <a:gd name="T21" fmla="*/ 6 h 173"/>
                <a:gd name="T22" fmla="*/ 117 w 156"/>
                <a:gd name="T23" fmla="*/ 23 h 173"/>
                <a:gd name="T24" fmla="*/ 134 w 156"/>
                <a:gd name="T25" fmla="*/ 51 h 173"/>
                <a:gd name="T26" fmla="*/ 140 w 156"/>
                <a:gd name="T27" fmla="*/ 86 h 173"/>
                <a:gd name="T28" fmla="*/ 140 w 156"/>
                <a:gd name="T29" fmla="*/ 92 h 173"/>
                <a:gd name="T30" fmla="*/ 126 w 156"/>
                <a:gd name="T31" fmla="*/ 123 h 173"/>
                <a:gd name="T32" fmla="*/ 103 w 156"/>
                <a:gd name="T33" fmla="*/ 146 h 173"/>
                <a:gd name="T34" fmla="*/ 78 w 156"/>
                <a:gd name="T35" fmla="*/ 157 h 173"/>
                <a:gd name="T36" fmla="*/ 77 w 156"/>
                <a:gd name="T37" fmla="*/ 157 h 173"/>
                <a:gd name="T38" fmla="*/ 25 w 156"/>
                <a:gd name="T39" fmla="*/ 82 h 173"/>
                <a:gd name="T40" fmla="*/ 31 w 156"/>
                <a:gd name="T41" fmla="*/ 103 h 173"/>
                <a:gd name="T42" fmla="*/ 43 w 156"/>
                <a:gd name="T43" fmla="*/ 126 h 173"/>
                <a:gd name="T44" fmla="*/ 60 w 156"/>
                <a:gd name="T45" fmla="*/ 140 h 173"/>
                <a:gd name="T46" fmla="*/ 78 w 156"/>
                <a:gd name="T47" fmla="*/ 146 h 173"/>
                <a:gd name="T48" fmla="*/ 78 w 156"/>
                <a:gd name="T49" fmla="*/ 143 h 173"/>
                <a:gd name="T50" fmla="*/ 95 w 156"/>
                <a:gd name="T51" fmla="*/ 135 h 173"/>
                <a:gd name="T52" fmla="*/ 106 w 156"/>
                <a:gd name="T53" fmla="*/ 115 h 173"/>
                <a:gd name="T54" fmla="*/ 115 w 156"/>
                <a:gd name="T55" fmla="*/ 89 h 173"/>
                <a:gd name="T56" fmla="*/ 115 w 156"/>
                <a:gd name="T57" fmla="*/ 86 h 173"/>
                <a:gd name="T58" fmla="*/ 112 w 156"/>
                <a:gd name="T59" fmla="*/ 57 h 173"/>
                <a:gd name="T60" fmla="*/ 100 w 156"/>
                <a:gd name="T61" fmla="*/ 31 h 173"/>
                <a:gd name="T62" fmla="*/ 8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1754"/>
            <p:cNvSpPr>
              <a:spLocks/>
            </p:cNvSpPr>
            <p:nvPr userDrawn="1"/>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124" name="Rectangle 4"/>
          <p:cNvSpPr>
            <a:spLocks noGrp="1" noChangeArrowheads="1"/>
          </p:cNvSpPr>
          <p:nvPr>
            <p:ph type="ctrTitle"/>
          </p:nvPr>
        </p:nvSpPr>
        <p:spPr>
          <a:xfrm>
            <a:off x="358775" y="1592796"/>
            <a:ext cx="8426450" cy="1873250"/>
          </a:xfrm>
        </p:spPr>
        <p:txBody>
          <a:bodyPr anchor="t"/>
          <a:lstStyle>
            <a:lvl1pPr>
              <a:lnSpc>
                <a:spcPct val="90000"/>
              </a:lnSpc>
              <a:defRPr sz="4800" b="0">
                <a:solidFill>
                  <a:srgbClr val="F8F8F8"/>
                </a:solidFill>
              </a:defRPr>
            </a:lvl1pPr>
          </a:lstStyle>
          <a:p>
            <a:pPr lvl="0"/>
            <a:r>
              <a:rPr lang="en-US" noProof="0" smtClean="0"/>
              <a:t>Click to edit Master title style</a:t>
            </a:r>
            <a:endParaRPr lang="en-GB" noProof="0" dirty="0" smtClean="0"/>
          </a:p>
        </p:txBody>
      </p:sp>
      <p:sp>
        <p:nvSpPr>
          <p:cNvPr id="5125" name="Rectangle 5"/>
          <p:cNvSpPr>
            <a:spLocks noGrp="1" noChangeArrowheads="1"/>
          </p:cNvSpPr>
          <p:nvPr>
            <p:ph type="subTitle" idx="1"/>
          </p:nvPr>
        </p:nvSpPr>
        <p:spPr>
          <a:xfrm>
            <a:off x="358775" y="3681028"/>
            <a:ext cx="8426450" cy="1332148"/>
          </a:xfrm>
        </p:spPr>
        <p:txBody>
          <a:bodyPr/>
          <a:lstStyle>
            <a:lvl1pPr marL="0" indent="0">
              <a:lnSpc>
                <a:spcPct val="90000"/>
              </a:lnSpc>
              <a:spcBef>
                <a:spcPct val="0"/>
              </a:spcBef>
              <a:spcAft>
                <a:spcPct val="45000"/>
              </a:spcAft>
              <a:buFont typeface="Wingdings" pitchFamily="2" charset="2"/>
              <a:buNone/>
              <a:defRPr sz="2800">
                <a:solidFill>
                  <a:srgbClr val="CCE5E9"/>
                </a:solidFill>
              </a:defRPr>
            </a:lvl1pPr>
          </a:lstStyle>
          <a:p>
            <a:pPr lvl="0"/>
            <a:r>
              <a:rPr lang="en-US" noProof="0" smtClean="0"/>
              <a:t>Click to edit Master subtitle style</a:t>
            </a:r>
            <a:endParaRPr lang="en-GB" noProof="0" dirty="0" smtClean="0"/>
          </a:p>
        </p:txBody>
      </p:sp>
      <p:sp>
        <p:nvSpPr>
          <p:cNvPr id="3" name="Text Placeholder 2"/>
          <p:cNvSpPr>
            <a:spLocks noGrp="1"/>
          </p:cNvSpPr>
          <p:nvPr>
            <p:ph type="body" sz="quarter" idx="10"/>
          </p:nvPr>
        </p:nvSpPr>
        <p:spPr>
          <a:xfrm>
            <a:off x="359532" y="5109725"/>
            <a:ext cx="3997325" cy="803551"/>
          </a:xfrm>
        </p:spPr>
        <p:txBody>
          <a:bodyPr/>
          <a:lstStyle>
            <a:lvl1pPr marL="0" indent="0">
              <a:spcBef>
                <a:spcPts val="0"/>
              </a:spcBef>
              <a:buNone/>
              <a:defRPr sz="2000" baseline="0">
                <a:solidFill>
                  <a:srgbClr val="F8F8F8"/>
                </a:solidFill>
              </a:defRPr>
            </a:lvl1pPr>
          </a:lstStyle>
          <a:p>
            <a:pPr lvl="0"/>
            <a:r>
              <a:rPr lang="en-US" smtClean="0"/>
              <a:t>Click to edit Master text styles</a:t>
            </a:r>
          </a:p>
        </p:txBody>
      </p:sp>
    </p:spTree>
    <p:extLst>
      <p:ext uri="{BB962C8B-B14F-4D97-AF65-F5344CB8AC3E}">
        <p14:creationId xmlns:p14="http://schemas.microsoft.com/office/powerpoint/2010/main" val="1017315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5C84"/>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5C84"/>
              </a:solidFill>
            </a:endParaRPr>
          </a:p>
        </p:txBody>
      </p:sp>
      <p:sp>
        <p:nvSpPr>
          <p:cNvPr id="7" name="Slide Number Placeholder 6"/>
          <p:cNvSpPr>
            <a:spLocks noGrp="1"/>
          </p:cNvSpPr>
          <p:nvPr>
            <p:ph type="sldNum" sz="quarter" idx="12"/>
          </p:nvPr>
        </p:nvSpPr>
        <p:spPr/>
        <p:txBody>
          <a:bodyPr/>
          <a:lstStyle>
            <a:lvl1pPr>
              <a:defRPr/>
            </a:lvl1pPr>
          </a:lstStyle>
          <a:p>
            <a:fld id="{E425AB52-9FF9-4C9D-8488-0911B3455A46}"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64890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5C84"/>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5C84"/>
              </a:solidFill>
            </a:endParaRPr>
          </a:p>
        </p:txBody>
      </p:sp>
      <p:sp>
        <p:nvSpPr>
          <p:cNvPr id="9" name="Slide Number Placeholder 8"/>
          <p:cNvSpPr>
            <a:spLocks noGrp="1"/>
          </p:cNvSpPr>
          <p:nvPr>
            <p:ph type="sldNum" sz="quarter" idx="12"/>
          </p:nvPr>
        </p:nvSpPr>
        <p:spPr/>
        <p:txBody>
          <a:bodyPr/>
          <a:lstStyle>
            <a:lvl1pPr>
              <a:defRPr/>
            </a:lvl1pPr>
          </a:lstStyle>
          <a:p>
            <a:fld id="{076ADC86-7DBC-4D89-921B-DC60BA809AD6}"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59182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5C84"/>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5C84"/>
              </a:solidFill>
            </a:endParaRPr>
          </a:p>
        </p:txBody>
      </p:sp>
      <p:sp>
        <p:nvSpPr>
          <p:cNvPr id="5" name="Slide Number Placeholder 4"/>
          <p:cNvSpPr>
            <a:spLocks noGrp="1"/>
          </p:cNvSpPr>
          <p:nvPr>
            <p:ph type="sldNum" sz="quarter" idx="12"/>
          </p:nvPr>
        </p:nvSpPr>
        <p:spPr/>
        <p:txBody>
          <a:bodyPr/>
          <a:lstStyle>
            <a:lvl1pPr>
              <a:defRPr/>
            </a:lvl1pPr>
          </a:lstStyle>
          <a:p>
            <a:fld id="{9D3FA116-5095-4469-B926-6CAD6A642AE4}"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39937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5C84"/>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5C84"/>
              </a:solidFill>
            </a:endParaRPr>
          </a:p>
        </p:txBody>
      </p:sp>
      <p:sp>
        <p:nvSpPr>
          <p:cNvPr id="4" name="Slide Number Placeholder 3"/>
          <p:cNvSpPr>
            <a:spLocks noGrp="1"/>
          </p:cNvSpPr>
          <p:nvPr>
            <p:ph type="sldNum" sz="quarter" idx="12"/>
          </p:nvPr>
        </p:nvSpPr>
        <p:spPr/>
        <p:txBody>
          <a:bodyPr/>
          <a:lstStyle>
            <a:lvl1pPr>
              <a:defRPr/>
            </a:lvl1pPr>
          </a:lstStyle>
          <a:p>
            <a:fld id="{6AA516A0-CC2D-424F-893A-062F3C915FA1}"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418608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5C84"/>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5C84"/>
              </a:solidFill>
            </a:endParaRPr>
          </a:p>
        </p:txBody>
      </p:sp>
      <p:sp>
        <p:nvSpPr>
          <p:cNvPr id="7" name="Slide Number Placeholder 6"/>
          <p:cNvSpPr>
            <a:spLocks noGrp="1"/>
          </p:cNvSpPr>
          <p:nvPr>
            <p:ph type="sldNum" sz="quarter" idx="12"/>
          </p:nvPr>
        </p:nvSpPr>
        <p:spPr/>
        <p:txBody>
          <a:bodyPr/>
          <a:lstStyle>
            <a:lvl1pPr>
              <a:defRPr/>
            </a:lvl1pPr>
          </a:lstStyle>
          <a:p>
            <a:fld id="{3E829F0C-427C-46AC-BDA2-82F1EAA2648F}"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4687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5C84"/>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5C84"/>
              </a:solidFill>
            </a:endParaRPr>
          </a:p>
        </p:txBody>
      </p:sp>
      <p:sp>
        <p:nvSpPr>
          <p:cNvPr id="7" name="Slide Number Placeholder 6"/>
          <p:cNvSpPr>
            <a:spLocks noGrp="1"/>
          </p:cNvSpPr>
          <p:nvPr>
            <p:ph type="sldNum" sz="quarter" idx="12"/>
          </p:nvPr>
        </p:nvSpPr>
        <p:spPr/>
        <p:txBody>
          <a:bodyPr/>
          <a:lstStyle>
            <a:lvl1pPr>
              <a:defRPr/>
            </a:lvl1pPr>
          </a:lstStyle>
          <a:p>
            <a:fld id="{9D413534-002A-46AC-A2A8-3963A35FE856}"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497652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E8BDA548-A6D2-4023-8475-8E73F2B85A23}"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3525633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3736FFA4-EA60-4EEB-8706-89993A980A6F}"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99883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srgbClr val="005C84"/>
              </a:solidFill>
            </a:endParaRPr>
          </a:p>
        </p:txBody>
      </p:sp>
      <p:sp>
        <p:nvSpPr>
          <p:cNvPr id="5" name="Footer Placeholder 4"/>
          <p:cNvSpPr>
            <a:spLocks noGrp="1"/>
          </p:cNvSpPr>
          <p:nvPr>
            <p:ph type="ftr" sz="quarter" idx="11"/>
          </p:nvPr>
        </p:nvSpPr>
        <p:spPr/>
        <p:txBody>
          <a:bodyPr/>
          <a:lstStyle/>
          <a:p>
            <a:endParaRPr lang="en-GB">
              <a:solidFill>
                <a:srgbClr val="005C84"/>
              </a:solidFill>
            </a:endParaRPr>
          </a:p>
        </p:txBody>
      </p:sp>
      <p:sp>
        <p:nvSpPr>
          <p:cNvPr id="6" name="Slide Number Placeholder 5"/>
          <p:cNvSpPr>
            <a:spLocks noGrp="1"/>
          </p:cNvSpPr>
          <p:nvPr>
            <p:ph type="sldNum" sz="quarter" idx="12"/>
          </p:nvPr>
        </p:nvSpPr>
        <p:spPr/>
        <p:txBody>
          <a:bodyPr/>
          <a:lstStyle/>
          <a:p>
            <a:fld id="{0A627C4F-B7BA-4F3F-9015-807378091DAB}" type="slidenum">
              <a:rPr lang="en-GB" smtClean="0">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231631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_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 name="Group 1730"/>
          <p:cNvGrpSpPr>
            <a:grpSpLocks/>
          </p:cNvGrpSpPr>
          <p:nvPr userDrawn="1"/>
        </p:nvGrpSpPr>
        <p:grpSpPr bwMode="auto">
          <a:xfrm>
            <a:off x="6051550" y="368300"/>
            <a:ext cx="2697163" cy="585788"/>
            <a:chOff x="1610" y="2863"/>
            <a:chExt cx="3221" cy="699"/>
          </a:xfrm>
        </p:grpSpPr>
        <p:sp>
          <p:nvSpPr>
            <p:cNvPr id="4"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 name="Freeform 1732"/>
            <p:cNvSpPr>
              <a:spLocks noEditPoints="1"/>
            </p:cNvSpPr>
            <p:nvPr userDrawn="1"/>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72 h 310"/>
                <a:gd name="T16" fmla="*/ 281 w 281"/>
                <a:gd name="T17" fmla="*/ 190 h 310"/>
                <a:gd name="T18" fmla="*/ 272 w 281"/>
                <a:gd name="T19" fmla="*/ 226 h 310"/>
                <a:gd name="T20" fmla="*/ 264 w 281"/>
                <a:gd name="T21" fmla="*/ 246 h 310"/>
                <a:gd name="T22" fmla="*/ 241 w 281"/>
                <a:gd name="T23" fmla="*/ 278 h 310"/>
                <a:gd name="T24" fmla="*/ 213 w 281"/>
                <a:gd name="T25" fmla="*/ 306 h 310"/>
                <a:gd name="T26" fmla="*/ 196 w 281"/>
                <a:gd name="T27" fmla="*/ 315 h 310"/>
                <a:gd name="T28" fmla="*/ 159 w 281"/>
                <a:gd name="T29" fmla="*/ 326 h 310"/>
                <a:gd name="T30" fmla="*/ 139 w 281"/>
                <a:gd name="T31" fmla="*/ 326 h 310"/>
                <a:gd name="T32" fmla="*/ 93 w 281"/>
                <a:gd name="T33" fmla="*/ 320 h 310"/>
                <a:gd name="T34" fmla="*/ 65 w 281"/>
                <a:gd name="T35" fmla="*/ 309 h 310"/>
                <a:gd name="T36" fmla="*/ 45 w 281"/>
                <a:gd name="T37" fmla="*/ 289 h 310"/>
                <a:gd name="T38" fmla="*/ 34 w 281"/>
                <a:gd name="T39" fmla="*/ 280 h 310"/>
                <a:gd name="T40" fmla="*/ 8 w 281"/>
                <a:gd name="T41" fmla="*/ 229 h 310"/>
                <a:gd name="T42" fmla="*/ 0 w 281"/>
                <a:gd name="T43" fmla="*/ 17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75 h 310"/>
                <a:gd name="T72" fmla="*/ 65 w 281"/>
                <a:gd name="T73" fmla="*/ 226 h 310"/>
                <a:gd name="T74" fmla="*/ 82 w 281"/>
                <a:gd name="T75" fmla="*/ 266 h 310"/>
                <a:gd name="T76" fmla="*/ 96 w 281"/>
                <a:gd name="T77" fmla="*/ 283 h 310"/>
                <a:gd name="T78" fmla="*/ 128 w 281"/>
                <a:gd name="T79" fmla="*/ 300 h 310"/>
                <a:gd name="T80" fmla="*/ 145 w 281"/>
                <a:gd name="T81" fmla="*/ 300 h 310"/>
                <a:gd name="T82" fmla="*/ 179 w 281"/>
                <a:gd name="T83" fmla="*/ 289 h 310"/>
                <a:gd name="T84" fmla="*/ 204 w 281"/>
                <a:gd name="T85" fmla="*/ 261 h 310"/>
                <a:gd name="T86" fmla="*/ 213 w 281"/>
                <a:gd name="T87" fmla="*/ 241 h 310"/>
                <a:gd name="T88" fmla="*/ 224 w 281"/>
                <a:gd name="T89" fmla="*/ 19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Freeform 1733"/>
            <p:cNvSpPr>
              <a:spLocks/>
            </p:cNvSpPr>
            <p:nvPr userDrawn="1"/>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83 h 361"/>
                <a:gd name="T12" fmla="*/ 83 w 182"/>
                <a:gd name="T13" fmla="*/ 283 h 361"/>
                <a:gd name="T14" fmla="*/ 83 w 182"/>
                <a:gd name="T15" fmla="*/ 300 h 361"/>
                <a:gd name="T16" fmla="*/ 86 w 182"/>
                <a:gd name="T17" fmla="*/ 312 h 361"/>
                <a:gd name="T18" fmla="*/ 91 w 182"/>
                <a:gd name="T19" fmla="*/ 323 h 361"/>
                <a:gd name="T20" fmla="*/ 97 w 182"/>
                <a:gd name="T21" fmla="*/ 334 h 361"/>
                <a:gd name="T22" fmla="*/ 105 w 182"/>
                <a:gd name="T23" fmla="*/ 340 h 361"/>
                <a:gd name="T24" fmla="*/ 117 w 182"/>
                <a:gd name="T25" fmla="*/ 346 h 361"/>
                <a:gd name="T26" fmla="*/ 128 w 182"/>
                <a:gd name="T27" fmla="*/ 349 h 361"/>
                <a:gd name="T28" fmla="*/ 142 w 182"/>
                <a:gd name="T29" fmla="*/ 351 h 361"/>
                <a:gd name="T30" fmla="*/ 142 w 182"/>
                <a:gd name="T31" fmla="*/ 351 h 361"/>
                <a:gd name="T32" fmla="*/ 157 w 182"/>
                <a:gd name="T33" fmla="*/ 349 h 361"/>
                <a:gd name="T34" fmla="*/ 165 w 182"/>
                <a:gd name="T35" fmla="*/ 346 h 361"/>
                <a:gd name="T36" fmla="*/ 165 w 182"/>
                <a:gd name="T37" fmla="*/ 346 h 361"/>
                <a:gd name="T38" fmla="*/ 182 w 182"/>
                <a:gd name="T39" fmla="*/ 334 h 361"/>
                <a:gd name="T40" fmla="*/ 182 w 182"/>
                <a:gd name="T41" fmla="*/ 334 h 361"/>
                <a:gd name="T42" fmla="*/ 182 w 182"/>
                <a:gd name="T43" fmla="*/ 340 h 361"/>
                <a:gd name="T44" fmla="*/ 179 w 182"/>
                <a:gd name="T45" fmla="*/ 349 h 361"/>
                <a:gd name="T46" fmla="*/ 162 w 182"/>
                <a:gd name="T47" fmla="*/ 363 h 361"/>
                <a:gd name="T48" fmla="*/ 162 w 182"/>
                <a:gd name="T49" fmla="*/ 363 h 361"/>
                <a:gd name="T50" fmla="*/ 154 w 182"/>
                <a:gd name="T51" fmla="*/ 368 h 361"/>
                <a:gd name="T52" fmla="*/ 142 w 182"/>
                <a:gd name="T53" fmla="*/ 374 h 361"/>
                <a:gd name="T54" fmla="*/ 131 w 182"/>
                <a:gd name="T55" fmla="*/ 377 h 361"/>
                <a:gd name="T56" fmla="*/ 117 w 182"/>
                <a:gd name="T57" fmla="*/ 377 h 361"/>
                <a:gd name="T58" fmla="*/ 117 w 182"/>
                <a:gd name="T59" fmla="*/ 377 h 361"/>
                <a:gd name="T60" fmla="*/ 100 w 182"/>
                <a:gd name="T61" fmla="*/ 377 h 361"/>
                <a:gd name="T62" fmla="*/ 83 w 182"/>
                <a:gd name="T63" fmla="*/ 371 h 361"/>
                <a:gd name="T64" fmla="*/ 66 w 182"/>
                <a:gd name="T65" fmla="*/ 363 h 361"/>
                <a:gd name="T66" fmla="*/ 54 w 182"/>
                <a:gd name="T67" fmla="*/ 351 h 361"/>
                <a:gd name="T68" fmla="*/ 54 w 182"/>
                <a:gd name="T69" fmla="*/ 351 h 361"/>
                <a:gd name="T70" fmla="*/ 43 w 182"/>
                <a:gd name="T71" fmla="*/ 340 h 361"/>
                <a:gd name="T72" fmla="*/ 34 w 182"/>
                <a:gd name="T73" fmla="*/ 323 h 361"/>
                <a:gd name="T74" fmla="*/ 29 w 182"/>
                <a:gd name="T75" fmla="*/ 306 h 361"/>
                <a:gd name="T76" fmla="*/ 29 w 182"/>
                <a:gd name="T77" fmla="*/ 28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Freeform 1734"/>
            <p:cNvSpPr>
              <a:spLocks/>
            </p:cNvSpPr>
            <p:nvPr userDrawn="1"/>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735"/>
            <p:cNvSpPr>
              <a:spLocks/>
            </p:cNvSpPr>
            <p:nvPr userDrawn="1"/>
          </p:nvSpPr>
          <p:spPr bwMode="auto">
            <a:xfrm>
              <a:off x="3275" y="3109"/>
              <a:ext cx="474" cy="305"/>
            </a:xfrm>
            <a:custGeom>
              <a:avLst/>
              <a:gdLst>
                <a:gd name="T0" fmla="*/ 348 w 475"/>
                <a:gd name="T1" fmla="*/ 0 h 304"/>
                <a:gd name="T2" fmla="*/ 382 w 475"/>
                <a:gd name="T3" fmla="*/ 6 h 304"/>
                <a:gd name="T4" fmla="*/ 413 w 475"/>
                <a:gd name="T5" fmla="*/ 23 h 304"/>
                <a:gd name="T6" fmla="*/ 428 w 475"/>
                <a:gd name="T7" fmla="*/ 37 h 304"/>
                <a:gd name="T8" fmla="*/ 442 w 475"/>
                <a:gd name="T9" fmla="*/ 68 h 304"/>
                <a:gd name="T10" fmla="*/ 442 w 475"/>
                <a:gd name="T11" fmla="*/ 298 h 304"/>
                <a:gd name="T12" fmla="*/ 445 w 475"/>
                <a:gd name="T13" fmla="*/ 303 h 304"/>
                <a:gd name="T14" fmla="*/ 447 w 475"/>
                <a:gd name="T15" fmla="*/ 309 h 304"/>
                <a:gd name="T16" fmla="*/ 371 w 475"/>
                <a:gd name="T17" fmla="*/ 320 h 304"/>
                <a:gd name="T18" fmla="*/ 376 w 475"/>
                <a:gd name="T19" fmla="*/ 315 h 304"/>
                <a:gd name="T20" fmla="*/ 388 w 475"/>
                <a:gd name="T21" fmla="*/ 303 h 304"/>
                <a:gd name="T22" fmla="*/ 388 w 475"/>
                <a:gd name="T23" fmla="*/ 108 h 304"/>
                <a:gd name="T24" fmla="*/ 388 w 475"/>
                <a:gd name="T25" fmla="*/ 91 h 304"/>
                <a:gd name="T26" fmla="*/ 379 w 475"/>
                <a:gd name="T27" fmla="*/ 66 h 304"/>
                <a:gd name="T28" fmla="*/ 371 w 475"/>
                <a:gd name="T29" fmla="*/ 57 h 304"/>
                <a:gd name="T30" fmla="*/ 351 w 475"/>
                <a:gd name="T31" fmla="*/ 43 h 304"/>
                <a:gd name="T32" fmla="*/ 320 w 475"/>
                <a:gd name="T33" fmla="*/ 37 h 304"/>
                <a:gd name="T34" fmla="*/ 300 w 475"/>
                <a:gd name="T35" fmla="*/ 40 h 304"/>
                <a:gd name="T36" fmla="*/ 266 w 475"/>
                <a:gd name="T37" fmla="*/ 60 h 304"/>
                <a:gd name="T38" fmla="*/ 251 w 475"/>
                <a:gd name="T39" fmla="*/ 77 h 304"/>
                <a:gd name="T40" fmla="*/ 251 w 475"/>
                <a:gd name="T41" fmla="*/ 298 h 304"/>
                <a:gd name="T42" fmla="*/ 254 w 475"/>
                <a:gd name="T43" fmla="*/ 303 h 304"/>
                <a:gd name="T44" fmla="*/ 257 w 475"/>
                <a:gd name="T45" fmla="*/ 309 h 304"/>
                <a:gd name="T46" fmla="*/ 194 w 475"/>
                <a:gd name="T47" fmla="*/ 320 h 304"/>
                <a:gd name="T48" fmla="*/ 202 w 475"/>
                <a:gd name="T49" fmla="*/ 315 h 304"/>
                <a:gd name="T50" fmla="*/ 211 w 475"/>
                <a:gd name="T51" fmla="*/ 30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98 h 304"/>
                <a:gd name="T70" fmla="*/ 83 w 475"/>
                <a:gd name="T71" fmla="*/ 309 h 304"/>
                <a:gd name="T72" fmla="*/ 97 w 475"/>
                <a:gd name="T73" fmla="*/ 320 h 304"/>
                <a:gd name="T74" fmla="*/ 6 w 475"/>
                <a:gd name="T75" fmla="*/ 320 h 304"/>
                <a:gd name="T76" fmla="*/ 20 w 475"/>
                <a:gd name="T77" fmla="*/ 309 h 304"/>
                <a:gd name="T78" fmla="*/ 23 w 475"/>
                <a:gd name="T79" fmla="*/ 29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40 w 475"/>
                <a:gd name="T105" fmla="*/ 43 h 304"/>
                <a:gd name="T106" fmla="*/ 246 w 475"/>
                <a:gd name="T107" fmla="*/ 57 h 304"/>
                <a:gd name="T108" fmla="*/ 291 w 475"/>
                <a:gd name="T109" fmla="*/ 17 h 304"/>
                <a:gd name="T110" fmla="*/ 305 w 475"/>
                <a:gd name="T111" fmla="*/ 9 h 304"/>
                <a:gd name="T112" fmla="*/ 334 w 475"/>
                <a:gd name="T113" fmla="*/ 0 h 304"/>
                <a:gd name="T114" fmla="*/ 34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736"/>
            <p:cNvSpPr>
              <a:spLocks/>
            </p:cNvSpPr>
            <p:nvPr userDrawn="1"/>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83 h 361"/>
                <a:gd name="T12" fmla="*/ 82 w 184"/>
                <a:gd name="T13" fmla="*/ 283 h 361"/>
                <a:gd name="T14" fmla="*/ 85 w 184"/>
                <a:gd name="T15" fmla="*/ 300 h 361"/>
                <a:gd name="T16" fmla="*/ 88 w 184"/>
                <a:gd name="T17" fmla="*/ 312 h 361"/>
                <a:gd name="T18" fmla="*/ 91 w 184"/>
                <a:gd name="T19" fmla="*/ 323 h 361"/>
                <a:gd name="T20" fmla="*/ 99 w 184"/>
                <a:gd name="T21" fmla="*/ 334 h 361"/>
                <a:gd name="T22" fmla="*/ 105 w 184"/>
                <a:gd name="T23" fmla="*/ 340 h 361"/>
                <a:gd name="T24" fmla="*/ 116 w 184"/>
                <a:gd name="T25" fmla="*/ 346 h 361"/>
                <a:gd name="T26" fmla="*/ 128 w 184"/>
                <a:gd name="T27" fmla="*/ 349 h 361"/>
                <a:gd name="T28" fmla="*/ 142 w 184"/>
                <a:gd name="T29" fmla="*/ 351 h 361"/>
                <a:gd name="T30" fmla="*/ 142 w 184"/>
                <a:gd name="T31" fmla="*/ 351 h 361"/>
                <a:gd name="T32" fmla="*/ 156 w 184"/>
                <a:gd name="T33" fmla="*/ 349 h 361"/>
                <a:gd name="T34" fmla="*/ 165 w 184"/>
                <a:gd name="T35" fmla="*/ 346 h 361"/>
                <a:gd name="T36" fmla="*/ 165 w 184"/>
                <a:gd name="T37" fmla="*/ 346 h 361"/>
                <a:gd name="T38" fmla="*/ 184 w 184"/>
                <a:gd name="T39" fmla="*/ 334 h 361"/>
                <a:gd name="T40" fmla="*/ 184 w 184"/>
                <a:gd name="T41" fmla="*/ 334 h 361"/>
                <a:gd name="T42" fmla="*/ 182 w 184"/>
                <a:gd name="T43" fmla="*/ 340 h 361"/>
                <a:gd name="T44" fmla="*/ 179 w 184"/>
                <a:gd name="T45" fmla="*/ 349 h 361"/>
                <a:gd name="T46" fmla="*/ 162 w 184"/>
                <a:gd name="T47" fmla="*/ 363 h 361"/>
                <a:gd name="T48" fmla="*/ 162 w 184"/>
                <a:gd name="T49" fmla="*/ 363 h 361"/>
                <a:gd name="T50" fmla="*/ 153 w 184"/>
                <a:gd name="T51" fmla="*/ 368 h 361"/>
                <a:gd name="T52" fmla="*/ 142 w 184"/>
                <a:gd name="T53" fmla="*/ 374 h 361"/>
                <a:gd name="T54" fmla="*/ 130 w 184"/>
                <a:gd name="T55" fmla="*/ 377 h 361"/>
                <a:gd name="T56" fmla="*/ 119 w 184"/>
                <a:gd name="T57" fmla="*/ 377 h 361"/>
                <a:gd name="T58" fmla="*/ 119 w 184"/>
                <a:gd name="T59" fmla="*/ 377 h 361"/>
                <a:gd name="T60" fmla="*/ 99 w 184"/>
                <a:gd name="T61" fmla="*/ 377 h 361"/>
                <a:gd name="T62" fmla="*/ 82 w 184"/>
                <a:gd name="T63" fmla="*/ 371 h 361"/>
                <a:gd name="T64" fmla="*/ 65 w 184"/>
                <a:gd name="T65" fmla="*/ 363 h 361"/>
                <a:gd name="T66" fmla="*/ 54 w 184"/>
                <a:gd name="T67" fmla="*/ 351 h 361"/>
                <a:gd name="T68" fmla="*/ 54 w 184"/>
                <a:gd name="T69" fmla="*/ 351 h 361"/>
                <a:gd name="T70" fmla="*/ 42 w 184"/>
                <a:gd name="T71" fmla="*/ 340 h 361"/>
                <a:gd name="T72" fmla="*/ 34 w 184"/>
                <a:gd name="T73" fmla="*/ 323 h 361"/>
                <a:gd name="T74" fmla="*/ 31 w 184"/>
                <a:gd name="T75" fmla="*/ 306 h 361"/>
                <a:gd name="T76" fmla="*/ 28 w 184"/>
                <a:gd name="T77" fmla="*/ 28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737"/>
            <p:cNvSpPr>
              <a:spLocks noEditPoints="1"/>
            </p:cNvSpPr>
            <p:nvPr userDrawn="1"/>
          </p:nvSpPr>
          <p:spPr bwMode="auto">
            <a:xfrm>
              <a:off x="4253" y="3109"/>
              <a:ext cx="282" cy="311"/>
            </a:xfrm>
            <a:custGeom>
              <a:avLst/>
              <a:gdLst>
                <a:gd name="T0" fmla="*/ 128 w 284"/>
                <a:gd name="T1" fmla="*/ 0 h 310"/>
                <a:gd name="T2" fmla="*/ 168 w 284"/>
                <a:gd name="T3" fmla="*/ 6 h 310"/>
                <a:gd name="T4" fmla="*/ 201 w 284"/>
                <a:gd name="T5" fmla="*/ 23 h 310"/>
                <a:gd name="T6" fmla="*/ 208 w 284"/>
                <a:gd name="T7" fmla="*/ 34 h 310"/>
                <a:gd name="T8" fmla="*/ 229 w 284"/>
                <a:gd name="T9" fmla="*/ 63 h 310"/>
                <a:gd name="T10" fmla="*/ 237 w 284"/>
                <a:gd name="T11" fmla="*/ 80 h 310"/>
                <a:gd name="T12" fmla="*/ 249 w 284"/>
                <a:gd name="T13" fmla="*/ 117 h 310"/>
                <a:gd name="T14" fmla="*/ 252 w 284"/>
                <a:gd name="T15" fmla="*/ 172 h 310"/>
                <a:gd name="T16" fmla="*/ 252 w 284"/>
                <a:gd name="T17" fmla="*/ 190 h 310"/>
                <a:gd name="T18" fmla="*/ 240 w 284"/>
                <a:gd name="T19" fmla="*/ 226 h 310"/>
                <a:gd name="T20" fmla="*/ 235 w 284"/>
                <a:gd name="T21" fmla="*/ 246 h 310"/>
                <a:gd name="T22" fmla="*/ 212 w 284"/>
                <a:gd name="T23" fmla="*/ 278 h 310"/>
                <a:gd name="T24" fmla="*/ 198 w 284"/>
                <a:gd name="T25" fmla="*/ 306 h 310"/>
                <a:gd name="T26" fmla="*/ 182 w 284"/>
                <a:gd name="T27" fmla="*/ 315 h 310"/>
                <a:gd name="T28" fmla="*/ 145 w 284"/>
                <a:gd name="T29" fmla="*/ 326 h 310"/>
                <a:gd name="T30" fmla="*/ 126 w 284"/>
                <a:gd name="T31" fmla="*/ 326 h 310"/>
                <a:gd name="T32" fmla="*/ 77 w 284"/>
                <a:gd name="T33" fmla="*/ 320 h 310"/>
                <a:gd name="T34" fmla="*/ 68 w 284"/>
                <a:gd name="T35" fmla="*/ 309 h 310"/>
                <a:gd name="T36" fmla="*/ 45 w 284"/>
                <a:gd name="T37" fmla="*/ 289 h 310"/>
                <a:gd name="T38" fmla="*/ 36 w 284"/>
                <a:gd name="T39" fmla="*/ 280 h 310"/>
                <a:gd name="T40" fmla="*/ 11 w 284"/>
                <a:gd name="T41" fmla="*/ 229 h 310"/>
                <a:gd name="T42" fmla="*/ 0 w 284"/>
                <a:gd name="T43" fmla="*/ 17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1 w 284"/>
                <a:gd name="T55" fmla="*/ 12 h 310"/>
                <a:gd name="T56" fmla="*/ 106 w 284"/>
                <a:gd name="T57" fmla="*/ 0 h 310"/>
                <a:gd name="T58" fmla="*/ 128 w 284"/>
                <a:gd name="T59" fmla="*/ 0 h 310"/>
                <a:gd name="T60" fmla="*/ 123 w 284"/>
                <a:gd name="T61" fmla="*/ 23 h 310"/>
                <a:gd name="T62" fmla="*/ 86 w 284"/>
                <a:gd name="T63" fmla="*/ 34 h 310"/>
                <a:gd name="T64" fmla="*/ 71 w 284"/>
                <a:gd name="T65" fmla="*/ 66 h 310"/>
                <a:gd name="T66" fmla="*/ 68 w 284"/>
                <a:gd name="T67" fmla="*/ 85 h 310"/>
                <a:gd name="T68" fmla="*/ 59 w 284"/>
                <a:gd name="T69" fmla="*/ 131 h 310"/>
                <a:gd name="T70" fmla="*/ 59 w 284"/>
                <a:gd name="T71" fmla="*/ 175 h 310"/>
                <a:gd name="T72" fmla="*/ 68 w 284"/>
                <a:gd name="T73" fmla="*/ 226 h 310"/>
                <a:gd name="T74" fmla="*/ 71 w 284"/>
                <a:gd name="T75" fmla="*/ 266 h 310"/>
                <a:gd name="T76" fmla="*/ 80 w 284"/>
                <a:gd name="T77" fmla="*/ 283 h 310"/>
                <a:gd name="T78" fmla="*/ 111 w 284"/>
                <a:gd name="T79" fmla="*/ 300 h 310"/>
                <a:gd name="T80" fmla="*/ 131 w 284"/>
                <a:gd name="T81" fmla="*/ 300 h 310"/>
                <a:gd name="T82" fmla="*/ 165 w 284"/>
                <a:gd name="T83" fmla="*/ 289 h 310"/>
                <a:gd name="T84" fmla="*/ 191 w 284"/>
                <a:gd name="T85" fmla="*/ 261 h 310"/>
                <a:gd name="T86" fmla="*/ 198 w 284"/>
                <a:gd name="T87" fmla="*/ 241 h 310"/>
                <a:gd name="T88" fmla="*/ 202 w 284"/>
                <a:gd name="T89" fmla="*/ 195 h 310"/>
                <a:gd name="T90" fmla="*/ 202 w 284"/>
                <a:gd name="T91" fmla="*/ 151 h 310"/>
                <a:gd name="T92" fmla="*/ 197 w 284"/>
                <a:gd name="T93" fmla="*/ 85 h 310"/>
                <a:gd name="T94" fmla="*/ 185 w 284"/>
                <a:gd name="T95" fmla="*/ 60 h 310"/>
                <a:gd name="T96" fmla="*/ 168 w 284"/>
                <a:gd name="T97" fmla="*/ 40 h 310"/>
                <a:gd name="T98" fmla="*/ 148 w 284"/>
                <a:gd name="T99" fmla="*/ 29 h 310"/>
                <a:gd name="T100" fmla="*/ 12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738"/>
            <p:cNvSpPr>
              <a:spLocks/>
            </p:cNvSpPr>
            <p:nvPr userDrawn="1"/>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98 h 304"/>
                <a:gd name="T14" fmla="*/ 270 w 284"/>
                <a:gd name="T15" fmla="*/ 309 h 304"/>
                <a:gd name="T16" fmla="*/ 284 w 284"/>
                <a:gd name="T17" fmla="*/ 320 h 304"/>
                <a:gd name="T18" fmla="*/ 196 w 284"/>
                <a:gd name="T19" fmla="*/ 320 h 304"/>
                <a:gd name="T20" fmla="*/ 207 w 284"/>
                <a:gd name="T21" fmla="*/ 309 h 304"/>
                <a:gd name="T22" fmla="*/ 213 w 284"/>
                <a:gd name="T23" fmla="*/ 29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98 h 304"/>
                <a:gd name="T42" fmla="*/ 82 w 284"/>
                <a:gd name="T43" fmla="*/ 309 h 304"/>
                <a:gd name="T44" fmla="*/ 97 w 284"/>
                <a:gd name="T45" fmla="*/ 320 h 304"/>
                <a:gd name="T46" fmla="*/ 6 w 284"/>
                <a:gd name="T47" fmla="*/ 320 h 304"/>
                <a:gd name="T48" fmla="*/ 17 w 284"/>
                <a:gd name="T49" fmla="*/ 309 h 304"/>
                <a:gd name="T50" fmla="*/ 23 w 284"/>
                <a:gd name="T51" fmla="*/ 29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739"/>
            <p:cNvSpPr>
              <a:spLocks/>
            </p:cNvSpPr>
            <p:nvPr userDrawn="1"/>
          </p:nvSpPr>
          <p:spPr bwMode="auto">
            <a:xfrm>
              <a:off x="3764" y="3109"/>
              <a:ext cx="292" cy="453"/>
            </a:xfrm>
            <a:custGeom>
              <a:avLst/>
              <a:gdLst>
                <a:gd name="T0" fmla="*/ 265 w 293"/>
                <a:gd name="T1" fmla="*/ 85 h 452"/>
                <a:gd name="T2" fmla="*/ 234 w 293"/>
                <a:gd name="T3" fmla="*/ 37 h 452"/>
                <a:gd name="T4" fmla="*/ 214 w 293"/>
                <a:gd name="T5" fmla="*/ 20 h 452"/>
                <a:gd name="T6" fmla="*/ 194 w 293"/>
                <a:gd name="T7" fmla="*/ 9 h 452"/>
                <a:gd name="T8" fmla="*/ 14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42 h 452"/>
                <a:gd name="T24" fmla="*/ 20 w 293"/>
                <a:gd name="T25" fmla="*/ 451 h 452"/>
                <a:gd name="T26" fmla="*/ 11 w 293"/>
                <a:gd name="T27" fmla="*/ 465 h 452"/>
                <a:gd name="T28" fmla="*/ 94 w 293"/>
                <a:gd name="T29" fmla="*/ 468 h 452"/>
                <a:gd name="T30" fmla="*/ 88 w 293"/>
                <a:gd name="T31" fmla="*/ 465 h 452"/>
                <a:gd name="T32" fmla="*/ 80 w 293"/>
                <a:gd name="T33" fmla="*/ 451 h 452"/>
                <a:gd name="T34" fmla="*/ 77 w 293"/>
                <a:gd name="T35" fmla="*/ 68 h 452"/>
                <a:gd name="T36" fmla="*/ 91 w 293"/>
                <a:gd name="T37" fmla="*/ 54 h 452"/>
                <a:gd name="T38" fmla="*/ 105 w 293"/>
                <a:gd name="T39" fmla="*/ 46 h 452"/>
                <a:gd name="T40" fmla="*/ 142 w 293"/>
                <a:gd name="T41" fmla="*/ 34 h 452"/>
                <a:gd name="T42" fmla="*/ 146 w 293"/>
                <a:gd name="T43" fmla="*/ 37 h 452"/>
                <a:gd name="T44" fmla="*/ 174 w 293"/>
                <a:gd name="T45" fmla="*/ 51 h 452"/>
                <a:gd name="T46" fmla="*/ 189 w 293"/>
                <a:gd name="T47" fmla="*/ 63 h 452"/>
                <a:gd name="T48" fmla="*/ 208 w 293"/>
                <a:gd name="T49" fmla="*/ 100 h 452"/>
                <a:gd name="T50" fmla="*/ 214 w 293"/>
                <a:gd name="T51" fmla="*/ 156 h 452"/>
                <a:gd name="T52" fmla="*/ 214 w 293"/>
                <a:gd name="T53" fmla="*/ 185 h 452"/>
                <a:gd name="T54" fmla="*/ 200 w 293"/>
                <a:gd name="T55" fmla="*/ 249 h 452"/>
                <a:gd name="T56" fmla="*/ 189 w 293"/>
                <a:gd name="T57" fmla="*/ 266 h 452"/>
                <a:gd name="T58" fmla="*/ 160 w 293"/>
                <a:gd name="T59" fmla="*/ 292 h 452"/>
                <a:gd name="T60" fmla="*/ 136 w 293"/>
                <a:gd name="T61" fmla="*/ 300 h 452"/>
                <a:gd name="T62" fmla="*/ 122 w 293"/>
                <a:gd name="T63" fmla="*/ 300 h 452"/>
                <a:gd name="T64" fmla="*/ 99 w 293"/>
                <a:gd name="T65" fmla="*/ 292 h 452"/>
                <a:gd name="T66" fmla="*/ 102 w 293"/>
                <a:gd name="T67" fmla="*/ 320 h 452"/>
                <a:gd name="T68" fmla="*/ 122 w 293"/>
                <a:gd name="T69" fmla="*/ 326 h 452"/>
                <a:gd name="T70" fmla="*/ 145 w 293"/>
                <a:gd name="T71" fmla="*/ 326 h 452"/>
                <a:gd name="T72" fmla="*/ 174 w 293"/>
                <a:gd name="T73" fmla="*/ 320 h 452"/>
                <a:gd name="T74" fmla="*/ 203 w 293"/>
                <a:gd name="T75" fmla="*/ 306 h 452"/>
                <a:gd name="T76" fmla="*/ 225 w 293"/>
                <a:gd name="T77" fmla="*/ 289 h 452"/>
                <a:gd name="T78" fmla="*/ 237 w 293"/>
                <a:gd name="T79" fmla="*/ 278 h 452"/>
                <a:gd name="T80" fmla="*/ 265 w 293"/>
                <a:gd name="T81" fmla="*/ 210 h 452"/>
                <a:gd name="T82" fmla="*/ 277 w 293"/>
                <a:gd name="T83" fmla="*/ 154 h 452"/>
                <a:gd name="T84" fmla="*/ 274 w 293"/>
                <a:gd name="T85" fmla="*/ 117 h 452"/>
                <a:gd name="T86" fmla="*/ 26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740"/>
            <p:cNvSpPr>
              <a:spLocks/>
            </p:cNvSpPr>
            <p:nvPr userDrawn="1"/>
          </p:nvSpPr>
          <p:spPr bwMode="auto">
            <a:xfrm>
              <a:off x="2192" y="3109"/>
              <a:ext cx="209" cy="311"/>
            </a:xfrm>
            <a:custGeom>
              <a:avLst/>
              <a:gdLst>
                <a:gd name="T0" fmla="*/ 198 w 208"/>
                <a:gd name="T1" fmla="*/ 280 h 310"/>
                <a:gd name="T2" fmla="*/ 198 w 208"/>
                <a:gd name="T3" fmla="*/ 280 h 310"/>
                <a:gd name="T4" fmla="*/ 181 w 208"/>
                <a:gd name="T5" fmla="*/ 286 h 310"/>
                <a:gd name="T6" fmla="*/ 161 w 208"/>
                <a:gd name="T7" fmla="*/ 289 h 310"/>
                <a:gd name="T8" fmla="*/ 161 w 208"/>
                <a:gd name="T9" fmla="*/ 289 h 310"/>
                <a:gd name="T10" fmla="*/ 147 w 208"/>
                <a:gd name="T11" fmla="*/ 289 h 310"/>
                <a:gd name="T12" fmla="*/ 136 w 208"/>
                <a:gd name="T13" fmla="*/ 283 h 310"/>
                <a:gd name="T14" fmla="*/ 124 w 208"/>
                <a:gd name="T15" fmla="*/ 278 h 310"/>
                <a:gd name="T16" fmla="*/ 100 w 208"/>
                <a:gd name="T17" fmla="*/ 266 h 310"/>
                <a:gd name="T18" fmla="*/ 100 w 208"/>
                <a:gd name="T19" fmla="*/ 266 h 310"/>
                <a:gd name="T20" fmla="*/ 91 w 208"/>
                <a:gd name="T21" fmla="*/ 255 h 310"/>
                <a:gd name="T22" fmla="*/ 83 w 208"/>
                <a:gd name="T23" fmla="*/ 241 h 310"/>
                <a:gd name="T24" fmla="*/ 80 w 208"/>
                <a:gd name="T25" fmla="*/ 224 h 310"/>
                <a:gd name="T26" fmla="*/ 80 w 208"/>
                <a:gd name="T27" fmla="*/ 20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207 h 310"/>
                <a:gd name="T44" fmla="*/ 23 w 208"/>
                <a:gd name="T45" fmla="*/ 207 h 310"/>
                <a:gd name="T46" fmla="*/ 26 w 208"/>
                <a:gd name="T47" fmla="*/ 235 h 310"/>
                <a:gd name="T48" fmla="*/ 32 w 208"/>
                <a:gd name="T49" fmla="*/ 261 h 310"/>
                <a:gd name="T50" fmla="*/ 40 w 208"/>
                <a:gd name="T51" fmla="*/ 280 h 310"/>
                <a:gd name="T52" fmla="*/ 54 w 208"/>
                <a:gd name="T53" fmla="*/ 298 h 310"/>
                <a:gd name="T54" fmla="*/ 54 w 208"/>
                <a:gd name="T55" fmla="*/ 298 h 310"/>
                <a:gd name="T56" fmla="*/ 71 w 208"/>
                <a:gd name="T57" fmla="*/ 312 h 310"/>
                <a:gd name="T58" fmla="*/ 85 w 208"/>
                <a:gd name="T59" fmla="*/ 320 h 310"/>
                <a:gd name="T60" fmla="*/ 103 w 208"/>
                <a:gd name="T61" fmla="*/ 326 h 310"/>
                <a:gd name="T62" fmla="*/ 138 w 208"/>
                <a:gd name="T63" fmla="*/ 326 h 310"/>
                <a:gd name="T64" fmla="*/ 138 w 208"/>
                <a:gd name="T65" fmla="*/ 326 h 310"/>
                <a:gd name="T66" fmla="*/ 158 w 208"/>
                <a:gd name="T67" fmla="*/ 326 h 310"/>
                <a:gd name="T68" fmla="*/ 178 w 208"/>
                <a:gd name="T69" fmla="*/ 320 h 310"/>
                <a:gd name="T70" fmla="*/ 195 w 208"/>
                <a:gd name="T71" fmla="*/ 312 h 310"/>
                <a:gd name="T72" fmla="*/ 212 w 208"/>
                <a:gd name="T73" fmla="*/ 298 h 310"/>
                <a:gd name="T74" fmla="*/ 224 w 208"/>
                <a:gd name="T75" fmla="*/ 261 h 310"/>
                <a:gd name="T76" fmla="*/ 224 w 208"/>
                <a:gd name="T77" fmla="*/ 261 h 310"/>
                <a:gd name="T78" fmla="*/ 212 w 208"/>
                <a:gd name="T79" fmla="*/ 272 h 310"/>
                <a:gd name="T80" fmla="*/ 198 w 208"/>
                <a:gd name="T81" fmla="*/ 280 h 310"/>
                <a:gd name="T82" fmla="*/ 198 w 208"/>
                <a:gd name="T83" fmla="*/ 28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741"/>
            <p:cNvSpPr>
              <a:spLocks/>
            </p:cNvSpPr>
            <p:nvPr userDrawn="1"/>
          </p:nvSpPr>
          <p:spPr bwMode="auto">
            <a:xfrm>
              <a:off x="2383" y="3109"/>
              <a:ext cx="104" cy="311"/>
            </a:xfrm>
            <a:custGeom>
              <a:avLst/>
              <a:gdLst>
                <a:gd name="T0" fmla="*/ 63 w 105"/>
                <a:gd name="T1" fmla="*/ 269 h 310"/>
                <a:gd name="T2" fmla="*/ 6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55 h 310"/>
                <a:gd name="T20" fmla="*/ 25 w 105"/>
                <a:gd name="T21" fmla="*/ 280 h 310"/>
                <a:gd name="T22" fmla="*/ 25 w 105"/>
                <a:gd name="T23" fmla="*/ 280 h 310"/>
                <a:gd name="T24" fmla="*/ 25 w 105"/>
                <a:gd name="T25" fmla="*/ 280 h 310"/>
                <a:gd name="T26" fmla="*/ 25 w 105"/>
                <a:gd name="T27" fmla="*/ 280 h 310"/>
                <a:gd name="T28" fmla="*/ 25 w 105"/>
                <a:gd name="T29" fmla="*/ 298 h 310"/>
                <a:gd name="T30" fmla="*/ 31 w 105"/>
                <a:gd name="T31" fmla="*/ 309 h 310"/>
                <a:gd name="T32" fmla="*/ 31 w 105"/>
                <a:gd name="T33" fmla="*/ 309 h 310"/>
                <a:gd name="T34" fmla="*/ 37 w 105"/>
                <a:gd name="T35" fmla="*/ 317 h 310"/>
                <a:gd name="T36" fmla="*/ 48 w 105"/>
                <a:gd name="T37" fmla="*/ 326 h 310"/>
                <a:gd name="T38" fmla="*/ 89 w 105"/>
                <a:gd name="T39" fmla="*/ 306 h 310"/>
                <a:gd name="T40" fmla="*/ 89 w 105"/>
                <a:gd name="T41" fmla="*/ 306 h 310"/>
                <a:gd name="T42" fmla="*/ 77 w 105"/>
                <a:gd name="T43" fmla="*/ 303 h 310"/>
                <a:gd name="T44" fmla="*/ 69 w 105"/>
                <a:gd name="T45" fmla="*/ 295 h 310"/>
                <a:gd name="T46" fmla="*/ 63 w 105"/>
                <a:gd name="T47" fmla="*/ 283 h 310"/>
                <a:gd name="T48" fmla="*/ 63 w 105"/>
                <a:gd name="T49" fmla="*/ 269 h 310"/>
                <a:gd name="T50" fmla="*/ 63 w 105"/>
                <a:gd name="T51" fmla="*/ 26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742"/>
            <p:cNvSpPr>
              <a:spLocks/>
            </p:cNvSpPr>
            <p:nvPr userDrawn="1"/>
          </p:nvSpPr>
          <p:spPr bwMode="auto">
            <a:xfrm>
              <a:off x="3009" y="3109"/>
              <a:ext cx="250" cy="311"/>
            </a:xfrm>
            <a:custGeom>
              <a:avLst/>
              <a:gdLst>
                <a:gd name="T0" fmla="*/ 233 w 250"/>
                <a:gd name="T1" fmla="*/ 295 h 310"/>
                <a:gd name="T2" fmla="*/ 230 w 250"/>
                <a:gd name="T3" fmla="*/ 27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75 h 310"/>
                <a:gd name="T52" fmla="*/ 23 w 250"/>
                <a:gd name="T53" fmla="*/ 190 h 310"/>
                <a:gd name="T54" fmla="*/ 3 w 250"/>
                <a:gd name="T55" fmla="*/ 226 h 310"/>
                <a:gd name="T56" fmla="*/ 0 w 250"/>
                <a:gd name="T57" fmla="*/ 249 h 310"/>
                <a:gd name="T58" fmla="*/ 6 w 250"/>
                <a:gd name="T59" fmla="*/ 275 h 310"/>
                <a:gd name="T60" fmla="*/ 20 w 250"/>
                <a:gd name="T61" fmla="*/ 300 h 310"/>
                <a:gd name="T62" fmla="*/ 32 w 250"/>
                <a:gd name="T63" fmla="*/ 312 h 310"/>
                <a:gd name="T64" fmla="*/ 60 w 250"/>
                <a:gd name="T65" fmla="*/ 326 h 310"/>
                <a:gd name="T66" fmla="*/ 77 w 250"/>
                <a:gd name="T67" fmla="*/ 326 h 310"/>
                <a:gd name="T68" fmla="*/ 120 w 250"/>
                <a:gd name="T69" fmla="*/ 320 h 310"/>
                <a:gd name="T70" fmla="*/ 159 w 250"/>
                <a:gd name="T71" fmla="*/ 295 h 310"/>
                <a:gd name="T72" fmla="*/ 171 w 250"/>
                <a:gd name="T73" fmla="*/ 263 h 310"/>
                <a:gd name="T74" fmla="*/ 139 w 250"/>
                <a:gd name="T75" fmla="*/ 283 h 310"/>
                <a:gd name="T76" fmla="*/ 103 w 250"/>
                <a:gd name="T77" fmla="*/ 289 h 310"/>
                <a:gd name="T78" fmla="*/ 94 w 250"/>
                <a:gd name="T79" fmla="*/ 289 h 310"/>
                <a:gd name="T80" fmla="*/ 74 w 250"/>
                <a:gd name="T81" fmla="*/ 283 h 310"/>
                <a:gd name="T82" fmla="*/ 68 w 250"/>
                <a:gd name="T83" fmla="*/ 275 h 310"/>
                <a:gd name="T84" fmla="*/ 57 w 250"/>
                <a:gd name="T85" fmla="*/ 258 h 310"/>
                <a:gd name="T86" fmla="*/ 54 w 250"/>
                <a:gd name="T87" fmla="*/ 238 h 310"/>
                <a:gd name="T88" fmla="*/ 54 w 250"/>
                <a:gd name="T89" fmla="*/ 226 h 310"/>
                <a:gd name="T90" fmla="*/ 63 w 250"/>
                <a:gd name="T91" fmla="*/ 209 h 310"/>
                <a:gd name="T92" fmla="*/ 68 w 250"/>
                <a:gd name="T93" fmla="*/ 201 h 310"/>
                <a:gd name="T94" fmla="*/ 108 w 250"/>
                <a:gd name="T95" fmla="*/ 178 h 310"/>
                <a:gd name="T96" fmla="*/ 154 w 250"/>
                <a:gd name="T97" fmla="*/ 148 h 310"/>
                <a:gd name="T98" fmla="*/ 176 w 250"/>
                <a:gd name="T99" fmla="*/ 258 h 310"/>
                <a:gd name="T100" fmla="*/ 176 w 250"/>
                <a:gd name="T101" fmla="*/ 278 h 310"/>
                <a:gd name="T102" fmla="*/ 179 w 250"/>
                <a:gd name="T103" fmla="*/ 298 h 310"/>
                <a:gd name="T104" fmla="*/ 182 w 250"/>
                <a:gd name="T105" fmla="*/ 309 h 310"/>
                <a:gd name="T106" fmla="*/ 199 w 250"/>
                <a:gd name="T107" fmla="*/ 326 h 310"/>
                <a:gd name="T108" fmla="*/ 250 w 250"/>
                <a:gd name="T109" fmla="*/ 306 h 310"/>
                <a:gd name="T110" fmla="*/ 233 w 250"/>
                <a:gd name="T111" fmla="*/ 29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743"/>
            <p:cNvSpPr>
              <a:spLocks/>
            </p:cNvSpPr>
            <p:nvPr userDrawn="1"/>
          </p:nvSpPr>
          <p:spPr bwMode="auto">
            <a:xfrm>
              <a:off x="2871" y="2867"/>
              <a:ext cx="136" cy="169"/>
            </a:xfrm>
            <a:custGeom>
              <a:avLst/>
              <a:gdLst>
                <a:gd name="T0" fmla="*/ 31 w 136"/>
                <a:gd name="T1" fmla="*/ 11 h 170"/>
                <a:gd name="T2" fmla="*/ 31 w 136"/>
                <a:gd name="T3" fmla="*/ 100 h 170"/>
                <a:gd name="T4" fmla="*/ 31 w 136"/>
                <a:gd name="T5" fmla="*/ 100 h 170"/>
                <a:gd name="T6" fmla="*/ 34 w 136"/>
                <a:gd name="T7" fmla="*/ 115 h 170"/>
                <a:gd name="T8" fmla="*/ 40 w 136"/>
                <a:gd name="T9" fmla="*/ 126 h 170"/>
                <a:gd name="T10" fmla="*/ 46 w 136"/>
                <a:gd name="T11" fmla="*/ 134 h 170"/>
                <a:gd name="T12" fmla="*/ 51 w 136"/>
                <a:gd name="T13" fmla="*/ 137 h 170"/>
                <a:gd name="T14" fmla="*/ 63 w 136"/>
                <a:gd name="T15" fmla="*/ 140 h 170"/>
                <a:gd name="T16" fmla="*/ 74 w 136"/>
                <a:gd name="T17" fmla="*/ 143 h 170"/>
                <a:gd name="T18" fmla="*/ 74 w 136"/>
                <a:gd name="T19" fmla="*/ 143 h 170"/>
                <a:gd name="T20" fmla="*/ 85 w 136"/>
                <a:gd name="T21" fmla="*/ 143 h 170"/>
                <a:gd name="T22" fmla="*/ 94 w 136"/>
                <a:gd name="T23" fmla="*/ 140 h 170"/>
                <a:gd name="T24" fmla="*/ 102 w 136"/>
                <a:gd name="T25" fmla="*/ 134 h 170"/>
                <a:gd name="T26" fmla="*/ 108 w 136"/>
                <a:gd name="T27" fmla="*/ 129 h 170"/>
                <a:gd name="T28" fmla="*/ 111 w 136"/>
                <a:gd name="T29" fmla="*/ 123 h 170"/>
                <a:gd name="T30" fmla="*/ 114 w 136"/>
                <a:gd name="T31" fmla="*/ 115 h 170"/>
                <a:gd name="T32" fmla="*/ 117 w 136"/>
                <a:gd name="T33" fmla="*/ 10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98 h 170"/>
                <a:gd name="T52" fmla="*/ 128 w 136"/>
                <a:gd name="T53" fmla="*/ 98 h 170"/>
                <a:gd name="T54" fmla="*/ 128 w 136"/>
                <a:gd name="T55" fmla="*/ 112 h 170"/>
                <a:gd name="T56" fmla="*/ 125 w 136"/>
                <a:gd name="T57" fmla="*/ 123 h 170"/>
                <a:gd name="T58" fmla="*/ 119 w 136"/>
                <a:gd name="T59" fmla="*/ 134 h 170"/>
                <a:gd name="T60" fmla="*/ 111 w 136"/>
                <a:gd name="T61" fmla="*/ 140 h 170"/>
                <a:gd name="T62" fmla="*/ 102 w 136"/>
                <a:gd name="T63" fmla="*/ 146 h 170"/>
                <a:gd name="T64" fmla="*/ 94 w 136"/>
                <a:gd name="T65" fmla="*/ 151 h 170"/>
                <a:gd name="T66" fmla="*/ 71 w 136"/>
                <a:gd name="T67" fmla="*/ 154 h 170"/>
                <a:gd name="T68" fmla="*/ 71 w 136"/>
                <a:gd name="T69" fmla="*/ 154 h 170"/>
                <a:gd name="T70" fmla="*/ 51 w 136"/>
                <a:gd name="T71" fmla="*/ 151 h 170"/>
                <a:gd name="T72" fmla="*/ 40 w 136"/>
                <a:gd name="T73" fmla="*/ 149 h 170"/>
                <a:gd name="T74" fmla="*/ 31 w 136"/>
                <a:gd name="T75" fmla="*/ 143 h 170"/>
                <a:gd name="T76" fmla="*/ 20 w 136"/>
                <a:gd name="T77" fmla="*/ 134 h 170"/>
                <a:gd name="T78" fmla="*/ 14 w 136"/>
                <a:gd name="T79" fmla="*/ 126 h 170"/>
                <a:gd name="T80" fmla="*/ 9 w 136"/>
                <a:gd name="T81" fmla="*/ 112 h 170"/>
                <a:gd name="T82" fmla="*/ 9 w 136"/>
                <a:gd name="T83" fmla="*/ 9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1744"/>
            <p:cNvSpPr>
              <a:spLocks/>
            </p:cNvSpPr>
            <p:nvPr userDrawn="1"/>
          </p:nvSpPr>
          <p:spPr bwMode="auto">
            <a:xfrm>
              <a:off x="3022" y="2867"/>
              <a:ext cx="152" cy="172"/>
            </a:xfrm>
            <a:custGeom>
              <a:avLst/>
              <a:gdLst>
                <a:gd name="T0" fmla="*/ 117 w 153"/>
                <a:gd name="T1" fmla="*/ 11 h 173"/>
                <a:gd name="T2" fmla="*/ 117 w 153"/>
                <a:gd name="T3" fmla="*/ 11 h 173"/>
                <a:gd name="T4" fmla="*/ 117 w 153"/>
                <a:gd name="T5" fmla="*/ 3 h 173"/>
                <a:gd name="T6" fmla="*/ 111 w 153"/>
                <a:gd name="T7" fmla="*/ 0 h 173"/>
                <a:gd name="T8" fmla="*/ 137 w 153"/>
                <a:gd name="T9" fmla="*/ 0 h 173"/>
                <a:gd name="T10" fmla="*/ 137 w 153"/>
                <a:gd name="T11" fmla="*/ 0 h 173"/>
                <a:gd name="T12" fmla="*/ 131 w 153"/>
                <a:gd name="T13" fmla="*/ 3 h 173"/>
                <a:gd name="T14" fmla="*/ 131 w 153"/>
                <a:gd name="T15" fmla="*/ 11 h 173"/>
                <a:gd name="T16" fmla="*/ 131 w 153"/>
                <a:gd name="T17" fmla="*/ 157 h 173"/>
                <a:gd name="T18" fmla="*/ 131 w 153"/>
                <a:gd name="T19" fmla="*/ 157 h 173"/>
                <a:gd name="T20" fmla="*/ 76 w 153"/>
                <a:gd name="T21" fmla="*/ 86 h 173"/>
                <a:gd name="T22" fmla="*/ 28 w 153"/>
                <a:gd name="T23" fmla="*/ 25 h 173"/>
                <a:gd name="T24" fmla="*/ 28 w 153"/>
                <a:gd name="T25" fmla="*/ 140 h 173"/>
                <a:gd name="T26" fmla="*/ 28 w 153"/>
                <a:gd name="T27" fmla="*/ 140 h 173"/>
                <a:gd name="T28" fmla="*/ 31 w 153"/>
                <a:gd name="T29" fmla="*/ 149 h 173"/>
                <a:gd name="T30" fmla="*/ 34 w 153"/>
                <a:gd name="T31" fmla="*/ 151 h 173"/>
                <a:gd name="T32" fmla="*/ 8 w 153"/>
                <a:gd name="T33" fmla="*/ 151 h 173"/>
                <a:gd name="T34" fmla="*/ 8 w 153"/>
                <a:gd name="T35" fmla="*/ 151 h 173"/>
                <a:gd name="T36" fmla="*/ 14 w 153"/>
                <a:gd name="T37" fmla="*/ 149 h 173"/>
                <a:gd name="T38" fmla="*/ 14 w 153"/>
                <a:gd name="T39" fmla="*/ 14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17 w 153"/>
                <a:gd name="T57" fmla="*/ 103 h 173"/>
                <a:gd name="T58" fmla="*/ 117 w 153"/>
                <a:gd name="T59" fmla="*/ 11 h 173"/>
                <a:gd name="T60" fmla="*/ 11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 name="Freeform 1745"/>
            <p:cNvSpPr>
              <a:spLocks/>
            </p:cNvSpPr>
            <p:nvPr userDrawn="1"/>
          </p:nvSpPr>
          <p:spPr bwMode="auto">
            <a:xfrm>
              <a:off x="3201" y="2867"/>
              <a:ext cx="38" cy="167"/>
            </a:xfrm>
            <a:custGeom>
              <a:avLst/>
              <a:gdLst>
                <a:gd name="T0" fmla="*/ 53 w 37"/>
                <a:gd name="T1" fmla="*/ 0 h 167"/>
                <a:gd name="T2" fmla="*/ 53 w 37"/>
                <a:gd name="T3" fmla="*/ 0 h 167"/>
                <a:gd name="T4" fmla="*/ 47 w 37"/>
                <a:gd name="T5" fmla="*/ 3 h 167"/>
                <a:gd name="T6" fmla="*/ 44 w 37"/>
                <a:gd name="T7" fmla="*/ 11 h 167"/>
                <a:gd name="T8" fmla="*/ 44 w 37"/>
                <a:gd name="T9" fmla="*/ 156 h 167"/>
                <a:gd name="T10" fmla="*/ 44 w 37"/>
                <a:gd name="T11" fmla="*/ 156 h 167"/>
                <a:gd name="T12" fmla="*/ 47 w 37"/>
                <a:gd name="T13" fmla="*/ 165 h 167"/>
                <a:gd name="T14" fmla="*/ 5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746"/>
            <p:cNvSpPr>
              <a:spLocks/>
            </p:cNvSpPr>
            <p:nvPr userDrawn="1"/>
          </p:nvSpPr>
          <p:spPr bwMode="auto">
            <a:xfrm>
              <a:off x="3250" y="2867"/>
              <a:ext cx="152" cy="172"/>
            </a:xfrm>
            <a:custGeom>
              <a:avLst/>
              <a:gdLst>
                <a:gd name="T0" fmla="*/ 115 w 153"/>
                <a:gd name="T1" fmla="*/ 11 h 173"/>
                <a:gd name="T2" fmla="*/ 115 w 153"/>
                <a:gd name="T3" fmla="*/ 11 h 173"/>
                <a:gd name="T4" fmla="*/ 115 w 153"/>
                <a:gd name="T5" fmla="*/ 3 h 173"/>
                <a:gd name="T6" fmla="*/ 109 w 153"/>
                <a:gd name="T7" fmla="*/ 0 h 173"/>
                <a:gd name="T8" fmla="*/ 137 w 153"/>
                <a:gd name="T9" fmla="*/ 0 h 173"/>
                <a:gd name="T10" fmla="*/ 137 w 153"/>
                <a:gd name="T11" fmla="*/ 0 h 173"/>
                <a:gd name="T12" fmla="*/ 132 w 153"/>
                <a:gd name="T13" fmla="*/ 6 h 173"/>
                <a:gd name="T14" fmla="*/ 126 w 153"/>
                <a:gd name="T15" fmla="*/ 11 h 173"/>
                <a:gd name="T16" fmla="*/ 126 w 153"/>
                <a:gd name="T17" fmla="*/ 11 h 173"/>
                <a:gd name="T18" fmla="*/ 76 w 153"/>
                <a:gd name="T19" fmla="*/ 157 h 173"/>
                <a:gd name="T20" fmla="*/ 76 w 153"/>
                <a:gd name="T21" fmla="*/ 15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6 w 153"/>
                <a:gd name="T43" fmla="*/ 112 h 173"/>
                <a:gd name="T44" fmla="*/ 76 w 153"/>
                <a:gd name="T45" fmla="*/ 112 h 173"/>
                <a:gd name="T46" fmla="*/ 115 w 153"/>
                <a:gd name="T47" fmla="*/ 11 h 173"/>
                <a:gd name="T48" fmla="*/ 11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747"/>
            <p:cNvSpPr>
              <a:spLocks/>
            </p:cNvSpPr>
            <p:nvPr userDrawn="1"/>
          </p:nvSpPr>
          <p:spPr bwMode="auto">
            <a:xfrm>
              <a:off x="3411" y="2867"/>
              <a:ext cx="104" cy="167"/>
            </a:xfrm>
            <a:custGeom>
              <a:avLst/>
              <a:gdLst>
                <a:gd name="T0" fmla="*/ 78 w 105"/>
                <a:gd name="T1" fmla="*/ 23 h 167"/>
                <a:gd name="T2" fmla="*/ 78 w 105"/>
                <a:gd name="T3" fmla="*/ 23 h 167"/>
                <a:gd name="T4" fmla="*/ 69 w 105"/>
                <a:gd name="T5" fmla="*/ 14 h 167"/>
                <a:gd name="T6" fmla="*/ 58 w 105"/>
                <a:gd name="T7" fmla="*/ 11 h 167"/>
                <a:gd name="T8" fmla="*/ 58 w 105"/>
                <a:gd name="T9" fmla="*/ 11 h 167"/>
                <a:gd name="T10" fmla="*/ 31 w 105"/>
                <a:gd name="T11" fmla="*/ 11 h 167"/>
                <a:gd name="T12" fmla="*/ 31 w 105"/>
                <a:gd name="T13" fmla="*/ 68 h 167"/>
                <a:gd name="T14" fmla="*/ 55 w 105"/>
                <a:gd name="T15" fmla="*/ 68 h 167"/>
                <a:gd name="T16" fmla="*/ 55 w 105"/>
                <a:gd name="T17" fmla="*/ 68 h 167"/>
                <a:gd name="T18" fmla="*/ 60 w 105"/>
                <a:gd name="T19" fmla="*/ 65 h 167"/>
                <a:gd name="T20" fmla="*/ 63 w 105"/>
                <a:gd name="T21" fmla="*/ 62 h 167"/>
                <a:gd name="T22" fmla="*/ 63 w 105"/>
                <a:gd name="T23" fmla="*/ 88 h 167"/>
                <a:gd name="T24" fmla="*/ 63 w 105"/>
                <a:gd name="T25" fmla="*/ 88 h 167"/>
                <a:gd name="T26" fmla="*/ 60 w 105"/>
                <a:gd name="T27" fmla="*/ 82 h 167"/>
                <a:gd name="T28" fmla="*/ 55 w 105"/>
                <a:gd name="T29" fmla="*/ 82 h 167"/>
                <a:gd name="T30" fmla="*/ 31 w 105"/>
                <a:gd name="T31" fmla="*/ 82 h 167"/>
                <a:gd name="T32" fmla="*/ 31 w 105"/>
                <a:gd name="T33" fmla="*/ 153 h 167"/>
                <a:gd name="T34" fmla="*/ 31 w 105"/>
                <a:gd name="T35" fmla="*/ 153 h 167"/>
                <a:gd name="T36" fmla="*/ 52 w 105"/>
                <a:gd name="T37" fmla="*/ 156 h 167"/>
                <a:gd name="T38" fmla="*/ 52 w 105"/>
                <a:gd name="T39" fmla="*/ 156 h 167"/>
                <a:gd name="T40" fmla="*/ 60 w 105"/>
                <a:gd name="T41" fmla="*/ 156 h 167"/>
                <a:gd name="T42" fmla="*/ 72 w 105"/>
                <a:gd name="T43" fmla="*/ 153 h 167"/>
                <a:gd name="T44" fmla="*/ 80 w 105"/>
                <a:gd name="T45" fmla="*/ 148 h 167"/>
                <a:gd name="T46" fmla="*/ 89 w 105"/>
                <a:gd name="T47" fmla="*/ 139 h 167"/>
                <a:gd name="T48" fmla="*/ 8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78 w 105"/>
                <a:gd name="T67" fmla="*/ 0 h 167"/>
                <a:gd name="T68" fmla="*/ 78 w 105"/>
                <a:gd name="T69" fmla="*/ 23 h 167"/>
                <a:gd name="T70" fmla="*/ 7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748"/>
            <p:cNvSpPr>
              <a:spLocks noEditPoints="1"/>
            </p:cNvSpPr>
            <p:nvPr userDrawn="1"/>
          </p:nvSpPr>
          <p:spPr bwMode="auto">
            <a:xfrm>
              <a:off x="3527" y="2867"/>
              <a:ext cx="146" cy="167"/>
            </a:xfrm>
            <a:custGeom>
              <a:avLst/>
              <a:gdLst>
                <a:gd name="T0" fmla="*/ 68 w 145"/>
                <a:gd name="T1" fmla="*/ 82 h 167"/>
                <a:gd name="T2" fmla="*/ 101 w 145"/>
                <a:gd name="T3" fmla="*/ 91 h 167"/>
                <a:gd name="T4" fmla="*/ 110 w 145"/>
                <a:gd name="T5" fmla="*/ 102 h 167"/>
                <a:gd name="T6" fmla="*/ 136 w 145"/>
                <a:gd name="T7" fmla="*/ 145 h 167"/>
                <a:gd name="T8" fmla="*/ 147 w 145"/>
                <a:gd name="T9" fmla="*/ 159 h 167"/>
                <a:gd name="T10" fmla="*/ 161 w 145"/>
                <a:gd name="T11" fmla="*/ 167 h 167"/>
                <a:gd name="T12" fmla="*/ 136 w 145"/>
                <a:gd name="T13" fmla="*/ 167 h 167"/>
                <a:gd name="T14" fmla="*/ 124 w 145"/>
                <a:gd name="T15" fmla="*/ 165 h 167"/>
                <a:gd name="T16" fmla="*/ 11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104 w 145"/>
                <a:gd name="T41" fmla="*/ 8 h 167"/>
                <a:gd name="T42" fmla="*/ 119 w 145"/>
                <a:gd name="T43" fmla="*/ 20 h 167"/>
                <a:gd name="T44" fmla="*/ 124 w 145"/>
                <a:gd name="T45" fmla="*/ 40 h 167"/>
                <a:gd name="T46" fmla="*/ 124 w 145"/>
                <a:gd name="T47" fmla="*/ 51 h 167"/>
                <a:gd name="T48" fmla="*/ 116 w 145"/>
                <a:gd name="T49" fmla="*/ 65 h 167"/>
                <a:gd name="T50" fmla="*/ 99 w 145"/>
                <a:gd name="T51" fmla="*/ 79 h 167"/>
                <a:gd name="T52" fmla="*/ 68 w 145"/>
                <a:gd name="T53" fmla="*/ 82 h 167"/>
                <a:gd name="T54" fmla="*/ 32 w 145"/>
                <a:gd name="T55" fmla="*/ 77 h 167"/>
                <a:gd name="T56" fmla="*/ 46 w 145"/>
                <a:gd name="T57" fmla="*/ 77 h 167"/>
                <a:gd name="T58" fmla="*/ 60 w 145"/>
                <a:gd name="T59" fmla="*/ 77 h 167"/>
                <a:gd name="T60" fmla="*/ 93 w 145"/>
                <a:gd name="T61" fmla="*/ 65 h 167"/>
                <a:gd name="T62" fmla="*/ 99 w 145"/>
                <a:gd name="T63" fmla="*/ 51 h 167"/>
                <a:gd name="T64" fmla="*/ 99 w 145"/>
                <a:gd name="T65" fmla="*/ 42 h 167"/>
                <a:gd name="T66" fmla="*/ 9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1749"/>
            <p:cNvSpPr>
              <a:spLocks/>
            </p:cNvSpPr>
            <p:nvPr userDrawn="1"/>
          </p:nvSpPr>
          <p:spPr bwMode="auto">
            <a:xfrm>
              <a:off x="3673" y="2863"/>
              <a:ext cx="100" cy="172"/>
            </a:xfrm>
            <a:custGeom>
              <a:avLst/>
              <a:gdLst>
                <a:gd name="T0" fmla="*/ 73 w 102"/>
                <a:gd name="T1" fmla="*/ 106 h 173"/>
                <a:gd name="T2" fmla="*/ 70 w 102"/>
                <a:gd name="T3" fmla="*/ 126 h 173"/>
                <a:gd name="T4" fmla="*/ 64 w 102"/>
                <a:gd name="T5" fmla="*/ 143 h 173"/>
                <a:gd name="T6" fmla="*/ 52 w 102"/>
                <a:gd name="T7" fmla="*/ 154 h 173"/>
                <a:gd name="T8" fmla="*/ 32 w 102"/>
                <a:gd name="T9" fmla="*/ 157 h 173"/>
                <a:gd name="T10" fmla="*/ 25 w 102"/>
                <a:gd name="T11" fmla="*/ 154 h 173"/>
                <a:gd name="T12" fmla="*/ 3 w 102"/>
                <a:gd name="T13" fmla="*/ 143 h 173"/>
                <a:gd name="T14" fmla="*/ 0 w 102"/>
                <a:gd name="T15" fmla="*/ 106 h 173"/>
                <a:gd name="T16" fmla="*/ 14 w 102"/>
                <a:gd name="T17" fmla="*/ 132 h 173"/>
                <a:gd name="T18" fmla="*/ 25 w 102"/>
                <a:gd name="T19" fmla="*/ 146 h 173"/>
                <a:gd name="T20" fmla="*/ 30 w 102"/>
                <a:gd name="T21" fmla="*/ 146 h 173"/>
                <a:gd name="T22" fmla="*/ 47 w 102"/>
                <a:gd name="T23" fmla="*/ 143 h 173"/>
                <a:gd name="T24" fmla="*/ 58 w 102"/>
                <a:gd name="T25" fmla="*/ 135 h 173"/>
                <a:gd name="T26" fmla="*/ 62 w 102"/>
                <a:gd name="T27" fmla="*/ 115 h 173"/>
                <a:gd name="T28" fmla="*/ 62 w 102"/>
                <a:gd name="T29" fmla="*/ 106 h 173"/>
                <a:gd name="T30" fmla="*/ 52 w 102"/>
                <a:gd name="T31" fmla="*/ 89 h 173"/>
                <a:gd name="T32" fmla="*/ 25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38 w 102"/>
                <a:gd name="T45" fmla="*/ 0 h 173"/>
                <a:gd name="T46" fmla="*/ 55 w 102"/>
                <a:gd name="T47" fmla="*/ 3 h 173"/>
                <a:gd name="T48" fmla="*/ 66 w 102"/>
                <a:gd name="T49" fmla="*/ 9 h 173"/>
                <a:gd name="T50" fmla="*/ 67 w 102"/>
                <a:gd name="T51" fmla="*/ 43 h 173"/>
                <a:gd name="T52" fmla="*/ 60 w 102"/>
                <a:gd name="T53" fmla="*/ 23 h 173"/>
                <a:gd name="T54" fmla="*/ 41 w 102"/>
                <a:gd name="T55" fmla="*/ 11 h 173"/>
                <a:gd name="T56" fmla="*/ 32 w 102"/>
                <a:gd name="T57" fmla="*/ 11 h 173"/>
                <a:gd name="T58" fmla="*/ 25 w 102"/>
                <a:gd name="T59" fmla="*/ 20 h 173"/>
                <a:gd name="T60" fmla="*/ 23 w 102"/>
                <a:gd name="T61" fmla="*/ 37 h 173"/>
                <a:gd name="T62" fmla="*/ 23 w 102"/>
                <a:gd name="T63" fmla="*/ 45 h 173"/>
                <a:gd name="T64" fmla="*/ 25 w 102"/>
                <a:gd name="T65" fmla="*/ 63 h 173"/>
                <a:gd name="T66" fmla="*/ 41 w 102"/>
                <a:gd name="T67" fmla="*/ 68 h 173"/>
                <a:gd name="T68" fmla="*/ 66 w 102"/>
                <a:gd name="T69" fmla="*/ 86 h 173"/>
                <a:gd name="T70" fmla="*/ 72 w 102"/>
                <a:gd name="T71" fmla="*/ 86 h 173"/>
                <a:gd name="T72" fmla="*/ 73 w 102"/>
                <a:gd name="T73" fmla="*/ 10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1750"/>
            <p:cNvSpPr>
              <a:spLocks/>
            </p:cNvSpPr>
            <p:nvPr userDrawn="1"/>
          </p:nvSpPr>
          <p:spPr bwMode="auto">
            <a:xfrm>
              <a:off x="3790" y="2867"/>
              <a:ext cx="38" cy="167"/>
            </a:xfrm>
            <a:custGeom>
              <a:avLst/>
              <a:gdLst>
                <a:gd name="T0" fmla="*/ 53 w 37"/>
                <a:gd name="T1" fmla="*/ 0 h 167"/>
                <a:gd name="T2" fmla="*/ 53 w 37"/>
                <a:gd name="T3" fmla="*/ 0 h 167"/>
                <a:gd name="T4" fmla="*/ 48 w 37"/>
                <a:gd name="T5" fmla="*/ 3 h 167"/>
                <a:gd name="T6" fmla="*/ 45 w 37"/>
                <a:gd name="T7" fmla="*/ 11 h 167"/>
                <a:gd name="T8" fmla="*/ 45 w 37"/>
                <a:gd name="T9" fmla="*/ 156 h 167"/>
                <a:gd name="T10" fmla="*/ 45 w 37"/>
                <a:gd name="T11" fmla="*/ 156 h 167"/>
                <a:gd name="T12" fmla="*/ 48 w 37"/>
                <a:gd name="T13" fmla="*/ 165 h 167"/>
                <a:gd name="T14" fmla="*/ 5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1751"/>
            <p:cNvSpPr>
              <a:spLocks/>
            </p:cNvSpPr>
            <p:nvPr userDrawn="1"/>
          </p:nvSpPr>
          <p:spPr bwMode="auto">
            <a:xfrm>
              <a:off x="3839" y="2867"/>
              <a:ext cx="131" cy="167"/>
            </a:xfrm>
            <a:custGeom>
              <a:avLst/>
              <a:gdLst>
                <a:gd name="T0" fmla="*/ 95 w 130"/>
                <a:gd name="T1" fmla="*/ 11 h 167"/>
                <a:gd name="T2" fmla="*/ 95 w 130"/>
                <a:gd name="T3" fmla="*/ 156 h 167"/>
                <a:gd name="T4" fmla="*/ 95 w 130"/>
                <a:gd name="T5" fmla="*/ 156 h 167"/>
                <a:gd name="T6" fmla="*/ 95 w 130"/>
                <a:gd name="T7" fmla="*/ 165 h 167"/>
                <a:gd name="T8" fmla="*/ 10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46 w 130"/>
                <a:gd name="T35" fmla="*/ 0 h 167"/>
                <a:gd name="T36" fmla="*/ 146 w 130"/>
                <a:gd name="T37" fmla="*/ 23 h 167"/>
                <a:gd name="T38" fmla="*/ 146 w 130"/>
                <a:gd name="T39" fmla="*/ 23 h 167"/>
                <a:gd name="T40" fmla="*/ 144 w 130"/>
                <a:gd name="T41" fmla="*/ 17 h 167"/>
                <a:gd name="T42" fmla="*/ 135 w 130"/>
                <a:gd name="T43" fmla="*/ 14 h 167"/>
                <a:gd name="T44" fmla="*/ 135 w 130"/>
                <a:gd name="T45" fmla="*/ 14 h 167"/>
                <a:gd name="T46" fmla="*/ 95 w 130"/>
                <a:gd name="T47" fmla="*/ 11 h 167"/>
                <a:gd name="T48" fmla="*/ 9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1752"/>
            <p:cNvSpPr>
              <a:spLocks/>
            </p:cNvSpPr>
            <p:nvPr userDrawn="1"/>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1753"/>
            <p:cNvSpPr>
              <a:spLocks noEditPoints="1"/>
            </p:cNvSpPr>
            <p:nvPr userDrawn="1"/>
          </p:nvSpPr>
          <p:spPr bwMode="auto">
            <a:xfrm>
              <a:off x="4192" y="2863"/>
              <a:ext cx="155" cy="172"/>
            </a:xfrm>
            <a:custGeom>
              <a:avLst/>
              <a:gdLst>
                <a:gd name="T0" fmla="*/ 77 w 156"/>
                <a:gd name="T1" fmla="*/ 157 h 173"/>
                <a:gd name="T2" fmla="*/ 48 w 156"/>
                <a:gd name="T3" fmla="*/ 149 h 173"/>
                <a:gd name="T4" fmla="*/ 23 w 156"/>
                <a:gd name="T5" fmla="*/ 132 h 173"/>
                <a:gd name="T6" fmla="*/ 6 w 156"/>
                <a:gd name="T7" fmla="*/ 10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92 w 156"/>
                <a:gd name="T21" fmla="*/ 6 h 173"/>
                <a:gd name="T22" fmla="*/ 117 w 156"/>
                <a:gd name="T23" fmla="*/ 23 h 173"/>
                <a:gd name="T24" fmla="*/ 134 w 156"/>
                <a:gd name="T25" fmla="*/ 51 h 173"/>
                <a:gd name="T26" fmla="*/ 140 w 156"/>
                <a:gd name="T27" fmla="*/ 86 h 173"/>
                <a:gd name="T28" fmla="*/ 140 w 156"/>
                <a:gd name="T29" fmla="*/ 92 h 173"/>
                <a:gd name="T30" fmla="*/ 126 w 156"/>
                <a:gd name="T31" fmla="*/ 123 h 173"/>
                <a:gd name="T32" fmla="*/ 103 w 156"/>
                <a:gd name="T33" fmla="*/ 146 h 173"/>
                <a:gd name="T34" fmla="*/ 78 w 156"/>
                <a:gd name="T35" fmla="*/ 157 h 173"/>
                <a:gd name="T36" fmla="*/ 77 w 156"/>
                <a:gd name="T37" fmla="*/ 157 h 173"/>
                <a:gd name="T38" fmla="*/ 25 w 156"/>
                <a:gd name="T39" fmla="*/ 82 h 173"/>
                <a:gd name="T40" fmla="*/ 31 w 156"/>
                <a:gd name="T41" fmla="*/ 103 h 173"/>
                <a:gd name="T42" fmla="*/ 43 w 156"/>
                <a:gd name="T43" fmla="*/ 126 h 173"/>
                <a:gd name="T44" fmla="*/ 60 w 156"/>
                <a:gd name="T45" fmla="*/ 140 h 173"/>
                <a:gd name="T46" fmla="*/ 78 w 156"/>
                <a:gd name="T47" fmla="*/ 146 h 173"/>
                <a:gd name="T48" fmla="*/ 78 w 156"/>
                <a:gd name="T49" fmla="*/ 143 h 173"/>
                <a:gd name="T50" fmla="*/ 95 w 156"/>
                <a:gd name="T51" fmla="*/ 135 h 173"/>
                <a:gd name="T52" fmla="*/ 106 w 156"/>
                <a:gd name="T53" fmla="*/ 115 h 173"/>
                <a:gd name="T54" fmla="*/ 115 w 156"/>
                <a:gd name="T55" fmla="*/ 89 h 173"/>
                <a:gd name="T56" fmla="*/ 115 w 156"/>
                <a:gd name="T57" fmla="*/ 86 h 173"/>
                <a:gd name="T58" fmla="*/ 112 w 156"/>
                <a:gd name="T59" fmla="*/ 57 h 173"/>
                <a:gd name="T60" fmla="*/ 100 w 156"/>
                <a:gd name="T61" fmla="*/ 31 h 173"/>
                <a:gd name="T62" fmla="*/ 8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1754"/>
            <p:cNvSpPr>
              <a:spLocks/>
            </p:cNvSpPr>
            <p:nvPr userDrawn="1"/>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124" name="Rectangle 4"/>
          <p:cNvSpPr>
            <a:spLocks noGrp="1" noChangeArrowheads="1"/>
          </p:cNvSpPr>
          <p:nvPr>
            <p:ph type="ctrTitle"/>
          </p:nvPr>
        </p:nvSpPr>
        <p:spPr>
          <a:xfrm>
            <a:off x="1943708" y="3248980"/>
            <a:ext cx="6769508" cy="2916920"/>
          </a:xfrm>
        </p:spPr>
        <p:txBody>
          <a:bodyPr anchor="t"/>
          <a:lstStyle>
            <a:lvl1pPr algn="r">
              <a:lnSpc>
                <a:spcPct val="90000"/>
              </a:lnSpc>
              <a:defRPr sz="6000" b="0">
                <a:solidFill>
                  <a:srgbClr val="F8F8F8"/>
                </a:solidFill>
              </a:defRPr>
            </a:lvl1pPr>
          </a:lstStyle>
          <a:p>
            <a:pPr lvl="0"/>
            <a:r>
              <a:rPr lang="en-US" noProof="0" smtClean="0"/>
              <a:t>Click to edit Master title style</a:t>
            </a:r>
            <a:endParaRPr lang="en-GB" noProof="0" dirty="0" smtClean="0"/>
          </a:p>
        </p:txBody>
      </p:sp>
      <p:sp>
        <p:nvSpPr>
          <p:cNvPr id="28" name="Rectangle 8"/>
          <p:cNvSpPr>
            <a:spLocks noGrp="1" noChangeArrowheads="1"/>
          </p:cNvSpPr>
          <p:nvPr>
            <p:ph type="sldNum" sz="quarter" idx="10"/>
          </p:nvPr>
        </p:nvSpPr>
        <p:spPr>
          <a:xfrm>
            <a:off x="7019925" y="6451600"/>
            <a:ext cx="1908175" cy="180975"/>
          </a:xfrm>
        </p:spPr>
        <p:txBody>
          <a:bodyPr/>
          <a:lstStyle>
            <a:lvl1pPr>
              <a:defRPr sz="1600" b="1">
                <a:solidFill>
                  <a:srgbClr val="F8F8F8"/>
                </a:solidFill>
              </a:defRPr>
            </a:lvl1pPr>
          </a:lstStyle>
          <a:p>
            <a:fld id="{E28517BE-FDD0-1E43-A191-EB02CB458220}" type="slidenum">
              <a:rPr lang="en-GB"/>
              <a:pPr/>
              <a:t>‹#›</a:t>
            </a:fld>
            <a:endParaRPr lang="en-GB"/>
          </a:p>
        </p:txBody>
      </p:sp>
    </p:spTree>
    <p:extLst>
      <p:ext uri="{BB962C8B-B14F-4D97-AF65-F5344CB8AC3E}">
        <p14:creationId xmlns:p14="http://schemas.microsoft.com/office/powerpoint/2010/main" val="1572714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_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28" name="Rectangle 8"/>
          <p:cNvSpPr>
            <a:spLocks noGrp="1" noChangeArrowheads="1"/>
          </p:cNvSpPr>
          <p:nvPr>
            <p:ph type="sldNum" sz="quarter" idx="10"/>
          </p:nvPr>
        </p:nvSpPr>
        <p:spPr>
          <a:xfrm>
            <a:off x="7019925" y="6451600"/>
            <a:ext cx="1908175" cy="180975"/>
          </a:xfrm>
        </p:spPr>
        <p:txBody>
          <a:bodyPr/>
          <a:lstStyle>
            <a:lvl1pPr>
              <a:defRPr sz="1600" b="1">
                <a:solidFill>
                  <a:srgbClr val="F8F8F8"/>
                </a:solidFill>
              </a:defRPr>
            </a:lvl1pPr>
          </a:lstStyle>
          <a:p>
            <a:fld id="{E28517BE-FDD0-1E43-A191-EB02CB458220}" type="slidenum">
              <a:rPr lang="en-GB"/>
              <a:pPr/>
              <a:t>‹#›</a:t>
            </a:fld>
            <a:endParaRPr lang="en-GB"/>
          </a:p>
        </p:txBody>
      </p:sp>
    </p:spTree>
    <p:extLst>
      <p:ext uri="{BB962C8B-B14F-4D97-AF65-F5344CB8AC3E}">
        <p14:creationId xmlns:p14="http://schemas.microsoft.com/office/powerpoint/2010/main" val="2735524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_header">
    <p:bg>
      <p:bgPr>
        <a:solidFill>
          <a:srgbClr val="EAEC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i="0" baseline="0"/>
            </a:lvl1pPr>
          </a:lstStyle>
          <a:p>
            <a:r>
              <a:rPr lang="en-US" smtClean="0"/>
              <a:t>Click to edit Master title style</a:t>
            </a:r>
            <a:endParaRPr lang="en-GB" dirty="0"/>
          </a:p>
        </p:txBody>
      </p:sp>
      <p:sp>
        <p:nvSpPr>
          <p:cNvPr id="3" name="Content Placeholder 2"/>
          <p:cNvSpPr>
            <a:spLocks noGrp="1"/>
          </p:cNvSpPr>
          <p:nvPr>
            <p:ph idx="1"/>
          </p:nvPr>
        </p:nvSpPr>
        <p:spPr>
          <a:xfrm>
            <a:off x="358775" y="1700213"/>
            <a:ext cx="8426450" cy="4357079"/>
          </a:xfrm>
        </p:spPr>
        <p:txBody>
          <a:bodyPr/>
          <a:lstStyle>
            <a:lvl1pPr marL="271463" indent="-271463">
              <a:buFont typeface="Arial" pitchFamily="34" charset="0"/>
              <a:buChar cha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sldNum" sz="quarter" idx="10"/>
          </p:nvPr>
        </p:nvSpPr>
        <p:spPr>
          <a:xfrm>
            <a:off x="6877050" y="6597352"/>
            <a:ext cx="1908175" cy="180975"/>
          </a:xfrm>
        </p:spPr>
        <p:txBody>
          <a:bodyPr/>
          <a:lstStyle>
            <a:lvl1pPr>
              <a:defRPr sz="1800" b="1">
                <a:solidFill>
                  <a:srgbClr val="005C84"/>
                </a:solidFill>
              </a:defRPr>
            </a:lvl1pPr>
          </a:lstStyle>
          <a:p>
            <a:fld id="{6EBED88E-1AE0-454C-8838-C53E1511A9ED}" type="slidenum">
              <a:rPr lang="en-GB" smtClean="0"/>
              <a:pPr/>
              <a:t>‹#›</a:t>
            </a:fld>
            <a:endParaRPr lang="en-GB"/>
          </a:p>
        </p:txBody>
      </p:sp>
    </p:spTree>
    <p:extLst>
      <p:ext uri="{BB962C8B-B14F-4D97-AF65-F5344CB8AC3E}">
        <p14:creationId xmlns:p14="http://schemas.microsoft.com/office/powerpoint/2010/main" val="441574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_header">
    <p:bg>
      <p:bgPr>
        <a:solidFill>
          <a:srgbClr val="EAEC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i="0" baseline="0"/>
            </a:lvl1pPr>
          </a:lstStyle>
          <a:p>
            <a:r>
              <a:rPr lang="en-US" smtClean="0"/>
              <a:t>Click to edit Master title style</a:t>
            </a:r>
            <a:endParaRPr lang="en-GB" dirty="0"/>
          </a:p>
        </p:txBody>
      </p:sp>
      <p:sp>
        <p:nvSpPr>
          <p:cNvPr id="7" name="Rectangle 6"/>
          <p:cNvSpPr>
            <a:spLocks noGrp="1" noChangeArrowheads="1"/>
          </p:cNvSpPr>
          <p:nvPr>
            <p:ph type="sldNum" sz="quarter" idx="10"/>
          </p:nvPr>
        </p:nvSpPr>
        <p:spPr>
          <a:xfrm>
            <a:off x="6877050" y="6525344"/>
            <a:ext cx="1908175" cy="180975"/>
          </a:xfrm>
        </p:spPr>
        <p:txBody>
          <a:bodyPr/>
          <a:lstStyle>
            <a:lvl1pPr>
              <a:defRPr sz="1800" b="1">
                <a:solidFill>
                  <a:srgbClr val="005C84"/>
                </a:solidFill>
              </a:defRPr>
            </a:lvl1pPr>
          </a:lstStyle>
          <a:p>
            <a:fld id="{6EBED88E-1AE0-454C-8838-C53E1511A9ED}" type="slidenum">
              <a:rPr lang="en-GB" smtClean="0"/>
              <a:pPr/>
              <a:t>‹#›</a:t>
            </a:fld>
            <a:endParaRPr lang="en-GB"/>
          </a:p>
        </p:txBody>
      </p:sp>
    </p:spTree>
    <p:extLst>
      <p:ext uri="{BB962C8B-B14F-4D97-AF65-F5344CB8AC3E}">
        <p14:creationId xmlns:p14="http://schemas.microsoft.com/office/powerpoint/2010/main" val="14874434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8775" y="6308725"/>
            <a:ext cx="1905000" cy="180975"/>
          </a:xfrm>
          <a:prstGeom prst="rect">
            <a:avLst/>
          </a:prstGeom>
        </p:spPr>
        <p:txBody>
          <a:bodyPr/>
          <a:lstStyle>
            <a:lvl1pPr>
              <a:defRPr/>
            </a:lvl1pPr>
          </a:lstStyle>
          <a:p>
            <a:endParaRPr lang="en-GB" altLang="en-US"/>
          </a:p>
        </p:txBody>
      </p:sp>
      <p:sp>
        <p:nvSpPr>
          <p:cNvPr id="3" name="Footer Placeholder 2"/>
          <p:cNvSpPr>
            <a:spLocks noGrp="1"/>
          </p:cNvSpPr>
          <p:nvPr>
            <p:ph type="ftr" sz="quarter" idx="11"/>
          </p:nvPr>
        </p:nvSpPr>
        <p:spPr>
          <a:xfrm>
            <a:off x="2268538" y="6308725"/>
            <a:ext cx="4608512" cy="180975"/>
          </a:xfrm>
          <a:prstGeom prst="rect">
            <a:avLst/>
          </a:prstGeom>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75E90DE3-5C9E-4C3F-8EBD-331F6993F4A0}" type="slidenum">
              <a:rPr lang="en-GB" altLang="en-US"/>
              <a:pPr/>
              <a:t>‹#›</a:t>
            </a:fld>
            <a:endParaRPr lang="en-GB" altLang="en-US"/>
          </a:p>
        </p:txBody>
      </p:sp>
    </p:spTree>
    <p:extLst>
      <p:ext uri="{BB962C8B-B14F-4D97-AF65-F5344CB8AC3E}">
        <p14:creationId xmlns:p14="http://schemas.microsoft.com/office/powerpoint/2010/main" val="151523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358775" y="1700213"/>
            <a:ext cx="8426450" cy="1873250"/>
          </a:xfrm>
        </p:spPr>
        <p:txBody>
          <a:bodyPr anchor="t"/>
          <a:lstStyle>
            <a:lvl1pPr>
              <a:lnSpc>
                <a:spcPct val="90000"/>
              </a:lnSpc>
              <a:defRPr sz="6000" b="0">
                <a:solidFill>
                  <a:srgbClr val="F8F8F8"/>
                </a:solidFill>
              </a:defRPr>
            </a:lvl1pPr>
          </a:lstStyle>
          <a:p>
            <a:pPr lvl="0"/>
            <a:r>
              <a:rPr lang="en-GB" noProof="0" smtClean="0"/>
              <a:t>Click to edit Master title style</a:t>
            </a:r>
          </a:p>
        </p:txBody>
      </p:sp>
      <p:sp>
        <p:nvSpPr>
          <p:cNvPr id="5125" name="Rectangle 5"/>
          <p:cNvSpPr>
            <a:spLocks noGrp="1" noChangeArrowheads="1"/>
          </p:cNvSpPr>
          <p:nvPr>
            <p:ph type="subTitle" idx="1"/>
          </p:nvPr>
        </p:nvSpPr>
        <p:spPr>
          <a:xfrm>
            <a:off x="358775" y="4508500"/>
            <a:ext cx="8426450" cy="1981200"/>
          </a:xfrm>
        </p:spPr>
        <p:txBody>
          <a:bodyPr/>
          <a:lstStyle>
            <a:lvl1pPr marL="0" indent="0">
              <a:lnSpc>
                <a:spcPct val="90000"/>
              </a:lnSpc>
              <a:spcBef>
                <a:spcPct val="0"/>
              </a:spcBef>
              <a:spcAft>
                <a:spcPct val="45000"/>
              </a:spcAft>
              <a:buFont typeface="Wingdings" pitchFamily="2" charset="2"/>
              <a:buNone/>
              <a:defRPr sz="3600">
                <a:solidFill>
                  <a:srgbClr val="CCE5E9"/>
                </a:solidFill>
              </a:defRPr>
            </a:lvl1pPr>
          </a:lstStyle>
          <a:p>
            <a:pPr lvl="0"/>
            <a:r>
              <a:rPr lang="en-GB" noProof="0" smtClean="0"/>
              <a:t>Click to edit Master subtitle style</a:t>
            </a:r>
          </a:p>
        </p:txBody>
      </p:sp>
      <p:grpSp>
        <p:nvGrpSpPr>
          <p:cNvPr id="29378" name="Group 1730"/>
          <p:cNvGrpSpPr>
            <a:grpSpLocks/>
          </p:cNvGrpSpPr>
          <p:nvPr/>
        </p:nvGrpSpPr>
        <p:grpSpPr bwMode="auto">
          <a:xfrm>
            <a:off x="6051550" y="368300"/>
            <a:ext cx="2697163" cy="585788"/>
            <a:chOff x="1610" y="2863"/>
            <a:chExt cx="3221" cy="699"/>
          </a:xfrm>
        </p:grpSpPr>
        <p:sp>
          <p:nvSpPr>
            <p:cNvPr id="29379"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 h="449">
                  <a:moveTo>
                    <a:pt x="142" y="179"/>
                  </a:moveTo>
                  <a:lnTo>
                    <a:pt x="142" y="179"/>
                  </a:lnTo>
                  <a:lnTo>
                    <a:pt x="210" y="216"/>
                  </a:lnTo>
                  <a:lnTo>
                    <a:pt x="210" y="216"/>
                  </a:lnTo>
                  <a:lnTo>
                    <a:pt x="230" y="233"/>
                  </a:lnTo>
                  <a:lnTo>
                    <a:pt x="247" y="253"/>
                  </a:lnTo>
                  <a:lnTo>
                    <a:pt x="247" y="253"/>
                  </a:lnTo>
                  <a:lnTo>
                    <a:pt x="256" y="267"/>
                  </a:lnTo>
                  <a:lnTo>
                    <a:pt x="261" y="281"/>
                  </a:lnTo>
                  <a:lnTo>
                    <a:pt x="264" y="298"/>
                  </a:lnTo>
                  <a:lnTo>
                    <a:pt x="264" y="318"/>
                  </a:lnTo>
                  <a:lnTo>
                    <a:pt x="264" y="318"/>
                  </a:lnTo>
                  <a:lnTo>
                    <a:pt x="261" y="347"/>
                  </a:lnTo>
                  <a:lnTo>
                    <a:pt x="253" y="369"/>
                  </a:lnTo>
                  <a:lnTo>
                    <a:pt x="239" y="392"/>
                  </a:lnTo>
                  <a:lnTo>
                    <a:pt x="222" y="412"/>
                  </a:lnTo>
                  <a:lnTo>
                    <a:pt x="222" y="412"/>
                  </a:lnTo>
                  <a:lnTo>
                    <a:pt x="199" y="429"/>
                  </a:lnTo>
                  <a:lnTo>
                    <a:pt x="173" y="440"/>
                  </a:lnTo>
                  <a:lnTo>
                    <a:pt x="148" y="446"/>
                  </a:lnTo>
                  <a:lnTo>
                    <a:pt x="122" y="449"/>
                  </a:lnTo>
                  <a:lnTo>
                    <a:pt x="122" y="449"/>
                  </a:lnTo>
                  <a:lnTo>
                    <a:pt x="88" y="446"/>
                  </a:lnTo>
                  <a:lnTo>
                    <a:pt x="60" y="440"/>
                  </a:lnTo>
                  <a:lnTo>
                    <a:pt x="60" y="440"/>
                  </a:lnTo>
                  <a:lnTo>
                    <a:pt x="34" y="429"/>
                  </a:lnTo>
                  <a:lnTo>
                    <a:pt x="3" y="415"/>
                  </a:lnTo>
                  <a:lnTo>
                    <a:pt x="0" y="318"/>
                  </a:lnTo>
                  <a:lnTo>
                    <a:pt x="0" y="318"/>
                  </a:lnTo>
                  <a:lnTo>
                    <a:pt x="9" y="338"/>
                  </a:lnTo>
                  <a:lnTo>
                    <a:pt x="17" y="358"/>
                  </a:lnTo>
                  <a:lnTo>
                    <a:pt x="28" y="375"/>
                  </a:lnTo>
                  <a:lnTo>
                    <a:pt x="43" y="392"/>
                  </a:lnTo>
                  <a:lnTo>
                    <a:pt x="43" y="392"/>
                  </a:lnTo>
                  <a:lnTo>
                    <a:pt x="57" y="406"/>
                  </a:lnTo>
                  <a:lnTo>
                    <a:pt x="74" y="415"/>
                  </a:lnTo>
                  <a:lnTo>
                    <a:pt x="94" y="421"/>
                  </a:lnTo>
                  <a:lnTo>
                    <a:pt x="116" y="423"/>
                  </a:lnTo>
                  <a:lnTo>
                    <a:pt x="116" y="423"/>
                  </a:lnTo>
                  <a:lnTo>
                    <a:pt x="139" y="421"/>
                  </a:lnTo>
                  <a:lnTo>
                    <a:pt x="156" y="415"/>
                  </a:lnTo>
                  <a:lnTo>
                    <a:pt x="173" y="406"/>
                  </a:lnTo>
                  <a:lnTo>
                    <a:pt x="185" y="395"/>
                  </a:lnTo>
                  <a:lnTo>
                    <a:pt x="185" y="395"/>
                  </a:lnTo>
                  <a:lnTo>
                    <a:pt x="193" y="381"/>
                  </a:lnTo>
                  <a:lnTo>
                    <a:pt x="199" y="367"/>
                  </a:lnTo>
                  <a:lnTo>
                    <a:pt x="205" y="352"/>
                  </a:lnTo>
                  <a:lnTo>
                    <a:pt x="205" y="335"/>
                  </a:lnTo>
                  <a:lnTo>
                    <a:pt x="205" y="335"/>
                  </a:lnTo>
                  <a:lnTo>
                    <a:pt x="205" y="318"/>
                  </a:lnTo>
                  <a:lnTo>
                    <a:pt x="199" y="301"/>
                  </a:lnTo>
                  <a:lnTo>
                    <a:pt x="193" y="290"/>
                  </a:lnTo>
                  <a:lnTo>
                    <a:pt x="185" y="278"/>
                  </a:lnTo>
                  <a:lnTo>
                    <a:pt x="185" y="278"/>
                  </a:lnTo>
                  <a:lnTo>
                    <a:pt x="153" y="259"/>
                  </a:lnTo>
                  <a:lnTo>
                    <a:pt x="97" y="230"/>
                  </a:lnTo>
                  <a:lnTo>
                    <a:pt x="97" y="230"/>
                  </a:lnTo>
                  <a:lnTo>
                    <a:pt x="74" y="219"/>
                  </a:lnTo>
                  <a:lnTo>
                    <a:pt x="54" y="205"/>
                  </a:lnTo>
                  <a:lnTo>
                    <a:pt x="37" y="193"/>
                  </a:lnTo>
                  <a:lnTo>
                    <a:pt x="26" y="179"/>
                  </a:lnTo>
                  <a:lnTo>
                    <a:pt x="26" y="179"/>
                  </a:lnTo>
                  <a:lnTo>
                    <a:pt x="14" y="165"/>
                  </a:lnTo>
                  <a:lnTo>
                    <a:pt x="9" y="148"/>
                  </a:lnTo>
                  <a:lnTo>
                    <a:pt x="3" y="131"/>
                  </a:lnTo>
                  <a:lnTo>
                    <a:pt x="3" y="114"/>
                  </a:lnTo>
                  <a:lnTo>
                    <a:pt x="3" y="114"/>
                  </a:lnTo>
                  <a:lnTo>
                    <a:pt x="6" y="88"/>
                  </a:lnTo>
                  <a:lnTo>
                    <a:pt x="11" y="65"/>
                  </a:lnTo>
                  <a:lnTo>
                    <a:pt x="26" y="45"/>
                  </a:lnTo>
                  <a:lnTo>
                    <a:pt x="43" y="28"/>
                  </a:lnTo>
                  <a:lnTo>
                    <a:pt x="43" y="28"/>
                  </a:lnTo>
                  <a:lnTo>
                    <a:pt x="65" y="17"/>
                  </a:lnTo>
                  <a:lnTo>
                    <a:pt x="85" y="6"/>
                  </a:lnTo>
                  <a:lnTo>
                    <a:pt x="111" y="0"/>
                  </a:lnTo>
                  <a:lnTo>
                    <a:pt x="136" y="0"/>
                  </a:lnTo>
                  <a:lnTo>
                    <a:pt x="136" y="0"/>
                  </a:lnTo>
                  <a:lnTo>
                    <a:pt x="162" y="0"/>
                  </a:lnTo>
                  <a:lnTo>
                    <a:pt x="185" y="6"/>
                  </a:lnTo>
                  <a:lnTo>
                    <a:pt x="207" y="14"/>
                  </a:lnTo>
                  <a:lnTo>
                    <a:pt x="227" y="23"/>
                  </a:lnTo>
                  <a:lnTo>
                    <a:pt x="230" y="108"/>
                  </a:lnTo>
                  <a:lnTo>
                    <a:pt x="230" y="108"/>
                  </a:lnTo>
                  <a:lnTo>
                    <a:pt x="227" y="94"/>
                  </a:lnTo>
                  <a:lnTo>
                    <a:pt x="219" y="80"/>
                  </a:lnTo>
                  <a:lnTo>
                    <a:pt x="207" y="65"/>
                  </a:lnTo>
                  <a:lnTo>
                    <a:pt x="196" y="51"/>
                  </a:lnTo>
                  <a:lnTo>
                    <a:pt x="196" y="51"/>
                  </a:lnTo>
                  <a:lnTo>
                    <a:pt x="182" y="40"/>
                  </a:lnTo>
                  <a:lnTo>
                    <a:pt x="165" y="31"/>
                  </a:lnTo>
                  <a:lnTo>
                    <a:pt x="148" y="28"/>
                  </a:lnTo>
                  <a:lnTo>
                    <a:pt x="128" y="26"/>
                  </a:lnTo>
                  <a:lnTo>
                    <a:pt x="128" y="26"/>
                  </a:lnTo>
                  <a:lnTo>
                    <a:pt x="108" y="26"/>
                  </a:lnTo>
                  <a:lnTo>
                    <a:pt x="94" y="31"/>
                  </a:lnTo>
                  <a:lnTo>
                    <a:pt x="82" y="37"/>
                  </a:lnTo>
                  <a:lnTo>
                    <a:pt x="71" y="48"/>
                  </a:lnTo>
                  <a:lnTo>
                    <a:pt x="71" y="48"/>
                  </a:lnTo>
                  <a:lnTo>
                    <a:pt x="65" y="57"/>
                  </a:lnTo>
                  <a:lnTo>
                    <a:pt x="60" y="68"/>
                  </a:lnTo>
                  <a:lnTo>
                    <a:pt x="57" y="82"/>
                  </a:lnTo>
                  <a:lnTo>
                    <a:pt x="54" y="94"/>
                  </a:lnTo>
                  <a:lnTo>
                    <a:pt x="54" y="94"/>
                  </a:lnTo>
                  <a:lnTo>
                    <a:pt x="57" y="108"/>
                  </a:lnTo>
                  <a:lnTo>
                    <a:pt x="60" y="119"/>
                  </a:lnTo>
                  <a:lnTo>
                    <a:pt x="65" y="128"/>
                  </a:lnTo>
                  <a:lnTo>
                    <a:pt x="71" y="139"/>
                  </a:lnTo>
                  <a:lnTo>
                    <a:pt x="71" y="139"/>
                  </a:lnTo>
                  <a:lnTo>
                    <a:pt x="99" y="156"/>
                  </a:lnTo>
                  <a:lnTo>
                    <a:pt x="142" y="179"/>
                  </a:lnTo>
                  <a:lnTo>
                    <a:pt x="142" y="1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0" name="Freeform 1732"/>
            <p:cNvSpPr>
              <a:spLocks noEditPoints="1"/>
            </p:cNvSpPr>
            <p:nvPr userDrawn="1"/>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310">
                  <a:moveTo>
                    <a:pt x="142" y="0"/>
                  </a:moveTo>
                  <a:lnTo>
                    <a:pt x="142" y="0"/>
                  </a:lnTo>
                  <a:lnTo>
                    <a:pt x="164" y="0"/>
                  </a:lnTo>
                  <a:lnTo>
                    <a:pt x="184" y="6"/>
                  </a:lnTo>
                  <a:lnTo>
                    <a:pt x="201" y="12"/>
                  </a:lnTo>
                  <a:lnTo>
                    <a:pt x="218" y="23"/>
                  </a:lnTo>
                  <a:lnTo>
                    <a:pt x="218" y="23"/>
                  </a:lnTo>
                  <a:lnTo>
                    <a:pt x="235" y="34"/>
                  </a:lnTo>
                  <a:lnTo>
                    <a:pt x="247" y="49"/>
                  </a:lnTo>
                  <a:lnTo>
                    <a:pt x="258" y="63"/>
                  </a:lnTo>
                  <a:lnTo>
                    <a:pt x="267" y="80"/>
                  </a:lnTo>
                  <a:lnTo>
                    <a:pt x="267" y="80"/>
                  </a:lnTo>
                  <a:lnTo>
                    <a:pt x="272" y="100"/>
                  </a:lnTo>
                  <a:lnTo>
                    <a:pt x="278" y="117"/>
                  </a:lnTo>
                  <a:lnTo>
                    <a:pt x="281" y="137"/>
                  </a:lnTo>
                  <a:lnTo>
                    <a:pt x="281" y="156"/>
                  </a:lnTo>
                  <a:lnTo>
                    <a:pt x="281" y="156"/>
                  </a:lnTo>
                  <a:lnTo>
                    <a:pt x="281" y="174"/>
                  </a:lnTo>
                  <a:lnTo>
                    <a:pt x="278" y="193"/>
                  </a:lnTo>
                  <a:lnTo>
                    <a:pt x="272" y="210"/>
                  </a:lnTo>
                  <a:lnTo>
                    <a:pt x="264" y="230"/>
                  </a:lnTo>
                  <a:lnTo>
                    <a:pt x="264" y="230"/>
                  </a:lnTo>
                  <a:lnTo>
                    <a:pt x="253" y="247"/>
                  </a:lnTo>
                  <a:lnTo>
                    <a:pt x="241" y="262"/>
                  </a:lnTo>
                  <a:lnTo>
                    <a:pt x="230" y="276"/>
                  </a:lnTo>
                  <a:lnTo>
                    <a:pt x="213" y="290"/>
                  </a:lnTo>
                  <a:lnTo>
                    <a:pt x="213" y="290"/>
                  </a:lnTo>
                  <a:lnTo>
                    <a:pt x="196" y="299"/>
                  </a:lnTo>
                  <a:lnTo>
                    <a:pt x="179" y="304"/>
                  </a:lnTo>
                  <a:lnTo>
                    <a:pt x="159" y="310"/>
                  </a:lnTo>
                  <a:lnTo>
                    <a:pt x="139" y="310"/>
                  </a:lnTo>
                  <a:lnTo>
                    <a:pt x="139" y="310"/>
                  </a:lnTo>
                  <a:lnTo>
                    <a:pt x="108" y="307"/>
                  </a:lnTo>
                  <a:lnTo>
                    <a:pt x="93" y="304"/>
                  </a:lnTo>
                  <a:lnTo>
                    <a:pt x="79" y="299"/>
                  </a:lnTo>
                  <a:lnTo>
                    <a:pt x="65" y="293"/>
                  </a:lnTo>
                  <a:lnTo>
                    <a:pt x="54" y="284"/>
                  </a:lnTo>
                  <a:lnTo>
                    <a:pt x="45" y="273"/>
                  </a:lnTo>
                  <a:lnTo>
                    <a:pt x="34" y="264"/>
                  </a:lnTo>
                  <a:lnTo>
                    <a:pt x="34" y="264"/>
                  </a:lnTo>
                  <a:lnTo>
                    <a:pt x="20" y="239"/>
                  </a:lnTo>
                  <a:lnTo>
                    <a:pt x="8" y="213"/>
                  </a:lnTo>
                  <a:lnTo>
                    <a:pt x="0" y="185"/>
                  </a:lnTo>
                  <a:lnTo>
                    <a:pt x="0" y="156"/>
                  </a:lnTo>
                  <a:lnTo>
                    <a:pt x="0" y="156"/>
                  </a:lnTo>
                  <a:lnTo>
                    <a:pt x="0" y="137"/>
                  </a:lnTo>
                  <a:lnTo>
                    <a:pt x="3" y="117"/>
                  </a:lnTo>
                  <a:lnTo>
                    <a:pt x="8" y="100"/>
                  </a:lnTo>
                  <a:lnTo>
                    <a:pt x="17" y="80"/>
                  </a:lnTo>
                  <a:lnTo>
                    <a:pt x="17" y="80"/>
                  </a:lnTo>
                  <a:lnTo>
                    <a:pt x="25" y="63"/>
                  </a:lnTo>
                  <a:lnTo>
                    <a:pt x="37" y="49"/>
                  </a:lnTo>
                  <a:lnTo>
                    <a:pt x="51" y="34"/>
                  </a:lnTo>
                  <a:lnTo>
                    <a:pt x="68" y="23"/>
                  </a:lnTo>
                  <a:lnTo>
                    <a:pt x="68" y="23"/>
                  </a:lnTo>
                  <a:lnTo>
                    <a:pt x="82" y="12"/>
                  </a:lnTo>
                  <a:lnTo>
                    <a:pt x="102" y="6"/>
                  </a:lnTo>
                  <a:lnTo>
                    <a:pt x="122" y="0"/>
                  </a:lnTo>
                  <a:lnTo>
                    <a:pt x="142" y="0"/>
                  </a:lnTo>
                  <a:lnTo>
                    <a:pt x="142" y="0"/>
                  </a:lnTo>
                  <a:close/>
                  <a:moveTo>
                    <a:pt x="136" y="23"/>
                  </a:moveTo>
                  <a:lnTo>
                    <a:pt x="136" y="23"/>
                  </a:lnTo>
                  <a:lnTo>
                    <a:pt x="116" y="26"/>
                  </a:lnTo>
                  <a:lnTo>
                    <a:pt x="99" y="34"/>
                  </a:lnTo>
                  <a:lnTo>
                    <a:pt x="88" y="49"/>
                  </a:lnTo>
                  <a:lnTo>
                    <a:pt x="76" y="66"/>
                  </a:lnTo>
                  <a:lnTo>
                    <a:pt x="76" y="66"/>
                  </a:lnTo>
                  <a:lnTo>
                    <a:pt x="68" y="85"/>
                  </a:lnTo>
                  <a:lnTo>
                    <a:pt x="62" y="108"/>
                  </a:lnTo>
                  <a:lnTo>
                    <a:pt x="57" y="131"/>
                  </a:lnTo>
                  <a:lnTo>
                    <a:pt x="57" y="159"/>
                  </a:lnTo>
                  <a:lnTo>
                    <a:pt x="57" y="159"/>
                  </a:lnTo>
                  <a:lnTo>
                    <a:pt x="59" y="185"/>
                  </a:lnTo>
                  <a:lnTo>
                    <a:pt x="65" y="210"/>
                  </a:lnTo>
                  <a:lnTo>
                    <a:pt x="74" y="230"/>
                  </a:lnTo>
                  <a:lnTo>
                    <a:pt x="82" y="250"/>
                  </a:lnTo>
                  <a:lnTo>
                    <a:pt x="82" y="250"/>
                  </a:lnTo>
                  <a:lnTo>
                    <a:pt x="96" y="267"/>
                  </a:lnTo>
                  <a:lnTo>
                    <a:pt x="110" y="279"/>
                  </a:lnTo>
                  <a:lnTo>
                    <a:pt x="128" y="284"/>
                  </a:lnTo>
                  <a:lnTo>
                    <a:pt x="145" y="284"/>
                  </a:lnTo>
                  <a:lnTo>
                    <a:pt x="145" y="284"/>
                  </a:lnTo>
                  <a:lnTo>
                    <a:pt x="164" y="282"/>
                  </a:lnTo>
                  <a:lnTo>
                    <a:pt x="179" y="273"/>
                  </a:lnTo>
                  <a:lnTo>
                    <a:pt x="193" y="262"/>
                  </a:lnTo>
                  <a:lnTo>
                    <a:pt x="204" y="245"/>
                  </a:lnTo>
                  <a:lnTo>
                    <a:pt x="204" y="245"/>
                  </a:lnTo>
                  <a:lnTo>
                    <a:pt x="213" y="225"/>
                  </a:lnTo>
                  <a:lnTo>
                    <a:pt x="218" y="202"/>
                  </a:lnTo>
                  <a:lnTo>
                    <a:pt x="224" y="179"/>
                  </a:lnTo>
                  <a:lnTo>
                    <a:pt x="224" y="151"/>
                  </a:lnTo>
                  <a:lnTo>
                    <a:pt x="224" y="151"/>
                  </a:lnTo>
                  <a:lnTo>
                    <a:pt x="218" y="117"/>
                  </a:lnTo>
                  <a:lnTo>
                    <a:pt x="210" y="85"/>
                  </a:lnTo>
                  <a:lnTo>
                    <a:pt x="210" y="85"/>
                  </a:lnTo>
                  <a:lnTo>
                    <a:pt x="199" y="60"/>
                  </a:lnTo>
                  <a:lnTo>
                    <a:pt x="182" y="40"/>
                  </a:lnTo>
                  <a:lnTo>
                    <a:pt x="182" y="40"/>
                  </a:lnTo>
                  <a:lnTo>
                    <a:pt x="173" y="31"/>
                  </a:lnTo>
                  <a:lnTo>
                    <a:pt x="162" y="29"/>
                  </a:lnTo>
                  <a:lnTo>
                    <a:pt x="150" y="23"/>
                  </a:lnTo>
                  <a:lnTo>
                    <a:pt x="136" y="23"/>
                  </a:lnTo>
                  <a:lnTo>
                    <a:pt x="136"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1" name="Freeform 1733"/>
            <p:cNvSpPr>
              <a:spLocks/>
            </p:cNvSpPr>
            <p:nvPr userDrawn="1"/>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361">
                  <a:moveTo>
                    <a:pt x="86" y="0"/>
                  </a:moveTo>
                  <a:lnTo>
                    <a:pt x="86" y="60"/>
                  </a:lnTo>
                  <a:lnTo>
                    <a:pt x="174" y="60"/>
                  </a:lnTo>
                  <a:lnTo>
                    <a:pt x="151" y="85"/>
                  </a:lnTo>
                  <a:lnTo>
                    <a:pt x="83" y="85"/>
                  </a:lnTo>
                  <a:lnTo>
                    <a:pt x="83" y="267"/>
                  </a:lnTo>
                  <a:lnTo>
                    <a:pt x="83" y="267"/>
                  </a:lnTo>
                  <a:lnTo>
                    <a:pt x="83" y="284"/>
                  </a:lnTo>
                  <a:lnTo>
                    <a:pt x="86" y="296"/>
                  </a:lnTo>
                  <a:lnTo>
                    <a:pt x="91" y="307"/>
                  </a:lnTo>
                  <a:lnTo>
                    <a:pt x="97" y="318"/>
                  </a:lnTo>
                  <a:lnTo>
                    <a:pt x="105" y="324"/>
                  </a:lnTo>
                  <a:lnTo>
                    <a:pt x="117" y="330"/>
                  </a:lnTo>
                  <a:lnTo>
                    <a:pt x="128" y="333"/>
                  </a:lnTo>
                  <a:lnTo>
                    <a:pt x="142" y="335"/>
                  </a:lnTo>
                  <a:lnTo>
                    <a:pt x="142" y="335"/>
                  </a:lnTo>
                  <a:lnTo>
                    <a:pt x="157" y="333"/>
                  </a:lnTo>
                  <a:lnTo>
                    <a:pt x="165" y="330"/>
                  </a:lnTo>
                  <a:lnTo>
                    <a:pt x="165" y="330"/>
                  </a:lnTo>
                  <a:lnTo>
                    <a:pt x="182" y="318"/>
                  </a:lnTo>
                  <a:lnTo>
                    <a:pt x="182" y="318"/>
                  </a:lnTo>
                  <a:lnTo>
                    <a:pt x="182" y="324"/>
                  </a:lnTo>
                  <a:lnTo>
                    <a:pt x="179" y="333"/>
                  </a:lnTo>
                  <a:lnTo>
                    <a:pt x="162" y="347"/>
                  </a:lnTo>
                  <a:lnTo>
                    <a:pt x="162" y="347"/>
                  </a:lnTo>
                  <a:lnTo>
                    <a:pt x="154" y="352"/>
                  </a:lnTo>
                  <a:lnTo>
                    <a:pt x="142" y="358"/>
                  </a:lnTo>
                  <a:lnTo>
                    <a:pt x="131" y="361"/>
                  </a:lnTo>
                  <a:lnTo>
                    <a:pt x="117" y="361"/>
                  </a:lnTo>
                  <a:lnTo>
                    <a:pt x="117" y="361"/>
                  </a:lnTo>
                  <a:lnTo>
                    <a:pt x="100" y="361"/>
                  </a:lnTo>
                  <a:lnTo>
                    <a:pt x="83" y="355"/>
                  </a:lnTo>
                  <a:lnTo>
                    <a:pt x="66" y="347"/>
                  </a:lnTo>
                  <a:lnTo>
                    <a:pt x="54" y="335"/>
                  </a:lnTo>
                  <a:lnTo>
                    <a:pt x="54" y="335"/>
                  </a:lnTo>
                  <a:lnTo>
                    <a:pt x="43" y="324"/>
                  </a:lnTo>
                  <a:lnTo>
                    <a:pt x="34" y="307"/>
                  </a:lnTo>
                  <a:lnTo>
                    <a:pt x="29" y="290"/>
                  </a:lnTo>
                  <a:lnTo>
                    <a:pt x="29" y="267"/>
                  </a:lnTo>
                  <a:lnTo>
                    <a:pt x="29" y="85"/>
                  </a:lnTo>
                  <a:lnTo>
                    <a:pt x="0" y="85"/>
                  </a:lnTo>
                  <a:lnTo>
                    <a:pt x="86" y="0"/>
                  </a:lnTo>
                  <a:lnTo>
                    <a:pt x="86"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2" name="Freeform 1734"/>
            <p:cNvSpPr>
              <a:spLocks/>
            </p:cNvSpPr>
            <p:nvPr userDrawn="1"/>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443">
                  <a:moveTo>
                    <a:pt x="176" y="139"/>
                  </a:moveTo>
                  <a:lnTo>
                    <a:pt x="176" y="139"/>
                  </a:lnTo>
                  <a:lnTo>
                    <a:pt x="193" y="139"/>
                  </a:lnTo>
                  <a:lnTo>
                    <a:pt x="213" y="145"/>
                  </a:lnTo>
                  <a:lnTo>
                    <a:pt x="230" y="153"/>
                  </a:lnTo>
                  <a:lnTo>
                    <a:pt x="244" y="162"/>
                  </a:lnTo>
                  <a:lnTo>
                    <a:pt x="244" y="162"/>
                  </a:lnTo>
                  <a:lnTo>
                    <a:pt x="256" y="176"/>
                  </a:lnTo>
                  <a:lnTo>
                    <a:pt x="264" y="190"/>
                  </a:lnTo>
                  <a:lnTo>
                    <a:pt x="270" y="207"/>
                  </a:lnTo>
                  <a:lnTo>
                    <a:pt x="273" y="227"/>
                  </a:lnTo>
                  <a:lnTo>
                    <a:pt x="273" y="421"/>
                  </a:lnTo>
                  <a:lnTo>
                    <a:pt x="273" y="421"/>
                  </a:lnTo>
                  <a:lnTo>
                    <a:pt x="273" y="429"/>
                  </a:lnTo>
                  <a:lnTo>
                    <a:pt x="276" y="435"/>
                  </a:lnTo>
                  <a:lnTo>
                    <a:pt x="276" y="435"/>
                  </a:lnTo>
                  <a:lnTo>
                    <a:pt x="290" y="443"/>
                  </a:lnTo>
                  <a:lnTo>
                    <a:pt x="199" y="443"/>
                  </a:lnTo>
                  <a:lnTo>
                    <a:pt x="199" y="443"/>
                  </a:lnTo>
                  <a:lnTo>
                    <a:pt x="207" y="438"/>
                  </a:lnTo>
                  <a:lnTo>
                    <a:pt x="213" y="432"/>
                  </a:lnTo>
                  <a:lnTo>
                    <a:pt x="216" y="426"/>
                  </a:lnTo>
                  <a:lnTo>
                    <a:pt x="216" y="421"/>
                  </a:lnTo>
                  <a:lnTo>
                    <a:pt x="216" y="250"/>
                  </a:lnTo>
                  <a:lnTo>
                    <a:pt x="216" y="250"/>
                  </a:lnTo>
                  <a:lnTo>
                    <a:pt x="216" y="233"/>
                  </a:lnTo>
                  <a:lnTo>
                    <a:pt x="213" y="219"/>
                  </a:lnTo>
                  <a:lnTo>
                    <a:pt x="207" y="207"/>
                  </a:lnTo>
                  <a:lnTo>
                    <a:pt x="202" y="196"/>
                  </a:lnTo>
                  <a:lnTo>
                    <a:pt x="202" y="196"/>
                  </a:lnTo>
                  <a:lnTo>
                    <a:pt x="190" y="188"/>
                  </a:lnTo>
                  <a:lnTo>
                    <a:pt x="179" y="182"/>
                  </a:lnTo>
                  <a:lnTo>
                    <a:pt x="165" y="179"/>
                  </a:lnTo>
                  <a:lnTo>
                    <a:pt x="148" y="176"/>
                  </a:lnTo>
                  <a:lnTo>
                    <a:pt x="148" y="176"/>
                  </a:lnTo>
                  <a:lnTo>
                    <a:pt x="128" y="179"/>
                  </a:lnTo>
                  <a:lnTo>
                    <a:pt x="108" y="188"/>
                  </a:lnTo>
                  <a:lnTo>
                    <a:pt x="108" y="188"/>
                  </a:lnTo>
                  <a:lnTo>
                    <a:pt x="91" y="196"/>
                  </a:lnTo>
                  <a:lnTo>
                    <a:pt x="77" y="210"/>
                  </a:lnTo>
                  <a:lnTo>
                    <a:pt x="77" y="421"/>
                  </a:lnTo>
                  <a:lnTo>
                    <a:pt x="77" y="421"/>
                  </a:lnTo>
                  <a:lnTo>
                    <a:pt x="80" y="426"/>
                  </a:lnTo>
                  <a:lnTo>
                    <a:pt x="82" y="432"/>
                  </a:lnTo>
                  <a:lnTo>
                    <a:pt x="82" y="432"/>
                  </a:lnTo>
                  <a:lnTo>
                    <a:pt x="88" y="438"/>
                  </a:lnTo>
                  <a:lnTo>
                    <a:pt x="97" y="443"/>
                  </a:lnTo>
                  <a:lnTo>
                    <a:pt x="6" y="443"/>
                  </a:lnTo>
                  <a:lnTo>
                    <a:pt x="6" y="443"/>
                  </a:lnTo>
                  <a:lnTo>
                    <a:pt x="11" y="438"/>
                  </a:lnTo>
                  <a:lnTo>
                    <a:pt x="17" y="432"/>
                  </a:lnTo>
                  <a:lnTo>
                    <a:pt x="20" y="426"/>
                  </a:lnTo>
                  <a:lnTo>
                    <a:pt x="20" y="421"/>
                  </a:lnTo>
                  <a:lnTo>
                    <a:pt x="20" y="40"/>
                  </a:lnTo>
                  <a:lnTo>
                    <a:pt x="20" y="40"/>
                  </a:lnTo>
                  <a:lnTo>
                    <a:pt x="20" y="31"/>
                  </a:lnTo>
                  <a:lnTo>
                    <a:pt x="17" y="23"/>
                  </a:lnTo>
                  <a:lnTo>
                    <a:pt x="17" y="23"/>
                  </a:lnTo>
                  <a:lnTo>
                    <a:pt x="0" y="14"/>
                  </a:lnTo>
                  <a:lnTo>
                    <a:pt x="77" y="0"/>
                  </a:lnTo>
                  <a:lnTo>
                    <a:pt x="77" y="185"/>
                  </a:lnTo>
                  <a:lnTo>
                    <a:pt x="77" y="185"/>
                  </a:lnTo>
                  <a:lnTo>
                    <a:pt x="102" y="165"/>
                  </a:lnTo>
                  <a:lnTo>
                    <a:pt x="128" y="151"/>
                  </a:lnTo>
                  <a:lnTo>
                    <a:pt x="153" y="142"/>
                  </a:lnTo>
                  <a:lnTo>
                    <a:pt x="176" y="139"/>
                  </a:lnTo>
                  <a:lnTo>
                    <a:pt x="176" y="13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3" name="Freeform 1735"/>
            <p:cNvSpPr>
              <a:spLocks/>
            </p:cNvSpPr>
            <p:nvPr userDrawn="1"/>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5" h="304">
                  <a:moveTo>
                    <a:pt x="364" y="0"/>
                  </a:moveTo>
                  <a:lnTo>
                    <a:pt x="364" y="0"/>
                  </a:lnTo>
                  <a:lnTo>
                    <a:pt x="381" y="0"/>
                  </a:lnTo>
                  <a:lnTo>
                    <a:pt x="398" y="6"/>
                  </a:lnTo>
                  <a:lnTo>
                    <a:pt x="415" y="14"/>
                  </a:lnTo>
                  <a:lnTo>
                    <a:pt x="429" y="23"/>
                  </a:lnTo>
                  <a:lnTo>
                    <a:pt x="429" y="23"/>
                  </a:lnTo>
                  <a:lnTo>
                    <a:pt x="444" y="37"/>
                  </a:lnTo>
                  <a:lnTo>
                    <a:pt x="452" y="51"/>
                  </a:lnTo>
                  <a:lnTo>
                    <a:pt x="458" y="68"/>
                  </a:lnTo>
                  <a:lnTo>
                    <a:pt x="458" y="88"/>
                  </a:lnTo>
                  <a:lnTo>
                    <a:pt x="458" y="282"/>
                  </a:lnTo>
                  <a:lnTo>
                    <a:pt x="458" y="282"/>
                  </a:lnTo>
                  <a:lnTo>
                    <a:pt x="461" y="287"/>
                  </a:lnTo>
                  <a:lnTo>
                    <a:pt x="463" y="293"/>
                  </a:lnTo>
                  <a:lnTo>
                    <a:pt x="463" y="293"/>
                  </a:lnTo>
                  <a:lnTo>
                    <a:pt x="475" y="304"/>
                  </a:lnTo>
                  <a:lnTo>
                    <a:pt x="387" y="304"/>
                  </a:lnTo>
                  <a:lnTo>
                    <a:pt x="387" y="304"/>
                  </a:lnTo>
                  <a:lnTo>
                    <a:pt x="392" y="299"/>
                  </a:lnTo>
                  <a:lnTo>
                    <a:pt x="398" y="293"/>
                  </a:lnTo>
                  <a:lnTo>
                    <a:pt x="404" y="287"/>
                  </a:lnTo>
                  <a:lnTo>
                    <a:pt x="404" y="282"/>
                  </a:lnTo>
                  <a:lnTo>
                    <a:pt x="404" y="108"/>
                  </a:lnTo>
                  <a:lnTo>
                    <a:pt x="404" y="108"/>
                  </a:lnTo>
                  <a:lnTo>
                    <a:pt x="404" y="91"/>
                  </a:lnTo>
                  <a:lnTo>
                    <a:pt x="401" y="80"/>
                  </a:lnTo>
                  <a:lnTo>
                    <a:pt x="395" y="66"/>
                  </a:lnTo>
                  <a:lnTo>
                    <a:pt x="387" y="57"/>
                  </a:lnTo>
                  <a:lnTo>
                    <a:pt x="387" y="57"/>
                  </a:lnTo>
                  <a:lnTo>
                    <a:pt x="378" y="49"/>
                  </a:lnTo>
                  <a:lnTo>
                    <a:pt x="367" y="43"/>
                  </a:lnTo>
                  <a:lnTo>
                    <a:pt x="353" y="37"/>
                  </a:lnTo>
                  <a:lnTo>
                    <a:pt x="336" y="37"/>
                  </a:lnTo>
                  <a:lnTo>
                    <a:pt x="336" y="37"/>
                  </a:lnTo>
                  <a:lnTo>
                    <a:pt x="316" y="40"/>
                  </a:lnTo>
                  <a:lnTo>
                    <a:pt x="299" y="46"/>
                  </a:lnTo>
                  <a:lnTo>
                    <a:pt x="282" y="60"/>
                  </a:lnTo>
                  <a:lnTo>
                    <a:pt x="267" y="77"/>
                  </a:lnTo>
                  <a:lnTo>
                    <a:pt x="267" y="77"/>
                  </a:lnTo>
                  <a:lnTo>
                    <a:pt x="267" y="85"/>
                  </a:lnTo>
                  <a:lnTo>
                    <a:pt x="267" y="282"/>
                  </a:lnTo>
                  <a:lnTo>
                    <a:pt x="267" y="282"/>
                  </a:lnTo>
                  <a:lnTo>
                    <a:pt x="270" y="287"/>
                  </a:lnTo>
                  <a:lnTo>
                    <a:pt x="273" y="293"/>
                  </a:lnTo>
                  <a:lnTo>
                    <a:pt x="273" y="293"/>
                  </a:lnTo>
                  <a:lnTo>
                    <a:pt x="285" y="304"/>
                  </a:lnTo>
                  <a:lnTo>
                    <a:pt x="194" y="304"/>
                  </a:lnTo>
                  <a:lnTo>
                    <a:pt x="194" y="304"/>
                  </a:lnTo>
                  <a:lnTo>
                    <a:pt x="202" y="299"/>
                  </a:lnTo>
                  <a:lnTo>
                    <a:pt x="208" y="293"/>
                  </a:lnTo>
                  <a:lnTo>
                    <a:pt x="211" y="287"/>
                  </a:lnTo>
                  <a:lnTo>
                    <a:pt x="211" y="282"/>
                  </a:lnTo>
                  <a:lnTo>
                    <a:pt x="211" y="105"/>
                  </a:lnTo>
                  <a:lnTo>
                    <a:pt x="211" y="105"/>
                  </a:lnTo>
                  <a:lnTo>
                    <a:pt x="211" y="88"/>
                  </a:lnTo>
                  <a:lnTo>
                    <a:pt x="208" y="74"/>
                  </a:lnTo>
                  <a:lnTo>
                    <a:pt x="202" y="63"/>
                  </a:lnTo>
                  <a:lnTo>
                    <a:pt x="194" y="54"/>
                  </a:lnTo>
                  <a:lnTo>
                    <a:pt x="185" y="46"/>
                  </a:lnTo>
                  <a:lnTo>
                    <a:pt x="174" y="40"/>
                  </a:lnTo>
                  <a:lnTo>
                    <a:pt x="160" y="37"/>
                  </a:lnTo>
                  <a:lnTo>
                    <a:pt x="145" y="37"/>
                  </a:lnTo>
                  <a:lnTo>
                    <a:pt x="145" y="37"/>
                  </a:lnTo>
                  <a:lnTo>
                    <a:pt x="125" y="40"/>
                  </a:lnTo>
                  <a:lnTo>
                    <a:pt x="108" y="46"/>
                  </a:lnTo>
                  <a:lnTo>
                    <a:pt x="94" y="54"/>
                  </a:lnTo>
                  <a:lnTo>
                    <a:pt x="80" y="68"/>
                  </a:lnTo>
                  <a:lnTo>
                    <a:pt x="80" y="282"/>
                  </a:lnTo>
                  <a:lnTo>
                    <a:pt x="80" y="282"/>
                  </a:lnTo>
                  <a:lnTo>
                    <a:pt x="80" y="287"/>
                  </a:lnTo>
                  <a:lnTo>
                    <a:pt x="83" y="293"/>
                  </a:lnTo>
                  <a:lnTo>
                    <a:pt x="83" y="293"/>
                  </a:lnTo>
                  <a:lnTo>
                    <a:pt x="97" y="304"/>
                  </a:lnTo>
                  <a:lnTo>
                    <a:pt x="6" y="304"/>
                  </a:lnTo>
                  <a:lnTo>
                    <a:pt x="6" y="304"/>
                  </a:lnTo>
                  <a:lnTo>
                    <a:pt x="15" y="299"/>
                  </a:lnTo>
                  <a:lnTo>
                    <a:pt x="20" y="293"/>
                  </a:lnTo>
                  <a:lnTo>
                    <a:pt x="23" y="287"/>
                  </a:lnTo>
                  <a:lnTo>
                    <a:pt x="23" y="282"/>
                  </a:lnTo>
                  <a:lnTo>
                    <a:pt x="23" y="40"/>
                  </a:lnTo>
                  <a:lnTo>
                    <a:pt x="23" y="40"/>
                  </a:lnTo>
                  <a:lnTo>
                    <a:pt x="23" y="31"/>
                  </a:lnTo>
                  <a:lnTo>
                    <a:pt x="18" y="23"/>
                  </a:lnTo>
                  <a:lnTo>
                    <a:pt x="18" y="23"/>
                  </a:lnTo>
                  <a:lnTo>
                    <a:pt x="9" y="17"/>
                  </a:lnTo>
                  <a:lnTo>
                    <a:pt x="0" y="14"/>
                  </a:lnTo>
                  <a:lnTo>
                    <a:pt x="80" y="0"/>
                  </a:lnTo>
                  <a:lnTo>
                    <a:pt x="80" y="43"/>
                  </a:lnTo>
                  <a:lnTo>
                    <a:pt x="80" y="43"/>
                  </a:lnTo>
                  <a:lnTo>
                    <a:pt x="100" y="29"/>
                  </a:lnTo>
                  <a:lnTo>
                    <a:pt x="123" y="14"/>
                  </a:lnTo>
                  <a:lnTo>
                    <a:pt x="123" y="14"/>
                  </a:lnTo>
                  <a:lnTo>
                    <a:pt x="134" y="9"/>
                  </a:lnTo>
                  <a:lnTo>
                    <a:pt x="145" y="3"/>
                  </a:lnTo>
                  <a:lnTo>
                    <a:pt x="160" y="0"/>
                  </a:lnTo>
                  <a:lnTo>
                    <a:pt x="174" y="0"/>
                  </a:lnTo>
                  <a:lnTo>
                    <a:pt x="174" y="0"/>
                  </a:lnTo>
                  <a:lnTo>
                    <a:pt x="188" y="0"/>
                  </a:lnTo>
                  <a:lnTo>
                    <a:pt x="202" y="3"/>
                  </a:lnTo>
                  <a:lnTo>
                    <a:pt x="213" y="9"/>
                  </a:lnTo>
                  <a:lnTo>
                    <a:pt x="228" y="14"/>
                  </a:lnTo>
                  <a:lnTo>
                    <a:pt x="228" y="14"/>
                  </a:lnTo>
                  <a:lnTo>
                    <a:pt x="239" y="23"/>
                  </a:lnTo>
                  <a:lnTo>
                    <a:pt x="248" y="31"/>
                  </a:lnTo>
                  <a:lnTo>
                    <a:pt x="256" y="43"/>
                  </a:lnTo>
                  <a:lnTo>
                    <a:pt x="262" y="57"/>
                  </a:lnTo>
                  <a:lnTo>
                    <a:pt x="262" y="57"/>
                  </a:lnTo>
                  <a:lnTo>
                    <a:pt x="282" y="34"/>
                  </a:lnTo>
                  <a:lnTo>
                    <a:pt x="307" y="17"/>
                  </a:lnTo>
                  <a:lnTo>
                    <a:pt x="307" y="17"/>
                  </a:lnTo>
                  <a:lnTo>
                    <a:pt x="321" y="9"/>
                  </a:lnTo>
                  <a:lnTo>
                    <a:pt x="336" y="3"/>
                  </a:lnTo>
                  <a:lnTo>
                    <a:pt x="350" y="0"/>
                  </a:lnTo>
                  <a:lnTo>
                    <a:pt x="364" y="0"/>
                  </a:lnTo>
                  <a:lnTo>
                    <a:pt x="364"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4" name="Freeform 1736"/>
            <p:cNvSpPr>
              <a:spLocks/>
            </p:cNvSpPr>
            <p:nvPr userDrawn="1"/>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361">
                  <a:moveTo>
                    <a:pt x="85" y="0"/>
                  </a:moveTo>
                  <a:lnTo>
                    <a:pt x="85" y="60"/>
                  </a:lnTo>
                  <a:lnTo>
                    <a:pt x="173" y="60"/>
                  </a:lnTo>
                  <a:lnTo>
                    <a:pt x="150" y="85"/>
                  </a:lnTo>
                  <a:lnTo>
                    <a:pt x="82" y="85"/>
                  </a:lnTo>
                  <a:lnTo>
                    <a:pt x="82" y="267"/>
                  </a:lnTo>
                  <a:lnTo>
                    <a:pt x="82" y="267"/>
                  </a:lnTo>
                  <a:lnTo>
                    <a:pt x="85" y="284"/>
                  </a:lnTo>
                  <a:lnTo>
                    <a:pt x="88" y="296"/>
                  </a:lnTo>
                  <a:lnTo>
                    <a:pt x="91" y="307"/>
                  </a:lnTo>
                  <a:lnTo>
                    <a:pt x="99" y="318"/>
                  </a:lnTo>
                  <a:lnTo>
                    <a:pt x="105" y="324"/>
                  </a:lnTo>
                  <a:lnTo>
                    <a:pt x="116" y="330"/>
                  </a:lnTo>
                  <a:lnTo>
                    <a:pt x="128" y="333"/>
                  </a:lnTo>
                  <a:lnTo>
                    <a:pt x="142" y="335"/>
                  </a:lnTo>
                  <a:lnTo>
                    <a:pt x="142" y="335"/>
                  </a:lnTo>
                  <a:lnTo>
                    <a:pt x="156" y="333"/>
                  </a:lnTo>
                  <a:lnTo>
                    <a:pt x="165" y="330"/>
                  </a:lnTo>
                  <a:lnTo>
                    <a:pt x="165" y="330"/>
                  </a:lnTo>
                  <a:lnTo>
                    <a:pt x="184" y="318"/>
                  </a:lnTo>
                  <a:lnTo>
                    <a:pt x="184" y="318"/>
                  </a:lnTo>
                  <a:lnTo>
                    <a:pt x="182" y="324"/>
                  </a:lnTo>
                  <a:lnTo>
                    <a:pt x="179" y="333"/>
                  </a:lnTo>
                  <a:lnTo>
                    <a:pt x="162" y="347"/>
                  </a:lnTo>
                  <a:lnTo>
                    <a:pt x="162" y="347"/>
                  </a:lnTo>
                  <a:lnTo>
                    <a:pt x="153" y="352"/>
                  </a:lnTo>
                  <a:lnTo>
                    <a:pt x="142" y="358"/>
                  </a:lnTo>
                  <a:lnTo>
                    <a:pt x="130" y="361"/>
                  </a:lnTo>
                  <a:lnTo>
                    <a:pt x="119" y="361"/>
                  </a:lnTo>
                  <a:lnTo>
                    <a:pt x="119" y="361"/>
                  </a:lnTo>
                  <a:lnTo>
                    <a:pt x="99" y="361"/>
                  </a:lnTo>
                  <a:lnTo>
                    <a:pt x="82" y="355"/>
                  </a:lnTo>
                  <a:lnTo>
                    <a:pt x="65" y="347"/>
                  </a:lnTo>
                  <a:lnTo>
                    <a:pt x="54" y="335"/>
                  </a:lnTo>
                  <a:lnTo>
                    <a:pt x="54" y="335"/>
                  </a:lnTo>
                  <a:lnTo>
                    <a:pt x="42" y="324"/>
                  </a:lnTo>
                  <a:lnTo>
                    <a:pt x="34" y="307"/>
                  </a:lnTo>
                  <a:lnTo>
                    <a:pt x="31" y="290"/>
                  </a:lnTo>
                  <a:lnTo>
                    <a:pt x="28" y="267"/>
                  </a:lnTo>
                  <a:lnTo>
                    <a:pt x="28" y="85"/>
                  </a:lnTo>
                  <a:lnTo>
                    <a:pt x="0" y="85"/>
                  </a:lnTo>
                  <a:lnTo>
                    <a:pt x="85" y="0"/>
                  </a:lnTo>
                  <a:lnTo>
                    <a:pt x="8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5" name="Freeform 1737"/>
            <p:cNvSpPr>
              <a:spLocks noEditPoints="1"/>
            </p:cNvSpPr>
            <p:nvPr userDrawn="1"/>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310">
                  <a:moveTo>
                    <a:pt x="144" y="0"/>
                  </a:moveTo>
                  <a:lnTo>
                    <a:pt x="144" y="0"/>
                  </a:lnTo>
                  <a:lnTo>
                    <a:pt x="164" y="0"/>
                  </a:lnTo>
                  <a:lnTo>
                    <a:pt x="184" y="6"/>
                  </a:lnTo>
                  <a:lnTo>
                    <a:pt x="204" y="12"/>
                  </a:lnTo>
                  <a:lnTo>
                    <a:pt x="221" y="23"/>
                  </a:lnTo>
                  <a:lnTo>
                    <a:pt x="221" y="23"/>
                  </a:lnTo>
                  <a:lnTo>
                    <a:pt x="235" y="34"/>
                  </a:lnTo>
                  <a:lnTo>
                    <a:pt x="250" y="49"/>
                  </a:lnTo>
                  <a:lnTo>
                    <a:pt x="261" y="63"/>
                  </a:lnTo>
                  <a:lnTo>
                    <a:pt x="269" y="80"/>
                  </a:lnTo>
                  <a:lnTo>
                    <a:pt x="269" y="80"/>
                  </a:lnTo>
                  <a:lnTo>
                    <a:pt x="275" y="100"/>
                  </a:lnTo>
                  <a:lnTo>
                    <a:pt x="281" y="117"/>
                  </a:lnTo>
                  <a:lnTo>
                    <a:pt x="284" y="137"/>
                  </a:lnTo>
                  <a:lnTo>
                    <a:pt x="284" y="156"/>
                  </a:lnTo>
                  <a:lnTo>
                    <a:pt x="284" y="156"/>
                  </a:lnTo>
                  <a:lnTo>
                    <a:pt x="284" y="174"/>
                  </a:lnTo>
                  <a:lnTo>
                    <a:pt x="278" y="193"/>
                  </a:lnTo>
                  <a:lnTo>
                    <a:pt x="272" y="210"/>
                  </a:lnTo>
                  <a:lnTo>
                    <a:pt x="267" y="230"/>
                  </a:lnTo>
                  <a:lnTo>
                    <a:pt x="267" y="230"/>
                  </a:lnTo>
                  <a:lnTo>
                    <a:pt x="255" y="247"/>
                  </a:lnTo>
                  <a:lnTo>
                    <a:pt x="244" y="262"/>
                  </a:lnTo>
                  <a:lnTo>
                    <a:pt x="230" y="276"/>
                  </a:lnTo>
                  <a:lnTo>
                    <a:pt x="215" y="290"/>
                  </a:lnTo>
                  <a:lnTo>
                    <a:pt x="215" y="290"/>
                  </a:lnTo>
                  <a:lnTo>
                    <a:pt x="198" y="299"/>
                  </a:lnTo>
                  <a:lnTo>
                    <a:pt x="181" y="304"/>
                  </a:lnTo>
                  <a:lnTo>
                    <a:pt x="161" y="310"/>
                  </a:lnTo>
                  <a:lnTo>
                    <a:pt x="142" y="310"/>
                  </a:lnTo>
                  <a:lnTo>
                    <a:pt x="142" y="310"/>
                  </a:lnTo>
                  <a:lnTo>
                    <a:pt x="110" y="307"/>
                  </a:lnTo>
                  <a:lnTo>
                    <a:pt x="93" y="304"/>
                  </a:lnTo>
                  <a:lnTo>
                    <a:pt x="82" y="299"/>
                  </a:lnTo>
                  <a:lnTo>
                    <a:pt x="68" y="293"/>
                  </a:lnTo>
                  <a:lnTo>
                    <a:pt x="56" y="284"/>
                  </a:lnTo>
                  <a:lnTo>
                    <a:pt x="45" y="273"/>
                  </a:lnTo>
                  <a:lnTo>
                    <a:pt x="36" y="264"/>
                  </a:lnTo>
                  <a:lnTo>
                    <a:pt x="36" y="264"/>
                  </a:lnTo>
                  <a:lnTo>
                    <a:pt x="19" y="239"/>
                  </a:lnTo>
                  <a:lnTo>
                    <a:pt x="11" y="213"/>
                  </a:lnTo>
                  <a:lnTo>
                    <a:pt x="2" y="185"/>
                  </a:lnTo>
                  <a:lnTo>
                    <a:pt x="0" y="156"/>
                  </a:lnTo>
                  <a:lnTo>
                    <a:pt x="0" y="156"/>
                  </a:lnTo>
                  <a:lnTo>
                    <a:pt x="2" y="137"/>
                  </a:lnTo>
                  <a:lnTo>
                    <a:pt x="5" y="117"/>
                  </a:lnTo>
                  <a:lnTo>
                    <a:pt x="11" y="100"/>
                  </a:lnTo>
                  <a:lnTo>
                    <a:pt x="19" y="80"/>
                  </a:lnTo>
                  <a:lnTo>
                    <a:pt x="19" y="80"/>
                  </a:lnTo>
                  <a:lnTo>
                    <a:pt x="28" y="63"/>
                  </a:lnTo>
                  <a:lnTo>
                    <a:pt x="39" y="49"/>
                  </a:lnTo>
                  <a:lnTo>
                    <a:pt x="54" y="34"/>
                  </a:lnTo>
                  <a:lnTo>
                    <a:pt x="68" y="23"/>
                  </a:lnTo>
                  <a:lnTo>
                    <a:pt x="68" y="23"/>
                  </a:lnTo>
                  <a:lnTo>
                    <a:pt x="85" y="12"/>
                  </a:lnTo>
                  <a:lnTo>
                    <a:pt x="105" y="6"/>
                  </a:lnTo>
                  <a:lnTo>
                    <a:pt x="122" y="0"/>
                  </a:lnTo>
                  <a:lnTo>
                    <a:pt x="144" y="0"/>
                  </a:lnTo>
                  <a:lnTo>
                    <a:pt x="144" y="0"/>
                  </a:lnTo>
                  <a:close/>
                  <a:moveTo>
                    <a:pt x="139" y="23"/>
                  </a:moveTo>
                  <a:lnTo>
                    <a:pt x="139" y="23"/>
                  </a:lnTo>
                  <a:lnTo>
                    <a:pt x="119" y="26"/>
                  </a:lnTo>
                  <a:lnTo>
                    <a:pt x="102" y="34"/>
                  </a:lnTo>
                  <a:lnTo>
                    <a:pt x="88" y="49"/>
                  </a:lnTo>
                  <a:lnTo>
                    <a:pt x="76" y="66"/>
                  </a:lnTo>
                  <a:lnTo>
                    <a:pt x="76" y="66"/>
                  </a:lnTo>
                  <a:lnTo>
                    <a:pt x="68" y="85"/>
                  </a:lnTo>
                  <a:lnTo>
                    <a:pt x="62" y="108"/>
                  </a:lnTo>
                  <a:lnTo>
                    <a:pt x="59" y="131"/>
                  </a:lnTo>
                  <a:lnTo>
                    <a:pt x="59" y="159"/>
                  </a:lnTo>
                  <a:lnTo>
                    <a:pt x="59" y="159"/>
                  </a:lnTo>
                  <a:lnTo>
                    <a:pt x="62" y="185"/>
                  </a:lnTo>
                  <a:lnTo>
                    <a:pt x="68" y="210"/>
                  </a:lnTo>
                  <a:lnTo>
                    <a:pt x="73" y="230"/>
                  </a:lnTo>
                  <a:lnTo>
                    <a:pt x="85" y="250"/>
                  </a:lnTo>
                  <a:lnTo>
                    <a:pt x="85" y="250"/>
                  </a:lnTo>
                  <a:lnTo>
                    <a:pt x="96" y="267"/>
                  </a:lnTo>
                  <a:lnTo>
                    <a:pt x="113" y="279"/>
                  </a:lnTo>
                  <a:lnTo>
                    <a:pt x="127" y="284"/>
                  </a:lnTo>
                  <a:lnTo>
                    <a:pt x="147" y="284"/>
                  </a:lnTo>
                  <a:lnTo>
                    <a:pt x="147" y="284"/>
                  </a:lnTo>
                  <a:lnTo>
                    <a:pt x="164" y="282"/>
                  </a:lnTo>
                  <a:lnTo>
                    <a:pt x="181" y="273"/>
                  </a:lnTo>
                  <a:lnTo>
                    <a:pt x="196" y="262"/>
                  </a:lnTo>
                  <a:lnTo>
                    <a:pt x="207" y="245"/>
                  </a:lnTo>
                  <a:lnTo>
                    <a:pt x="207" y="245"/>
                  </a:lnTo>
                  <a:lnTo>
                    <a:pt x="215" y="225"/>
                  </a:lnTo>
                  <a:lnTo>
                    <a:pt x="221" y="202"/>
                  </a:lnTo>
                  <a:lnTo>
                    <a:pt x="224" y="179"/>
                  </a:lnTo>
                  <a:lnTo>
                    <a:pt x="224" y="151"/>
                  </a:lnTo>
                  <a:lnTo>
                    <a:pt x="224" y="151"/>
                  </a:lnTo>
                  <a:lnTo>
                    <a:pt x="221" y="117"/>
                  </a:lnTo>
                  <a:lnTo>
                    <a:pt x="213" y="85"/>
                  </a:lnTo>
                  <a:lnTo>
                    <a:pt x="213" y="85"/>
                  </a:lnTo>
                  <a:lnTo>
                    <a:pt x="201" y="60"/>
                  </a:lnTo>
                  <a:lnTo>
                    <a:pt x="184" y="40"/>
                  </a:lnTo>
                  <a:lnTo>
                    <a:pt x="184" y="40"/>
                  </a:lnTo>
                  <a:lnTo>
                    <a:pt x="176" y="31"/>
                  </a:lnTo>
                  <a:lnTo>
                    <a:pt x="164" y="29"/>
                  </a:lnTo>
                  <a:lnTo>
                    <a:pt x="150" y="23"/>
                  </a:lnTo>
                  <a:lnTo>
                    <a:pt x="139" y="23"/>
                  </a:lnTo>
                  <a:lnTo>
                    <a:pt x="139"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6" name="Freeform 1738"/>
            <p:cNvSpPr>
              <a:spLocks/>
            </p:cNvSpPr>
            <p:nvPr userDrawn="1"/>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4" h="304">
                  <a:moveTo>
                    <a:pt x="170" y="0"/>
                  </a:moveTo>
                  <a:lnTo>
                    <a:pt x="170" y="0"/>
                  </a:lnTo>
                  <a:lnTo>
                    <a:pt x="196" y="3"/>
                  </a:lnTo>
                  <a:lnTo>
                    <a:pt x="219" y="12"/>
                  </a:lnTo>
                  <a:lnTo>
                    <a:pt x="219" y="12"/>
                  </a:lnTo>
                  <a:lnTo>
                    <a:pt x="239" y="23"/>
                  </a:lnTo>
                  <a:lnTo>
                    <a:pt x="253" y="43"/>
                  </a:lnTo>
                  <a:lnTo>
                    <a:pt x="253" y="43"/>
                  </a:lnTo>
                  <a:lnTo>
                    <a:pt x="258" y="51"/>
                  </a:lnTo>
                  <a:lnTo>
                    <a:pt x="264" y="63"/>
                  </a:lnTo>
                  <a:lnTo>
                    <a:pt x="267" y="77"/>
                  </a:lnTo>
                  <a:lnTo>
                    <a:pt x="267" y="88"/>
                  </a:lnTo>
                  <a:lnTo>
                    <a:pt x="267" y="282"/>
                  </a:lnTo>
                  <a:lnTo>
                    <a:pt x="267" y="282"/>
                  </a:lnTo>
                  <a:lnTo>
                    <a:pt x="267" y="287"/>
                  </a:lnTo>
                  <a:lnTo>
                    <a:pt x="270" y="293"/>
                  </a:lnTo>
                  <a:lnTo>
                    <a:pt x="270" y="293"/>
                  </a:lnTo>
                  <a:lnTo>
                    <a:pt x="284" y="304"/>
                  </a:lnTo>
                  <a:lnTo>
                    <a:pt x="196" y="304"/>
                  </a:lnTo>
                  <a:lnTo>
                    <a:pt x="196" y="304"/>
                  </a:lnTo>
                  <a:lnTo>
                    <a:pt x="202" y="301"/>
                  </a:lnTo>
                  <a:lnTo>
                    <a:pt x="207" y="293"/>
                  </a:lnTo>
                  <a:lnTo>
                    <a:pt x="210" y="287"/>
                  </a:lnTo>
                  <a:lnTo>
                    <a:pt x="213" y="282"/>
                  </a:lnTo>
                  <a:lnTo>
                    <a:pt x="213" y="111"/>
                  </a:lnTo>
                  <a:lnTo>
                    <a:pt x="213" y="111"/>
                  </a:lnTo>
                  <a:lnTo>
                    <a:pt x="210" y="94"/>
                  </a:lnTo>
                  <a:lnTo>
                    <a:pt x="207" y="80"/>
                  </a:lnTo>
                  <a:lnTo>
                    <a:pt x="202" y="66"/>
                  </a:lnTo>
                  <a:lnTo>
                    <a:pt x="196" y="57"/>
                  </a:lnTo>
                  <a:lnTo>
                    <a:pt x="185" y="49"/>
                  </a:lnTo>
                  <a:lnTo>
                    <a:pt x="173" y="43"/>
                  </a:lnTo>
                  <a:lnTo>
                    <a:pt x="159" y="40"/>
                  </a:lnTo>
                  <a:lnTo>
                    <a:pt x="145" y="37"/>
                  </a:lnTo>
                  <a:lnTo>
                    <a:pt x="145" y="37"/>
                  </a:lnTo>
                  <a:lnTo>
                    <a:pt x="125" y="40"/>
                  </a:lnTo>
                  <a:lnTo>
                    <a:pt x="108" y="49"/>
                  </a:lnTo>
                  <a:lnTo>
                    <a:pt x="108" y="49"/>
                  </a:lnTo>
                  <a:lnTo>
                    <a:pt x="91" y="57"/>
                  </a:lnTo>
                  <a:lnTo>
                    <a:pt x="79" y="71"/>
                  </a:lnTo>
                  <a:lnTo>
                    <a:pt x="79" y="282"/>
                  </a:lnTo>
                  <a:lnTo>
                    <a:pt x="79" y="282"/>
                  </a:lnTo>
                  <a:lnTo>
                    <a:pt x="79" y="287"/>
                  </a:lnTo>
                  <a:lnTo>
                    <a:pt x="82" y="293"/>
                  </a:lnTo>
                  <a:lnTo>
                    <a:pt x="82" y="293"/>
                  </a:lnTo>
                  <a:lnTo>
                    <a:pt x="97" y="304"/>
                  </a:lnTo>
                  <a:lnTo>
                    <a:pt x="6" y="304"/>
                  </a:lnTo>
                  <a:lnTo>
                    <a:pt x="6" y="304"/>
                  </a:lnTo>
                  <a:lnTo>
                    <a:pt x="14" y="301"/>
                  </a:lnTo>
                  <a:lnTo>
                    <a:pt x="17" y="293"/>
                  </a:lnTo>
                  <a:lnTo>
                    <a:pt x="20" y="287"/>
                  </a:lnTo>
                  <a:lnTo>
                    <a:pt x="23" y="282"/>
                  </a:lnTo>
                  <a:lnTo>
                    <a:pt x="23" y="40"/>
                  </a:lnTo>
                  <a:lnTo>
                    <a:pt x="23" y="40"/>
                  </a:lnTo>
                  <a:lnTo>
                    <a:pt x="20" y="31"/>
                  </a:lnTo>
                  <a:lnTo>
                    <a:pt x="17" y="26"/>
                  </a:lnTo>
                  <a:lnTo>
                    <a:pt x="11" y="20"/>
                  </a:lnTo>
                  <a:lnTo>
                    <a:pt x="0" y="14"/>
                  </a:lnTo>
                  <a:lnTo>
                    <a:pt x="79" y="0"/>
                  </a:lnTo>
                  <a:lnTo>
                    <a:pt x="79" y="46"/>
                  </a:lnTo>
                  <a:lnTo>
                    <a:pt x="79" y="46"/>
                  </a:lnTo>
                  <a:lnTo>
                    <a:pt x="97" y="29"/>
                  </a:lnTo>
                  <a:lnTo>
                    <a:pt x="119" y="14"/>
                  </a:lnTo>
                  <a:lnTo>
                    <a:pt x="119" y="14"/>
                  </a:lnTo>
                  <a:lnTo>
                    <a:pt x="133" y="9"/>
                  </a:lnTo>
                  <a:lnTo>
                    <a:pt x="145" y="3"/>
                  </a:lnTo>
                  <a:lnTo>
                    <a:pt x="159" y="0"/>
                  </a:lnTo>
                  <a:lnTo>
                    <a:pt x="170" y="0"/>
                  </a:lnTo>
                  <a:lnTo>
                    <a:pt x="17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7" name="Freeform 1739"/>
            <p:cNvSpPr>
              <a:spLocks/>
            </p:cNvSpPr>
            <p:nvPr userDrawn="1"/>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3" h="452">
                  <a:moveTo>
                    <a:pt x="281" y="85"/>
                  </a:moveTo>
                  <a:lnTo>
                    <a:pt x="281" y="85"/>
                  </a:lnTo>
                  <a:lnTo>
                    <a:pt x="267" y="57"/>
                  </a:lnTo>
                  <a:lnTo>
                    <a:pt x="250" y="37"/>
                  </a:lnTo>
                  <a:lnTo>
                    <a:pt x="250" y="37"/>
                  </a:lnTo>
                  <a:lnTo>
                    <a:pt x="230" y="20"/>
                  </a:lnTo>
                  <a:lnTo>
                    <a:pt x="210" y="9"/>
                  </a:lnTo>
                  <a:lnTo>
                    <a:pt x="210" y="9"/>
                  </a:lnTo>
                  <a:lnTo>
                    <a:pt x="187" y="3"/>
                  </a:lnTo>
                  <a:lnTo>
                    <a:pt x="165" y="0"/>
                  </a:lnTo>
                  <a:lnTo>
                    <a:pt x="165" y="0"/>
                  </a:lnTo>
                  <a:lnTo>
                    <a:pt x="139" y="3"/>
                  </a:lnTo>
                  <a:lnTo>
                    <a:pt x="114" y="12"/>
                  </a:lnTo>
                  <a:lnTo>
                    <a:pt x="114" y="12"/>
                  </a:lnTo>
                  <a:lnTo>
                    <a:pt x="94" y="26"/>
                  </a:lnTo>
                  <a:lnTo>
                    <a:pt x="77" y="40"/>
                  </a:lnTo>
                  <a:lnTo>
                    <a:pt x="77" y="0"/>
                  </a:lnTo>
                  <a:lnTo>
                    <a:pt x="0" y="17"/>
                  </a:lnTo>
                  <a:lnTo>
                    <a:pt x="0" y="17"/>
                  </a:lnTo>
                  <a:lnTo>
                    <a:pt x="9" y="20"/>
                  </a:lnTo>
                  <a:lnTo>
                    <a:pt x="17" y="26"/>
                  </a:lnTo>
                  <a:lnTo>
                    <a:pt x="20" y="34"/>
                  </a:lnTo>
                  <a:lnTo>
                    <a:pt x="23" y="43"/>
                  </a:lnTo>
                  <a:lnTo>
                    <a:pt x="23" y="426"/>
                  </a:lnTo>
                  <a:lnTo>
                    <a:pt x="23" y="426"/>
                  </a:lnTo>
                  <a:lnTo>
                    <a:pt x="20" y="435"/>
                  </a:lnTo>
                  <a:lnTo>
                    <a:pt x="17" y="443"/>
                  </a:lnTo>
                  <a:lnTo>
                    <a:pt x="11" y="449"/>
                  </a:lnTo>
                  <a:lnTo>
                    <a:pt x="6" y="452"/>
                  </a:lnTo>
                  <a:lnTo>
                    <a:pt x="94" y="452"/>
                  </a:lnTo>
                  <a:lnTo>
                    <a:pt x="94" y="452"/>
                  </a:lnTo>
                  <a:lnTo>
                    <a:pt x="88" y="449"/>
                  </a:lnTo>
                  <a:lnTo>
                    <a:pt x="82" y="443"/>
                  </a:lnTo>
                  <a:lnTo>
                    <a:pt x="80" y="435"/>
                  </a:lnTo>
                  <a:lnTo>
                    <a:pt x="77" y="426"/>
                  </a:lnTo>
                  <a:lnTo>
                    <a:pt x="77" y="68"/>
                  </a:lnTo>
                  <a:lnTo>
                    <a:pt x="77" y="68"/>
                  </a:lnTo>
                  <a:lnTo>
                    <a:pt x="91" y="54"/>
                  </a:lnTo>
                  <a:lnTo>
                    <a:pt x="105" y="46"/>
                  </a:lnTo>
                  <a:lnTo>
                    <a:pt x="105" y="46"/>
                  </a:lnTo>
                  <a:lnTo>
                    <a:pt x="122" y="37"/>
                  </a:lnTo>
                  <a:lnTo>
                    <a:pt x="142" y="34"/>
                  </a:lnTo>
                  <a:lnTo>
                    <a:pt x="142" y="34"/>
                  </a:lnTo>
                  <a:lnTo>
                    <a:pt x="159" y="37"/>
                  </a:lnTo>
                  <a:lnTo>
                    <a:pt x="173" y="43"/>
                  </a:lnTo>
                  <a:lnTo>
                    <a:pt x="190" y="51"/>
                  </a:lnTo>
                  <a:lnTo>
                    <a:pt x="205" y="63"/>
                  </a:lnTo>
                  <a:lnTo>
                    <a:pt x="205" y="63"/>
                  </a:lnTo>
                  <a:lnTo>
                    <a:pt x="216" y="80"/>
                  </a:lnTo>
                  <a:lnTo>
                    <a:pt x="224" y="100"/>
                  </a:lnTo>
                  <a:lnTo>
                    <a:pt x="230" y="125"/>
                  </a:lnTo>
                  <a:lnTo>
                    <a:pt x="230" y="156"/>
                  </a:lnTo>
                  <a:lnTo>
                    <a:pt x="230" y="156"/>
                  </a:lnTo>
                  <a:lnTo>
                    <a:pt x="230" y="185"/>
                  </a:lnTo>
                  <a:lnTo>
                    <a:pt x="224" y="210"/>
                  </a:lnTo>
                  <a:lnTo>
                    <a:pt x="216" y="233"/>
                  </a:lnTo>
                  <a:lnTo>
                    <a:pt x="205" y="250"/>
                  </a:lnTo>
                  <a:lnTo>
                    <a:pt x="205" y="250"/>
                  </a:lnTo>
                  <a:lnTo>
                    <a:pt x="190" y="267"/>
                  </a:lnTo>
                  <a:lnTo>
                    <a:pt x="176" y="276"/>
                  </a:lnTo>
                  <a:lnTo>
                    <a:pt x="156" y="284"/>
                  </a:lnTo>
                  <a:lnTo>
                    <a:pt x="136" y="284"/>
                  </a:lnTo>
                  <a:lnTo>
                    <a:pt x="136" y="284"/>
                  </a:lnTo>
                  <a:lnTo>
                    <a:pt x="122" y="284"/>
                  </a:lnTo>
                  <a:lnTo>
                    <a:pt x="111" y="282"/>
                  </a:lnTo>
                  <a:lnTo>
                    <a:pt x="99" y="276"/>
                  </a:lnTo>
                  <a:lnTo>
                    <a:pt x="88" y="264"/>
                  </a:lnTo>
                  <a:lnTo>
                    <a:pt x="102" y="304"/>
                  </a:lnTo>
                  <a:lnTo>
                    <a:pt x="102" y="304"/>
                  </a:lnTo>
                  <a:lnTo>
                    <a:pt x="122" y="310"/>
                  </a:lnTo>
                  <a:lnTo>
                    <a:pt x="145" y="310"/>
                  </a:lnTo>
                  <a:lnTo>
                    <a:pt x="145" y="310"/>
                  </a:lnTo>
                  <a:lnTo>
                    <a:pt x="176" y="307"/>
                  </a:lnTo>
                  <a:lnTo>
                    <a:pt x="190" y="304"/>
                  </a:lnTo>
                  <a:lnTo>
                    <a:pt x="205" y="299"/>
                  </a:lnTo>
                  <a:lnTo>
                    <a:pt x="219" y="290"/>
                  </a:lnTo>
                  <a:lnTo>
                    <a:pt x="230" y="284"/>
                  </a:lnTo>
                  <a:lnTo>
                    <a:pt x="241" y="273"/>
                  </a:lnTo>
                  <a:lnTo>
                    <a:pt x="253" y="262"/>
                  </a:lnTo>
                  <a:lnTo>
                    <a:pt x="253" y="262"/>
                  </a:lnTo>
                  <a:lnTo>
                    <a:pt x="270" y="236"/>
                  </a:lnTo>
                  <a:lnTo>
                    <a:pt x="281" y="210"/>
                  </a:lnTo>
                  <a:lnTo>
                    <a:pt x="290" y="182"/>
                  </a:lnTo>
                  <a:lnTo>
                    <a:pt x="293" y="154"/>
                  </a:lnTo>
                  <a:lnTo>
                    <a:pt x="293" y="154"/>
                  </a:lnTo>
                  <a:lnTo>
                    <a:pt x="290" y="117"/>
                  </a:lnTo>
                  <a:lnTo>
                    <a:pt x="281" y="85"/>
                  </a:lnTo>
                  <a:lnTo>
                    <a:pt x="281" y="8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8" name="Freeform 1740"/>
            <p:cNvSpPr>
              <a:spLocks/>
            </p:cNvSpPr>
            <p:nvPr userDrawn="1"/>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310">
                  <a:moveTo>
                    <a:pt x="182" y="264"/>
                  </a:moveTo>
                  <a:lnTo>
                    <a:pt x="182" y="264"/>
                  </a:lnTo>
                  <a:lnTo>
                    <a:pt x="165" y="270"/>
                  </a:lnTo>
                  <a:lnTo>
                    <a:pt x="145" y="273"/>
                  </a:lnTo>
                  <a:lnTo>
                    <a:pt x="145" y="273"/>
                  </a:lnTo>
                  <a:lnTo>
                    <a:pt x="131" y="273"/>
                  </a:lnTo>
                  <a:lnTo>
                    <a:pt x="120" y="267"/>
                  </a:lnTo>
                  <a:lnTo>
                    <a:pt x="108" y="262"/>
                  </a:lnTo>
                  <a:lnTo>
                    <a:pt x="100" y="250"/>
                  </a:lnTo>
                  <a:lnTo>
                    <a:pt x="100" y="250"/>
                  </a:lnTo>
                  <a:lnTo>
                    <a:pt x="91" y="239"/>
                  </a:lnTo>
                  <a:lnTo>
                    <a:pt x="83" y="225"/>
                  </a:lnTo>
                  <a:lnTo>
                    <a:pt x="80" y="208"/>
                  </a:lnTo>
                  <a:lnTo>
                    <a:pt x="80" y="191"/>
                  </a:lnTo>
                  <a:lnTo>
                    <a:pt x="80" y="0"/>
                  </a:lnTo>
                  <a:lnTo>
                    <a:pt x="0" y="14"/>
                  </a:lnTo>
                  <a:lnTo>
                    <a:pt x="0" y="14"/>
                  </a:lnTo>
                  <a:lnTo>
                    <a:pt x="12" y="20"/>
                  </a:lnTo>
                  <a:lnTo>
                    <a:pt x="17" y="26"/>
                  </a:lnTo>
                  <a:lnTo>
                    <a:pt x="23" y="31"/>
                  </a:lnTo>
                  <a:lnTo>
                    <a:pt x="23" y="40"/>
                  </a:lnTo>
                  <a:lnTo>
                    <a:pt x="23" y="191"/>
                  </a:lnTo>
                  <a:lnTo>
                    <a:pt x="23" y="191"/>
                  </a:lnTo>
                  <a:lnTo>
                    <a:pt x="26" y="219"/>
                  </a:lnTo>
                  <a:lnTo>
                    <a:pt x="32" y="245"/>
                  </a:lnTo>
                  <a:lnTo>
                    <a:pt x="40" y="264"/>
                  </a:lnTo>
                  <a:lnTo>
                    <a:pt x="54" y="282"/>
                  </a:lnTo>
                  <a:lnTo>
                    <a:pt x="54" y="282"/>
                  </a:lnTo>
                  <a:lnTo>
                    <a:pt x="71" y="296"/>
                  </a:lnTo>
                  <a:lnTo>
                    <a:pt x="85" y="304"/>
                  </a:lnTo>
                  <a:lnTo>
                    <a:pt x="103" y="310"/>
                  </a:lnTo>
                  <a:lnTo>
                    <a:pt x="122" y="310"/>
                  </a:lnTo>
                  <a:lnTo>
                    <a:pt x="122" y="310"/>
                  </a:lnTo>
                  <a:lnTo>
                    <a:pt x="142" y="310"/>
                  </a:lnTo>
                  <a:lnTo>
                    <a:pt x="162" y="304"/>
                  </a:lnTo>
                  <a:lnTo>
                    <a:pt x="179" y="296"/>
                  </a:lnTo>
                  <a:lnTo>
                    <a:pt x="196" y="282"/>
                  </a:lnTo>
                  <a:lnTo>
                    <a:pt x="208" y="245"/>
                  </a:lnTo>
                  <a:lnTo>
                    <a:pt x="208" y="245"/>
                  </a:lnTo>
                  <a:lnTo>
                    <a:pt x="196" y="256"/>
                  </a:lnTo>
                  <a:lnTo>
                    <a:pt x="182" y="264"/>
                  </a:lnTo>
                  <a:lnTo>
                    <a:pt x="182" y="26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89" name="Freeform 1741"/>
            <p:cNvSpPr>
              <a:spLocks/>
            </p:cNvSpPr>
            <p:nvPr userDrawn="1"/>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310">
                  <a:moveTo>
                    <a:pt x="79" y="253"/>
                  </a:moveTo>
                  <a:lnTo>
                    <a:pt x="79" y="0"/>
                  </a:lnTo>
                  <a:lnTo>
                    <a:pt x="0" y="14"/>
                  </a:lnTo>
                  <a:lnTo>
                    <a:pt x="0" y="14"/>
                  </a:lnTo>
                  <a:lnTo>
                    <a:pt x="11" y="17"/>
                  </a:lnTo>
                  <a:lnTo>
                    <a:pt x="17" y="23"/>
                  </a:lnTo>
                  <a:lnTo>
                    <a:pt x="17" y="23"/>
                  </a:lnTo>
                  <a:lnTo>
                    <a:pt x="22" y="31"/>
                  </a:lnTo>
                  <a:lnTo>
                    <a:pt x="22" y="40"/>
                  </a:lnTo>
                  <a:lnTo>
                    <a:pt x="22" y="239"/>
                  </a:lnTo>
                  <a:lnTo>
                    <a:pt x="25" y="264"/>
                  </a:lnTo>
                  <a:lnTo>
                    <a:pt x="25" y="264"/>
                  </a:lnTo>
                  <a:lnTo>
                    <a:pt x="25" y="264"/>
                  </a:lnTo>
                  <a:lnTo>
                    <a:pt x="25" y="264"/>
                  </a:lnTo>
                  <a:lnTo>
                    <a:pt x="25" y="282"/>
                  </a:lnTo>
                  <a:lnTo>
                    <a:pt x="31" y="293"/>
                  </a:lnTo>
                  <a:lnTo>
                    <a:pt x="31" y="293"/>
                  </a:lnTo>
                  <a:lnTo>
                    <a:pt x="37" y="301"/>
                  </a:lnTo>
                  <a:lnTo>
                    <a:pt x="48" y="310"/>
                  </a:lnTo>
                  <a:lnTo>
                    <a:pt x="105" y="290"/>
                  </a:lnTo>
                  <a:lnTo>
                    <a:pt x="105" y="290"/>
                  </a:lnTo>
                  <a:lnTo>
                    <a:pt x="93" y="287"/>
                  </a:lnTo>
                  <a:lnTo>
                    <a:pt x="85" y="279"/>
                  </a:lnTo>
                  <a:lnTo>
                    <a:pt x="79" y="267"/>
                  </a:lnTo>
                  <a:lnTo>
                    <a:pt x="79" y="253"/>
                  </a:lnTo>
                  <a:lnTo>
                    <a:pt x="79" y="25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0" name="Freeform 1742"/>
            <p:cNvSpPr>
              <a:spLocks/>
            </p:cNvSpPr>
            <p:nvPr userDrawn="1"/>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310">
                  <a:moveTo>
                    <a:pt x="233" y="279"/>
                  </a:moveTo>
                  <a:lnTo>
                    <a:pt x="233" y="279"/>
                  </a:lnTo>
                  <a:lnTo>
                    <a:pt x="230" y="273"/>
                  </a:lnTo>
                  <a:lnTo>
                    <a:pt x="230" y="259"/>
                  </a:lnTo>
                  <a:lnTo>
                    <a:pt x="230" y="85"/>
                  </a:lnTo>
                  <a:lnTo>
                    <a:pt x="230" y="85"/>
                  </a:lnTo>
                  <a:lnTo>
                    <a:pt x="228" y="63"/>
                  </a:lnTo>
                  <a:lnTo>
                    <a:pt x="222" y="46"/>
                  </a:lnTo>
                  <a:lnTo>
                    <a:pt x="213" y="29"/>
                  </a:lnTo>
                  <a:lnTo>
                    <a:pt x="199" y="17"/>
                  </a:lnTo>
                  <a:lnTo>
                    <a:pt x="199" y="17"/>
                  </a:lnTo>
                  <a:lnTo>
                    <a:pt x="185" y="12"/>
                  </a:lnTo>
                  <a:lnTo>
                    <a:pt x="168" y="6"/>
                  </a:lnTo>
                  <a:lnTo>
                    <a:pt x="148" y="0"/>
                  </a:lnTo>
                  <a:lnTo>
                    <a:pt x="128" y="0"/>
                  </a:lnTo>
                  <a:lnTo>
                    <a:pt x="128" y="0"/>
                  </a:lnTo>
                  <a:lnTo>
                    <a:pt x="103" y="3"/>
                  </a:lnTo>
                  <a:lnTo>
                    <a:pt x="77" y="9"/>
                  </a:lnTo>
                  <a:lnTo>
                    <a:pt x="51" y="17"/>
                  </a:lnTo>
                  <a:lnTo>
                    <a:pt x="29" y="31"/>
                  </a:lnTo>
                  <a:lnTo>
                    <a:pt x="29" y="111"/>
                  </a:lnTo>
                  <a:lnTo>
                    <a:pt x="29" y="111"/>
                  </a:lnTo>
                  <a:lnTo>
                    <a:pt x="37" y="91"/>
                  </a:lnTo>
                  <a:lnTo>
                    <a:pt x="43" y="74"/>
                  </a:lnTo>
                  <a:lnTo>
                    <a:pt x="54" y="60"/>
                  </a:lnTo>
                  <a:lnTo>
                    <a:pt x="63" y="49"/>
                  </a:lnTo>
                  <a:lnTo>
                    <a:pt x="63" y="49"/>
                  </a:lnTo>
                  <a:lnTo>
                    <a:pt x="74" y="37"/>
                  </a:lnTo>
                  <a:lnTo>
                    <a:pt x="88" y="31"/>
                  </a:lnTo>
                  <a:lnTo>
                    <a:pt x="105" y="26"/>
                  </a:lnTo>
                  <a:lnTo>
                    <a:pt x="122" y="23"/>
                  </a:lnTo>
                  <a:lnTo>
                    <a:pt x="122" y="23"/>
                  </a:lnTo>
                  <a:lnTo>
                    <a:pt x="134" y="26"/>
                  </a:lnTo>
                  <a:lnTo>
                    <a:pt x="145" y="29"/>
                  </a:lnTo>
                  <a:lnTo>
                    <a:pt x="157" y="34"/>
                  </a:lnTo>
                  <a:lnTo>
                    <a:pt x="162" y="40"/>
                  </a:lnTo>
                  <a:lnTo>
                    <a:pt x="162" y="40"/>
                  </a:lnTo>
                  <a:lnTo>
                    <a:pt x="171" y="49"/>
                  </a:lnTo>
                  <a:lnTo>
                    <a:pt x="174" y="60"/>
                  </a:lnTo>
                  <a:lnTo>
                    <a:pt x="176" y="68"/>
                  </a:lnTo>
                  <a:lnTo>
                    <a:pt x="176" y="80"/>
                  </a:lnTo>
                  <a:lnTo>
                    <a:pt x="176" y="80"/>
                  </a:lnTo>
                  <a:lnTo>
                    <a:pt x="176" y="100"/>
                  </a:lnTo>
                  <a:lnTo>
                    <a:pt x="174" y="108"/>
                  </a:lnTo>
                  <a:lnTo>
                    <a:pt x="174" y="108"/>
                  </a:lnTo>
                  <a:lnTo>
                    <a:pt x="165" y="117"/>
                  </a:lnTo>
                  <a:lnTo>
                    <a:pt x="151" y="122"/>
                  </a:lnTo>
                  <a:lnTo>
                    <a:pt x="151" y="122"/>
                  </a:lnTo>
                  <a:lnTo>
                    <a:pt x="97" y="139"/>
                  </a:lnTo>
                  <a:lnTo>
                    <a:pt x="97" y="139"/>
                  </a:lnTo>
                  <a:lnTo>
                    <a:pt x="63" y="151"/>
                  </a:lnTo>
                  <a:lnTo>
                    <a:pt x="43" y="159"/>
                  </a:lnTo>
                  <a:lnTo>
                    <a:pt x="43" y="159"/>
                  </a:lnTo>
                  <a:lnTo>
                    <a:pt x="23" y="174"/>
                  </a:lnTo>
                  <a:lnTo>
                    <a:pt x="12" y="191"/>
                  </a:lnTo>
                  <a:lnTo>
                    <a:pt x="3" y="210"/>
                  </a:lnTo>
                  <a:lnTo>
                    <a:pt x="0" y="233"/>
                  </a:lnTo>
                  <a:lnTo>
                    <a:pt x="0" y="233"/>
                  </a:lnTo>
                  <a:lnTo>
                    <a:pt x="0" y="245"/>
                  </a:lnTo>
                  <a:lnTo>
                    <a:pt x="6" y="259"/>
                  </a:lnTo>
                  <a:lnTo>
                    <a:pt x="12" y="270"/>
                  </a:lnTo>
                  <a:lnTo>
                    <a:pt x="20" y="284"/>
                  </a:lnTo>
                  <a:lnTo>
                    <a:pt x="20" y="284"/>
                  </a:lnTo>
                  <a:lnTo>
                    <a:pt x="32" y="296"/>
                  </a:lnTo>
                  <a:lnTo>
                    <a:pt x="43" y="304"/>
                  </a:lnTo>
                  <a:lnTo>
                    <a:pt x="60" y="310"/>
                  </a:lnTo>
                  <a:lnTo>
                    <a:pt x="77" y="310"/>
                  </a:lnTo>
                  <a:lnTo>
                    <a:pt x="77" y="310"/>
                  </a:lnTo>
                  <a:lnTo>
                    <a:pt x="100" y="310"/>
                  </a:lnTo>
                  <a:lnTo>
                    <a:pt x="120" y="304"/>
                  </a:lnTo>
                  <a:lnTo>
                    <a:pt x="139" y="293"/>
                  </a:lnTo>
                  <a:lnTo>
                    <a:pt x="159" y="279"/>
                  </a:lnTo>
                  <a:lnTo>
                    <a:pt x="171" y="247"/>
                  </a:lnTo>
                  <a:lnTo>
                    <a:pt x="171" y="247"/>
                  </a:lnTo>
                  <a:lnTo>
                    <a:pt x="157" y="259"/>
                  </a:lnTo>
                  <a:lnTo>
                    <a:pt x="139" y="267"/>
                  </a:lnTo>
                  <a:lnTo>
                    <a:pt x="122" y="273"/>
                  </a:lnTo>
                  <a:lnTo>
                    <a:pt x="103" y="273"/>
                  </a:lnTo>
                  <a:lnTo>
                    <a:pt x="103" y="273"/>
                  </a:lnTo>
                  <a:lnTo>
                    <a:pt x="94" y="273"/>
                  </a:lnTo>
                  <a:lnTo>
                    <a:pt x="83" y="270"/>
                  </a:lnTo>
                  <a:lnTo>
                    <a:pt x="74" y="267"/>
                  </a:lnTo>
                  <a:lnTo>
                    <a:pt x="68" y="259"/>
                  </a:lnTo>
                  <a:lnTo>
                    <a:pt x="68" y="259"/>
                  </a:lnTo>
                  <a:lnTo>
                    <a:pt x="63" y="253"/>
                  </a:lnTo>
                  <a:lnTo>
                    <a:pt x="57" y="242"/>
                  </a:lnTo>
                  <a:lnTo>
                    <a:pt x="54" y="233"/>
                  </a:lnTo>
                  <a:lnTo>
                    <a:pt x="54" y="222"/>
                  </a:lnTo>
                  <a:lnTo>
                    <a:pt x="54" y="222"/>
                  </a:lnTo>
                  <a:lnTo>
                    <a:pt x="54" y="210"/>
                  </a:lnTo>
                  <a:lnTo>
                    <a:pt x="57" y="202"/>
                  </a:lnTo>
                  <a:lnTo>
                    <a:pt x="63" y="193"/>
                  </a:lnTo>
                  <a:lnTo>
                    <a:pt x="68" y="185"/>
                  </a:lnTo>
                  <a:lnTo>
                    <a:pt x="68" y="185"/>
                  </a:lnTo>
                  <a:lnTo>
                    <a:pt x="86" y="174"/>
                  </a:lnTo>
                  <a:lnTo>
                    <a:pt x="108" y="162"/>
                  </a:lnTo>
                  <a:lnTo>
                    <a:pt x="108" y="162"/>
                  </a:lnTo>
                  <a:lnTo>
                    <a:pt x="154" y="148"/>
                  </a:lnTo>
                  <a:lnTo>
                    <a:pt x="176" y="137"/>
                  </a:lnTo>
                  <a:lnTo>
                    <a:pt x="176" y="242"/>
                  </a:lnTo>
                  <a:lnTo>
                    <a:pt x="176" y="242"/>
                  </a:lnTo>
                  <a:lnTo>
                    <a:pt x="176" y="262"/>
                  </a:lnTo>
                  <a:lnTo>
                    <a:pt x="176" y="262"/>
                  </a:lnTo>
                  <a:lnTo>
                    <a:pt x="179" y="282"/>
                  </a:lnTo>
                  <a:lnTo>
                    <a:pt x="182" y="293"/>
                  </a:lnTo>
                  <a:lnTo>
                    <a:pt x="182" y="293"/>
                  </a:lnTo>
                  <a:lnTo>
                    <a:pt x="191" y="301"/>
                  </a:lnTo>
                  <a:lnTo>
                    <a:pt x="199" y="310"/>
                  </a:lnTo>
                  <a:lnTo>
                    <a:pt x="250" y="290"/>
                  </a:lnTo>
                  <a:lnTo>
                    <a:pt x="250" y="290"/>
                  </a:lnTo>
                  <a:lnTo>
                    <a:pt x="239" y="284"/>
                  </a:lnTo>
                  <a:lnTo>
                    <a:pt x="233" y="279"/>
                  </a:lnTo>
                  <a:lnTo>
                    <a:pt x="233" y="2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1" name="Freeform 1743"/>
            <p:cNvSpPr>
              <a:spLocks/>
            </p:cNvSpPr>
            <p:nvPr userDrawn="1"/>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170">
                  <a:moveTo>
                    <a:pt x="31" y="11"/>
                  </a:moveTo>
                  <a:lnTo>
                    <a:pt x="31" y="116"/>
                  </a:lnTo>
                  <a:lnTo>
                    <a:pt x="31" y="116"/>
                  </a:lnTo>
                  <a:lnTo>
                    <a:pt x="34" y="131"/>
                  </a:lnTo>
                  <a:lnTo>
                    <a:pt x="40" y="142"/>
                  </a:lnTo>
                  <a:lnTo>
                    <a:pt x="46" y="150"/>
                  </a:lnTo>
                  <a:lnTo>
                    <a:pt x="51" y="153"/>
                  </a:lnTo>
                  <a:lnTo>
                    <a:pt x="63" y="156"/>
                  </a:lnTo>
                  <a:lnTo>
                    <a:pt x="74" y="159"/>
                  </a:lnTo>
                  <a:lnTo>
                    <a:pt x="74" y="159"/>
                  </a:lnTo>
                  <a:lnTo>
                    <a:pt x="85" y="159"/>
                  </a:lnTo>
                  <a:lnTo>
                    <a:pt x="94" y="156"/>
                  </a:lnTo>
                  <a:lnTo>
                    <a:pt x="102" y="150"/>
                  </a:lnTo>
                  <a:lnTo>
                    <a:pt x="108" y="145"/>
                  </a:lnTo>
                  <a:lnTo>
                    <a:pt x="111" y="139"/>
                  </a:lnTo>
                  <a:lnTo>
                    <a:pt x="114" y="131"/>
                  </a:lnTo>
                  <a:lnTo>
                    <a:pt x="117" y="116"/>
                  </a:lnTo>
                  <a:lnTo>
                    <a:pt x="117" y="11"/>
                  </a:lnTo>
                  <a:lnTo>
                    <a:pt x="117" y="11"/>
                  </a:lnTo>
                  <a:lnTo>
                    <a:pt x="114" y="3"/>
                  </a:lnTo>
                  <a:lnTo>
                    <a:pt x="108" y="0"/>
                  </a:lnTo>
                  <a:lnTo>
                    <a:pt x="136" y="0"/>
                  </a:lnTo>
                  <a:lnTo>
                    <a:pt x="136" y="0"/>
                  </a:lnTo>
                  <a:lnTo>
                    <a:pt x="131" y="3"/>
                  </a:lnTo>
                  <a:lnTo>
                    <a:pt x="131" y="11"/>
                  </a:lnTo>
                  <a:lnTo>
                    <a:pt x="128" y="114"/>
                  </a:lnTo>
                  <a:lnTo>
                    <a:pt x="128" y="114"/>
                  </a:lnTo>
                  <a:lnTo>
                    <a:pt x="128" y="128"/>
                  </a:lnTo>
                  <a:lnTo>
                    <a:pt x="125" y="139"/>
                  </a:lnTo>
                  <a:lnTo>
                    <a:pt x="119" y="150"/>
                  </a:lnTo>
                  <a:lnTo>
                    <a:pt x="111" y="156"/>
                  </a:lnTo>
                  <a:lnTo>
                    <a:pt x="102" y="162"/>
                  </a:lnTo>
                  <a:lnTo>
                    <a:pt x="94" y="167"/>
                  </a:lnTo>
                  <a:lnTo>
                    <a:pt x="71" y="170"/>
                  </a:lnTo>
                  <a:lnTo>
                    <a:pt x="71" y="170"/>
                  </a:lnTo>
                  <a:lnTo>
                    <a:pt x="51" y="167"/>
                  </a:lnTo>
                  <a:lnTo>
                    <a:pt x="40" y="165"/>
                  </a:lnTo>
                  <a:lnTo>
                    <a:pt x="31" y="159"/>
                  </a:lnTo>
                  <a:lnTo>
                    <a:pt x="20" y="150"/>
                  </a:lnTo>
                  <a:lnTo>
                    <a:pt x="14" y="142"/>
                  </a:lnTo>
                  <a:lnTo>
                    <a:pt x="9" y="128"/>
                  </a:lnTo>
                  <a:lnTo>
                    <a:pt x="9" y="114"/>
                  </a:lnTo>
                  <a:lnTo>
                    <a:pt x="9" y="11"/>
                  </a:lnTo>
                  <a:lnTo>
                    <a:pt x="9" y="11"/>
                  </a:lnTo>
                  <a:lnTo>
                    <a:pt x="6" y="3"/>
                  </a:lnTo>
                  <a:lnTo>
                    <a:pt x="0" y="0"/>
                  </a:lnTo>
                  <a:lnTo>
                    <a:pt x="40" y="0"/>
                  </a:lnTo>
                  <a:lnTo>
                    <a:pt x="40" y="0"/>
                  </a:lnTo>
                  <a:lnTo>
                    <a:pt x="34" y="3"/>
                  </a:lnTo>
                  <a:lnTo>
                    <a:pt x="31" y="11"/>
                  </a:lnTo>
                  <a:lnTo>
                    <a:pt x="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2" name="Freeform 1744"/>
            <p:cNvSpPr>
              <a:spLocks/>
            </p:cNvSpPr>
            <p:nvPr userDrawn="1"/>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173">
                  <a:moveTo>
                    <a:pt x="133" y="11"/>
                  </a:moveTo>
                  <a:lnTo>
                    <a:pt x="133" y="11"/>
                  </a:lnTo>
                  <a:lnTo>
                    <a:pt x="133" y="3"/>
                  </a:lnTo>
                  <a:lnTo>
                    <a:pt x="127" y="0"/>
                  </a:lnTo>
                  <a:lnTo>
                    <a:pt x="153" y="0"/>
                  </a:lnTo>
                  <a:lnTo>
                    <a:pt x="153" y="0"/>
                  </a:lnTo>
                  <a:lnTo>
                    <a:pt x="147" y="3"/>
                  </a:lnTo>
                  <a:lnTo>
                    <a:pt x="147" y="11"/>
                  </a:lnTo>
                  <a:lnTo>
                    <a:pt x="147" y="173"/>
                  </a:lnTo>
                  <a:lnTo>
                    <a:pt x="147" y="173"/>
                  </a:lnTo>
                  <a:lnTo>
                    <a:pt x="88" y="99"/>
                  </a:lnTo>
                  <a:lnTo>
                    <a:pt x="28" y="25"/>
                  </a:lnTo>
                  <a:lnTo>
                    <a:pt x="28" y="156"/>
                  </a:lnTo>
                  <a:lnTo>
                    <a:pt x="28" y="156"/>
                  </a:lnTo>
                  <a:lnTo>
                    <a:pt x="31" y="165"/>
                  </a:lnTo>
                  <a:lnTo>
                    <a:pt x="34" y="167"/>
                  </a:lnTo>
                  <a:lnTo>
                    <a:pt x="8" y="167"/>
                  </a:lnTo>
                  <a:lnTo>
                    <a:pt x="8" y="167"/>
                  </a:lnTo>
                  <a:lnTo>
                    <a:pt x="14" y="165"/>
                  </a:lnTo>
                  <a:lnTo>
                    <a:pt x="14" y="156"/>
                  </a:lnTo>
                  <a:lnTo>
                    <a:pt x="14" y="20"/>
                  </a:lnTo>
                  <a:lnTo>
                    <a:pt x="14" y="20"/>
                  </a:lnTo>
                  <a:lnTo>
                    <a:pt x="14" y="14"/>
                  </a:lnTo>
                  <a:lnTo>
                    <a:pt x="11" y="8"/>
                  </a:lnTo>
                  <a:lnTo>
                    <a:pt x="11" y="8"/>
                  </a:lnTo>
                  <a:lnTo>
                    <a:pt x="8" y="3"/>
                  </a:lnTo>
                  <a:lnTo>
                    <a:pt x="0" y="0"/>
                  </a:lnTo>
                  <a:lnTo>
                    <a:pt x="37" y="0"/>
                  </a:lnTo>
                  <a:lnTo>
                    <a:pt x="133" y="119"/>
                  </a:lnTo>
                  <a:lnTo>
                    <a:pt x="133" y="11"/>
                  </a:lnTo>
                  <a:lnTo>
                    <a:pt x="133"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3" name="Freeform 1745"/>
            <p:cNvSpPr>
              <a:spLocks/>
            </p:cNvSpPr>
            <p:nvPr userDrawn="1"/>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67">
                  <a:moveTo>
                    <a:pt x="37" y="0"/>
                  </a:moveTo>
                  <a:lnTo>
                    <a:pt x="37" y="0"/>
                  </a:lnTo>
                  <a:lnTo>
                    <a:pt x="31" y="3"/>
                  </a:lnTo>
                  <a:lnTo>
                    <a:pt x="28" y="11"/>
                  </a:lnTo>
                  <a:lnTo>
                    <a:pt x="28" y="156"/>
                  </a:lnTo>
                  <a:lnTo>
                    <a:pt x="28" y="156"/>
                  </a:lnTo>
                  <a:lnTo>
                    <a:pt x="31" y="165"/>
                  </a:lnTo>
                  <a:lnTo>
                    <a:pt x="37" y="167"/>
                  </a:lnTo>
                  <a:lnTo>
                    <a:pt x="0" y="167"/>
                  </a:lnTo>
                  <a:lnTo>
                    <a:pt x="0" y="167"/>
                  </a:lnTo>
                  <a:lnTo>
                    <a:pt x="2" y="165"/>
                  </a:lnTo>
                  <a:lnTo>
                    <a:pt x="5" y="156"/>
                  </a:lnTo>
                  <a:lnTo>
                    <a:pt x="5" y="11"/>
                  </a:lnTo>
                  <a:lnTo>
                    <a:pt x="5" y="11"/>
                  </a:lnTo>
                  <a:lnTo>
                    <a:pt x="2" y="3"/>
                  </a:lnTo>
                  <a:lnTo>
                    <a:pt x="0" y="0"/>
                  </a:lnTo>
                  <a:lnTo>
                    <a:pt x="37"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4" name="Freeform 1746"/>
            <p:cNvSpPr>
              <a:spLocks/>
            </p:cNvSpPr>
            <p:nvPr userDrawn="1"/>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73">
                  <a:moveTo>
                    <a:pt x="131" y="11"/>
                  </a:moveTo>
                  <a:lnTo>
                    <a:pt x="131" y="11"/>
                  </a:lnTo>
                  <a:lnTo>
                    <a:pt x="131" y="3"/>
                  </a:lnTo>
                  <a:lnTo>
                    <a:pt x="125" y="0"/>
                  </a:lnTo>
                  <a:lnTo>
                    <a:pt x="153" y="0"/>
                  </a:lnTo>
                  <a:lnTo>
                    <a:pt x="153" y="0"/>
                  </a:lnTo>
                  <a:lnTo>
                    <a:pt x="148" y="6"/>
                  </a:lnTo>
                  <a:lnTo>
                    <a:pt x="142" y="11"/>
                  </a:lnTo>
                  <a:lnTo>
                    <a:pt x="142" y="11"/>
                  </a:lnTo>
                  <a:lnTo>
                    <a:pt x="82" y="173"/>
                  </a:lnTo>
                  <a:lnTo>
                    <a:pt x="82" y="173"/>
                  </a:lnTo>
                  <a:lnTo>
                    <a:pt x="14" y="11"/>
                  </a:lnTo>
                  <a:lnTo>
                    <a:pt x="14" y="11"/>
                  </a:lnTo>
                  <a:lnTo>
                    <a:pt x="8" y="6"/>
                  </a:lnTo>
                  <a:lnTo>
                    <a:pt x="0" y="0"/>
                  </a:lnTo>
                  <a:lnTo>
                    <a:pt x="45" y="0"/>
                  </a:lnTo>
                  <a:lnTo>
                    <a:pt x="45" y="0"/>
                  </a:lnTo>
                  <a:lnTo>
                    <a:pt x="43" y="3"/>
                  </a:lnTo>
                  <a:lnTo>
                    <a:pt x="40" y="6"/>
                  </a:lnTo>
                  <a:lnTo>
                    <a:pt x="43" y="14"/>
                  </a:lnTo>
                  <a:lnTo>
                    <a:pt x="43" y="14"/>
                  </a:lnTo>
                  <a:lnTo>
                    <a:pt x="85" y="128"/>
                  </a:lnTo>
                  <a:lnTo>
                    <a:pt x="85" y="128"/>
                  </a:lnTo>
                  <a:lnTo>
                    <a:pt x="131" y="11"/>
                  </a:lnTo>
                  <a:lnTo>
                    <a:pt x="1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5" name="Freeform 1747"/>
            <p:cNvSpPr>
              <a:spLocks/>
            </p:cNvSpPr>
            <p:nvPr userDrawn="1"/>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67">
                  <a:moveTo>
                    <a:pt x="94" y="23"/>
                  </a:moveTo>
                  <a:lnTo>
                    <a:pt x="94" y="23"/>
                  </a:lnTo>
                  <a:lnTo>
                    <a:pt x="85" y="14"/>
                  </a:lnTo>
                  <a:lnTo>
                    <a:pt x="74" y="11"/>
                  </a:lnTo>
                  <a:lnTo>
                    <a:pt x="74" y="11"/>
                  </a:lnTo>
                  <a:lnTo>
                    <a:pt x="31" y="11"/>
                  </a:lnTo>
                  <a:lnTo>
                    <a:pt x="31" y="68"/>
                  </a:lnTo>
                  <a:lnTo>
                    <a:pt x="71" y="68"/>
                  </a:lnTo>
                  <a:lnTo>
                    <a:pt x="71" y="68"/>
                  </a:lnTo>
                  <a:lnTo>
                    <a:pt x="76" y="65"/>
                  </a:lnTo>
                  <a:lnTo>
                    <a:pt x="79" y="62"/>
                  </a:lnTo>
                  <a:lnTo>
                    <a:pt x="79" y="88"/>
                  </a:lnTo>
                  <a:lnTo>
                    <a:pt x="79" y="88"/>
                  </a:lnTo>
                  <a:lnTo>
                    <a:pt x="76" y="82"/>
                  </a:lnTo>
                  <a:lnTo>
                    <a:pt x="71" y="82"/>
                  </a:lnTo>
                  <a:lnTo>
                    <a:pt x="31" y="82"/>
                  </a:lnTo>
                  <a:lnTo>
                    <a:pt x="31" y="153"/>
                  </a:lnTo>
                  <a:lnTo>
                    <a:pt x="31" y="153"/>
                  </a:lnTo>
                  <a:lnTo>
                    <a:pt x="59" y="156"/>
                  </a:lnTo>
                  <a:lnTo>
                    <a:pt x="59" y="156"/>
                  </a:lnTo>
                  <a:lnTo>
                    <a:pt x="76" y="156"/>
                  </a:lnTo>
                  <a:lnTo>
                    <a:pt x="88" y="153"/>
                  </a:lnTo>
                  <a:lnTo>
                    <a:pt x="96" y="148"/>
                  </a:lnTo>
                  <a:lnTo>
                    <a:pt x="105" y="139"/>
                  </a:lnTo>
                  <a:lnTo>
                    <a:pt x="99" y="167"/>
                  </a:lnTo>
                  <a:lnTo>
                    <a:pt x="0" y="167"/>
                  </a:lnTo>
                  <a:lnTo>
                    <a:pt x="0" y="167"/>
                  </a:lnTo>
                  <a:lnTo>
                    <a:pt x="5" y="165"/>
                  </a:lnTo>
                  <a:lnTo>
                    <a:pt x="8" y="156"/>
                  </a:lnTo>
                  <a:lnTo>
                    <a:pt x="8" y="11"/>
                  </a:lnTo>
                  <a:lnTo>
                    <a:pt x="8" y="11"/>
                  </a:lnTo>
                  <a:lnTo>
                    <a:pt x="5" y="3"/>
                  </a:lnTo>
                  <a:lnTo>
                    <a:pt x="0" y="0"/>
                  </a:lnTo>
                  <a:lnTo>
                    <a:pt x="94" y="0"/>
                  </a:lnTo>
                  <a:lnTo>
                    <a:pt x="94" y="23"/>
                  </a:lnTo>
                  <a:lnTo>
                    <a:pt x="94"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6" name="Freeform 1748"/>
            <p:cNvSpPr>
              <a:spLocks noEditPoints="1"/>
            </p:cNvSpPr>
            <p:nvPr userDrawn="1"/>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67">
                  <a:moveTo>
                    <a:pt x="68" y="82"/>
                  </a:moveTo>
                  <a:lnTo>
                    <a:pt x="68" y="82"/>
                  </a:lnTo>
                  <a:lnTo>
                    <a:pt x="77" y="85"/>
                  </a:lnTo>
                  <a:lnTo>
                    <a:pt x="85" y="91"/>
                  </a:lnTo>
                  <a:lnTo>
                    <a:pt x="94" y="102"/>
                  </a:lnTo>
                  <a:lnTo>
                    <a:pt x="94" y="102"/>
                  </a:lnTo>
                  <a:lnTo>
                    <a:pt x="108" y="125"/>
                  </a:lnTo>
                  <a:lnTo>
                    <a:pt x="120" y="145"/>
                  </a:lnTo>
                  <a:lnTo>
                    <a:pt x="131" y="159"/>
                  </a:lnTo>
                  <a:lnTo>
                    <a:pt x="131" y="159"/>
                  </a:lnTo>
                  <a:lnTo>
                    <a:pt x="139" y="165"/>
                  </a:lnTo>
                  <a:lnTo>
                    <a:pt x="145" y="167"/>
                  </a:lnTo>
                  <a:lnTo>
                    <a:pt x="120" y="167"/>
                  </a:lnTo>
                  <a:lnTo>
                    <a:pt x="120" y="167"/>
                  </a:lnTo>
                  <a:lnTo>
                    <a:pt x="114" y="167"/>
                  </a:lnTo>
                  <a:lnTo>
                    <a:pt x="108" y="165"/>
                  </a:lnTo>
                  <a:lnTo>
                    <a:pt x="100" y="156"/>
                  </a:lnTo>
                  <a:lnTo>
                    <a:pt x="100" y="156"/>
                  </a:lnTo>
                  <a:lnTo>
                    <a:pt x="71" y="111"/>
                  </a:lnTo>
                  <a:lnTo>
                    <a:pt x="71" y="111"/>
                  </a:lnTo>
                  <a:lnTo>
                    <a:pt x="60" y="96"/>
                  </a:lnTo>
                  <a:lnTo>
                    <a:pt x="54" y="91"/>
                  </a:lnTo>
                  <a:lnTo>
                    <a:pt x="46" y="91"/>
                  </a:lnTo>
                  <a:lnTo>
                    <a:pt x="46" y="91"/>
                  </a:lnTo>
                  <a:lnTo>
                    <a:pt x="32" y="91"/>
                  </a:lnTo>
                  <a:lnTo>
                    <a:pt x="32" y="156"/>
                  </a:lnTo>
                  <a:lnTo>
                    <a:pt x="32" y="156"/>
                  </a:lnTo>
                  <a:lnTo>
                    <a:pt x="34" y="165"/>
                  </a:lnTo>
                  <a:lnTo>
                    <a:pt x="37" y="167"/>
                  </a:lnTo>
                  <a:lnTo>
                    <a:pt x="0" y="167"/>
                  </a:lnTo>
                  <a:lnTo>
                    <a:pt x="0" y="167"/>
                  </a:lnTo>
                  <a:lnTo>
                    <a:pt x="6" y="165"/>
                  </a:lnTo>
                  <a:lnTo>
                    <a:pt x="9" y="156"/>
                  </a:lnTo>
                  <a:lnTo>
                    <a:pt x="9" y="11"/>
                  </a:lnTo>
                  <a:lnTo>
                    <a:pt x="9" y="11"/>
                  </a:lnTo>
                  <a:lnTo>
                    <a:pt x="6" y="3"/>
                  </a:lnTo>
                  <a:lnTo>
                    <a:pt x="0" y="0"/>
                  </a:lnTo>
                  <a:lnTo>
                    <a:pt x="49" y="0"/>
                  </a:lnTo>
                  <a:lnTo>
                    <a:pt x="49" y="0"/>
                  </a:lnTo>
                  <a:lnTo>
                    <a:pt x="66" y="0"/>
                  </a:lnTo>
                  <a:lnTo>
                    <a:pt x="77" y="3"/>
                  </a:lnTo>
                  <a:lnTo>
                    <a:pt x="88" y="8"/>
                  </a:lnTo>
                  <a:lnTo>
                    <a:pt x="97" y="14"/>
                  </a:lnTo>
                  <a:lnTo>
                    <a:pt x="103" y="20"/>
                  </a:lnTo>
                  <a:lnTo>
                    <a:pt x="105" y="28"/>
                  </a:lnTo>
                  <a:lnTo>
                    <a:pt x="108" y="40"/>
                  </a:lnTo>
                  <a:lnTo>
                    <a:pt x="108" y="40"/>
                  </a:lnTo>
                  <a:lnTo>
                    <a:pt x="108" y="51"/>
                  </a:lnTo>
                  <a:lnTo>
                    <a:pt x="105" y="60"/>
                  </a:lnTo>
                  <a:lnTo>
                    <a:pt x="100" y="65"/>
                  </a:lnTo>
                  <a:lnTo>
                    <a:pt x="94" y="71"/>
                  </a:lnTo>
                  <a:lnTo>
                    <a:pt x="83" y="79"/>
                  </a:lnTo>
                  <a:lnTo>
                    <a:pt x="68" y="82"/>
                  </a:lnTo>
                  <a:lnTo>
                    <a:pt x="68" y="82"/>
                  </a:lnTo>
                  <a:close/>
                  <a:moveTo>
                    <a:pt x="32" y="11"/>
                  </a:moveTo>
                  <a:lnTo>
                    <a:pt x="32" y="77"/>
                  </a:lnTo>
                  <a:lnTo>
                    <a:pt x="32" y="77"/>
                  </a:lnTo>
                  <a:lnTo>
                    <a:pt x="46" y="77"/>
                  </a:lnTo>
                  <a:lnTo>
                    <a:pt x="46" y="77"/>
                  </a:lnTo>
                  <a:lnTo>
                    <a:pt x="60" y="77"/>
                  </a:lnTo>
                  <a:lnTo>
                    <a:pt x="71" y="68"/>
                  </a:lnTo>
                  <a:lnTo>
                    <a:pt x="77" y="65"/>
                  </a:lnTo>
                  <a:lnTo>
                    <a:pt x="80" y="57"/>
                  </a:lnTo>
                  <a:lnTo>
                    <a:pt x="83" y="51"/>
                  </a:lnTo>
                  <a:lnTo>
                    <a:pt x="83" y="42"/>
                  </a:lnTo>
                  <a:lnTo>
                    <a:pt x="83" y="42"/>
                  </a:lnTo>
                  <a:lnTo>
                    <a:pt x="83" y="31"/>
                  </a:lnTo>
                  <a:lnTo>
                    <a:pt x="77" y="20"/>
                  </a:lnTo>
                  <a:lnTo>
                    <a:pt x="66" y="11"/>
                  </a:lnTo>
                  <a:lnTo>
                    <a:pt x="60" y="11"/>
                  </a:lnTo>
                  <a:lnTo>
                    <a:pt x="49" y="8"/>
                  </a:lnTo>
                  <a:lnTo>
                    <a:pt x="49" y="8"/>
                  </a:lnTo>
                  <a:lnTo>
                    <a:pt x="32" y="11"/>
                  </a:lnTo>
                  <a:lnTo>
                    <a:pt x="32"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7" name="Freeform 1749"/>
            <p:cNvSpPr>
              <a:spLocks/>
            </p:cNvSpPr>
            <p:nvPr userDrawn="1"/>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48" y="173"/>
                  </a:lnTo>
                  <a:lnTo>
                    <a:pt x="34" y="170"/>
                  </a:lnTo>
                  <a:lnTo>
                    <a:pt x="20" y="168"/>
                  </a:lnTo>
                  <a:lnTo>
                    <a:pt x="3" y="159"/>
                  </a:lnTo>
                  <a:lnTo>
                    <a:pt x="0" y="122"/>
                  </a:lnTo>
                  <a:lnTo>
                    <a:pt x="0" y="122"/>
                  </a:lnTo>
                  <a:lnTo>
                    <a:pt x="6" y="136"/>
                  </a:lnTo>
                  <a:lnTo>
                    <a:pt x="14" y="148"/>
                  </a:lnTo>
                  <a:lnTo>
                    <a:pt x="29" y="159"/>
                  </a:lnTo>
                  <a:lnTo>
                    <a:pt x="37" y="162"/>
                  </a:lnTo>
                  <a:lnTo>
                    <a:pt x="46" y="162"/>
                  </a:lnTo>
                  <a:lnTo>
                    <a:pt x="46" y="162"/>
                  </a:lnTo>
                  <a:lnTo>
                    <a:pt x="54" y="162"/>
                  </a:lnTo>
                  <a:lnTo>
                    <a:pt x="63" y="159"/>
                  </a:lnTo>
                  <a:lnTo>
                    <a:pt x="68" y="156"/>
                  </a:lnTo>
                  <a:lnTo>
                    <a:pt x="74" y="151"/>
                  </a:lnTo>
                  <a:lnTo>
                    <a:pt x="80" y="139"/>
                  </a:lnTo>
                  <a:lnTo>
                    <a:pt x="80" y="131"/>
                  </a:lnTo>
                  <a:lnTo>
                    <a:pt x="80" y="131"/>
                  </a:lnTo>
                  <a:lnTo>
                    <a:pt x="80" y="122"/>
                  </a:lnTo>
                  <a:lnTo>
                    <a:pt x="77" y="114"/>
                  </a:lnTo>
                  <a:lnTo>
                    <a:pt x="68" y="105"/>
                  </a:lnTo>
                  <a:lnTo>
                    <a:pt x="54" y="97"/>
                  </a:lnTo>
                  <a:lnTo>
                    <a:pt x="37" y="88"/>
                  </a:lnTo>
                  <a:lnTo>
                    <a:pt x="37" y="88"/>
                  </a:lnTo>
                  <a:lnTo>
                    <a:pt x="23" y="80"/>
                  </a:lnTo>
                  <a:lnTo>
                    <a:pt x="11" y="68"/>
                  </a:lnTo>
                  <a:lnTo>
                    <a:pt x="3" y="57"/>
                  </a:lnTo>
                  <a:lnTo>
                    <a:pt x="3" y="43"/>
                  </a:lnTo>
                  <a:lnTo>
                    <a:pt x="3" y="43"/>
                  </a:lnTo>
                  <a:lnTo>
                    <a:pt x="3" y="34"/>
                  </a:lnTo>
                  <a:lnTo>
                    <a:pt x="6" y="26"/>
                  </a:lnTo>
                  <a:lnTo>
                    <a:pt x="11" y="17"/>
                  </a:lnTo>
                  <a:lnTo>
                    <a:pt x="20" y="11"/>
                  </a:lnTo>
                  <a:lnTo>
                    <a:pt x="34" y="3"/>
                  </a:lnTo>
                  <a:lnTo>
                    <a:pt x="54" y="0"/>
                  </a:lnTo>
                  <a:lnTo>
                    <a:pt x="54" y="0"/>
                  </a:lnTo>
                  <a:lnTo>
                    <a:pt x="71" y="3"/>
                  </a:lnTo>
                  <a:lnTo>
                    <a:pt x="80" y="6"/>
                  </a:lnTo>
                  <a:lnTo>
                    <a:pt x="88" y="9"/>
                  </a:lnTo>
                  <a:lnTo>
                    <a:pt x="91" y="43"/>
                  </a:lnTo>
                  <a:lnTo>
                    <a:pt x="91" y="43"/>
                  </a:lnTo>
                  <a:lnTo>
                    <a:pt x="85" y="31"/>
                  </a:lnTo>
                  <a:lnTo>
                    <a:pt x="77" y="23"/>
                  </a:lnTo>
                  <a:lnTo>
                    <a:pt x="65" y="14"/>
                  </a:lnTo>
                  <a:lnTo>
                    <a:pt x="57" y="11"/>
                  </a:lnTo>
                  <a:lnTo>
                    <a:pt x="48" y="11"/>
                  </a:lnTo>
                  <a:lnTo>
                    <a:pt x="48" y="11"/>
                  </a:lnTo>
                  <a:lnTo>
                    <a:pt x="37" y="11"/>
                  </a:lnTo>
                  <a:lnTo>
                    <a:pt x="29" y="20"/>
                  </a:lnTo>
                  <a:lnTo>
                    <a:pt x="23" y="28"/>
                  </a:lnTo>
                  <a:lnTo>
                    <a:pt x="23" y="37"/>
                  </a:lnTo>
                  <a:lnTo>
                    <a:pt x="23" y="37"/>
                  </a:lnTo>
                  <a:lnTo>
                    <a:pt x="23" y="45"/>
                  </a:lnTo>
                  <a:lnTo>
                    <a:pt x="31" y="54"/>
                  </a:lnTo>
                  <a:lnTo>
                    <a:pt x="40" y="63"/>
                  </a:lnTo>
                  <a:lnTo>
                    <a:pt x="57" y="68"/>
                  </a:lnTo>
                  <a:lnTo>
                    <a:pt x="57" y="68"/>
                  </a:lnTo>
                  <a:lnTo>
                    <a:pt x="74" y="77"/>
                  </a:lnTo>
                  <a:lnTo>
                    <a:pt x="88" y="88"/>
                  </a:lnTo>
                  <a:lnTo>
                    <a:pt x="94" y="94"/>
                  </a:lnTo>
                  <a:lnTo>
                    <a:pt x="100" y="102"/>
                  </a:lnTo>
                  <a:lnTo>
                    <a:pt x="102" y="111"/>
                  </a:lnTo>
                  <a:lnTo>
                    <a:pt x="102" y="122"/>
                  </a:lnTo>
                  <a:lnTo>
                    <a:pt x="102" y="12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8" name="Freeform 1750"/>
            <p:cNvSpPr>
              <a:spLocks/>
            </p:cNvSpPr>
            <p:nvPr userDrawn="1"/>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67">
                  <a:moveTo>
                    <a:pt x="37" y="0"/>
                  </a:moveTo>
                  <a:lnTo>
                    <a:pt x="37" y="0"/>
                  </a:lnTo>
                  <a:lnTo>
                    <a:pt x="32" y="3"/>
                  </a:lnTo>
                  <a:lnTo>
                    <a:pt x="29" y="11"/>
                  </a:lnTo>
                  <a:lnTo>
                    <a:pt x="29" y="156"/>
                  </a:lnTo>
                  <a:lnTo>
                    <a:pt x="29" y="156"/>
                  </a:lnTo>
                  <a:lnTo>
                    <a:pt x="32" y="165"/>
                  </a:lnTo>
                  <a:lnTo>
                    <a:pt x="37" y="167"/>
                  </a:lnTo>
                  <a:lnTo>
                    <a:pt x="0" y="167"/>
                  </a:lnTo>
                  <a:lnTo>
                    <a:pt x="0" y="167"/>
                  </a:lnTo>
                  <a:lnTo>
                    <a:pt x="3" y="165"/>
                  </a:lnTo>
                  <a:lnTo>
                    <a:pt x="6" y="156"/>
                  </a:lnTo>
                  <a:lnTo>
                    <a:pt x="6" y="11"/>
                  </a:lnTo>
                  <a:lnTo>
                    <a:pt x="6" y="11"/>
                  </a:lnTo>
                  <a:lnTo>
                    <a:pt x="3" y="3"/>
                  </a:lnTo>
                  <a:lnTo>
                    <a:pt x="0" y="0"/>
                  </a:lnTo>
                  <a:lnTo>
                    <a:pt x="37"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399" name="Freeform 1751"/>
            <p:cNvSpPr>
              <a:spLocks/>
            </p:cNvSpPr>
            <p:nvPr userDrawn="1"/>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67">
                  <a:moveTo>
                    <a:pt x="79" y="11"/>
                  </a:moveTo>
                  <a:lnTo>
                    <a:pt x="79" y="156"/>
                  </a:lnTo>
                  <a:lnTo>
                    <a:pt x="79" y="156"/>
                  </a:lnTo>
                  <a:lnTo>
                    <a:pt x="79" y="165"/>
                  </a:lnTo>
                  <a:lnTo>
                    <a:pt x="85" y="167"/>
                  </a:lnTo>
                  <a:lnTo>
                    <a:pt x="48" y="167"/>
                  </a:lnTo>
                  <a:lnTo>
                    <a:pt x="48" y="167"/>
                  </a:lnTo>
                  <a:lnTo>
                    <a:pt x="54" y="165"/>
                  </a:lnTo>
                  <a:lnTo>
                    <a:pt x="54" y="156"/>
                  </a:lnTo>
                  <a:lnTo>
                    <a:pt x="54" y="11"/>
                  </a:lnTo>
                  <a:lnTo>
                    <a:pt x="54" y="11"/>
                  </a:lnTo>
                  <a:lnTo>
                    <a:pt x="14" y="14"/>
                  </a:lnTo>
                  <a:lnTo>
                    <a:pt x="14" y="14"/>
                  </a:lnTo>
                  <a:lnTo>
                    <a:pt x="11" y="14"/>
                  </a:lnTo>
                  <a:lnTo>
                    <a:pt x="5" y="17"/>
                  </a:lnTo>
                  <a:lnTo>
                    <a:pt x="0" y="23"/>
                  </a:lnTo>
                  <a:lnTo>
                    <a:pt x="0" y="0"/>
                  </a:lnTo>
                  <a:lnTo>
                    <a:pt x="130" y="0"/>
                  </a:lnTo>
                  <a:lnTo>
                    <a:pt x="130" y="23"/>
                  </a:lnTo>
                  <a:lnTo>
                    <a:pt x="130" y="23"/>
                  </a:lnTo>
                  <a:lnTo>
                    <a:pt x="128" y="17"/>
                  </a:lnTo>
                  <a:lnTo>
                    <a:pt x="119" y="14"/>
                  </a:lnTo>
                  <a:lnTo>
                    <a:pt x="119" y="14"/>
                  </a:lnTo>
                  <a:lnTo>
                    <a:pt x="79" y="11"/>
                  </a:lnTo>
                  <a:lnTo>
                    <a:pt x="79"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400" name="Freeform 1752"/>
            <p:cNvSpPr>
              <a:spLocks/>
            </p:cNvSpPr>
            <p:nvPr userDrawn="1"/>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67">
                  <a:moveTo>
                    <a:pt x="142" y="0"/>
                  </a:moveTo>
                  <a:lnTo>
                    <a:pt x="142" y="0"/>
                  </a:lnTo>
                  <a:lnTo>
                    <a:pt x="131" y="6"/>
                  </a:lnTo>
                  <a:lnTo>
                    <a:pt x="125" y="14"/>
                  </a:lnTo>
                  <a:lnTo>
                    <a:pt x="85" y="88"/>
                  </a:lnTo>
                  <a:lnTo>
                    <a:pt x="85" y="156"/>
                  </a:lnTo>
                  <a:lnTo>
                    <a:pt x="85" y="156"/>
                  </a:lnTo>
                  <a:lnTo>
                    <a:pt x="88" y="165"/>
                  </a:lnTo>
                  <a:lnTo>
                    <a:pt x="97" y="167"/>
                  </a:lnTo>
                  <a:lnTo>
                    <a:pt x="54" y="167"/>
                  </a:lnTo>
                  <a:lnTo>
                    <a:pt x="54" y="167"/>
                  </a:lnTo>
                  <a:lnTo>
                    <a:pt x="60" y="165"/>
                  </a:lnTo>
                  <a:lnTo>
                    <a:pt x="63" y="162"/>
                  </a:lnTo>
                  <a:lnTo>
                    <a:pt x="63" y="156"/>
                  </a:lnTo>
                  <a:lnTo>
                    <a:pt x="63" y="88"/>
                  </a:lnTo>
                  <a:lnTo>
                    <a:pt x="14" y="11"/>
                  </a:lnTo>
                  <a:lnTo>
                    <a:pt x="14" y="11"/>
                  </a:lnTo>
                  <a:lnTo>
                    <a:pt x="9" y="6"/>
                  </a:lnTo>
                  <a:lnTo>
                    <a:pt x="0" y="0"/>
                  </a:lnTo>
                  <a:lnTo>
                    <a:pt x="48" y="0"/>
                  </a:lnTo>
                  <a:lnTo>
                    <a:pt x="48" y="0"/>
                  </a:lnTo>
                  <a:lnTo>
                    <a:pt x="45" y="0"/>
                  </a:lnTo>
                  <a:lnTo>
                    <a:pt x="43" y="3"/>
                  </a:lnTo>
                  <a:lnTo>
                    <a:pt x="43" y="8"/>
                  </a:lnTo>
                  <a:lnTo>
                    <a:pt x="45" y="14"/>
                  </a:lnTo>
                  <a:lnTo>
                    <a:pt x="80" y="77"/>
                  </a:lnTo>
                  <a:lnTo>
                    <a:pt x="114" y="11"/>
                  </a:lnTo>
                  <a:lnTo>
                    <a:pt x="114" y="11"/>
                  </a:lnTo>
                  <a:lnTo>
                    <a:pt x="114" y="6"/>
                  </a:lnTo>
                  <a:lnTo>
                    <a:pt x="114" y="3"/>
                  </a:lnTo>
                  <a:lnTo>
                    <a:pt x="108" y="0"/>
                  </a:lnTo>
                  <a:lnTo>
                    <a:pt x="142" y="0"/>
                  </a:lnTo>
                  <a:lnTo>
                    <a:pt x="14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401" name="Freeform 1753"/>
            <p:cNvSpPr>
              <a:spLocks noEditPoints="1"/>
            </p:cNvSpPr>
            <p:nvPr userDrawn="1"/>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0" y="85"/>
                  </a:lnTo>
                  <a:lnTo>
                    <a:pt x="3" y="68"/>
                  </a:lnTo>
                  <a:lnTo>
                    <a:pt x="6" y="54"/>
                  </a:lnTo>
                  <a:lnTo>
                    <a:pt x="14" y="40"/>
                  </a:lnTo>
                  <a:lnTo>
                    <a:pt x="23" y="26"/>
                  </a:lnTo>
                  <a:lnTo>
                    <a:pt x="34" y="14"/>
                  </a:lnTo>
                  <a:lnTo>
                    <a:pt x="48" y="6"/>
                  </a:lnTo>
                  <a:lnTo>
                    <a:pt x="62" y="3"/>
                  </a:lnTo>
                  <a:lnTo>
                    <a:pt x="82" y="0"/>
                  </a:lnTo>
                  <a:lnTo>
                    <a:pt x="82" y="0"/>
                  </a:lnTo>
                  <a:lnTo>
                    <a:pt x="94" y="3"/>
                  </a:lnTo>
                  <a:lnTo>
                    <a:pt x="108" y="6"/>
                  </a:lnTo>
                  <a:lnTo>
                    <a:pt x="122" y="14"/>
                  </a:lnTo>
                  <a:lnTo>
                    <a:pt x="133" y="23"/>
                  </a:lnTo>
                  <a:lnTo>
                    <a:pt x="142" y="37"/>
                  </a:lnTo>
                  <a:lnTo>
                    <a:pt x="150" y="51"/>
                  </a:lnTo>
                  <a:lnTo>
                    <a:pt x="156" y="68"/>
                  </a:lnTo>
                  <a:lnTo>
                    <a:pt x="156" y="88"/>
                  </a:lnTo>
                  <a:lnTo>
                    <a:pt x="156" y="88"/>
                  </a:lnTo>
                  <a:lnTo>
                    <a:pt x="156" y="108"/>
                  </a:lnTo>
                  <a:lnTo>
                    <a:pt x="150" y="125"/>
                  </a:lnTo>
                  <a:lnTo>
                    <a:pt x="142" y="139"/>
                  </a:lnTo>
                  <a:lnTo>
                    <a:pt x="131" y="153"/>
                  </a:lnTo>
                  <a:lnTo>
                    <a:pt x="119" y="162"/>
                  </a:lnTo>
                  <a:lnTo>
                    <a:pt x="105" y="168"/>
                  </a:lnTo>
                  <a:lnTo>
                    <a:pt x="91" y="173"/>
                  </a:lnTo>
                  <a:lnTo>
                    <a:pt x="77"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79" y="162"/>
                  </a:lnTo>
                  <a:lnTo>
                    <a:pt x="91" y="159"/>
                  </a:lnTo>
                  <a:lnTo>
                    <a:pt x="102" y="156"/>
                  </a:lnTo>
                  <a:lnTo>
                    <a:pt x="111" y="151"/>
                  </a:lnTo>
                  <a:lnTo>
                    <a:pt x="116" y="142"/>
                  </a:lnTo>
                  <a:lnTo>
                    <a:pt x="122" y="131"/>
                  </a:lnTo>
                  <a:lnTo>
                    <a:pt x="128" y="119"/>
                  </a:lnTo>
                  <a:lnTo>
                    <a:pt x="131" y="105"/>
                  </a:lnTo>
                  <a:lnTo>
                    <a:pt x="131" y="88"/>
                  </a:lnTo>
                  <a:lnTo>
                    <a:pt x="131" y="88"/>
                  </a:lnTo>
                  <a:lnTo>
                    <a:pt x="131" y="71"/>
                  </a:lnTo>
                  <a:lnTo>
                    <a:pt x="128" y="57"/>
                  </a:lnTo>
                  <a:lnTo>
                    <a:pt x="122" y="43"/>
                  </a:lnTo>
                  <a:lnTo>
                    <a:pt x="116" y="31"/>
                  </a:lnTo>
                  <a:lnTo>
                    <a:pt x="111" y="23"/>
                  </a:lnTo>
                  <a:lnTo>
                    <a:pt x="102" y="17"/>
                  </a:lnTo>
                  <a:lnTo>
                    <a:pt x="91" y="11"/>
                  </a:lnTo>
                  <a:lnTo>
                    <a:pt x="79" y="11"/>
                  </a:lnTo>
                  <a:lnTo>
                    <a:pt x="79" y="11"/>
                  </a:lnTo>
                  <a:lnTo>
                    <a:pt x="68" y="11"/>
                  </a:lnTo>
                  <a:lnTo>
                    <a:pt x="57" y="14"/>
                  </a:lnTo>
                  <a:lnTo>
                    <a:pt x="48" y="23"/>
                  </a:lnTo>
                  <a:lnTo>
                    <a:pt x="40" y="28"/>
                  </a:lnTo>
                  <a:lnTo>
                    <a:pt x="34" y="40"/>
                  </a:lnTo>
                  <a:lnTo>
                    <a:pt x="31" y="51"/>
                  </a:lnTo>
                  <a:lnTo>
                    <a:pt x="28" y="65"/>
                  </a:lnTo>
                  <a:lnTo>
                    <a:pt x="25" y="82"/>
                  </a:lnTo>
                  <a:lnTo>
                    <a:pt x="25" y="8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sp>
          <p:nvSpPr>
            <p:cNvPr id="29402" name="Freeform 1754"/>
            <p:cNvSpPr>
              <a:spLocks/>
            </p:cNvSpPr>
            <p:nvPr userDrawn="1"/>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67">
                  <a:moveTo>
                    <a:pt x="37" y="167"/>
                  </a:moveTo>
                  <a:lnTo>
                    <a:pt x="0" y="167"/>
                  </a:lnTo>
                  <a:lnTo>
                    <a:pt x="0" y="167"/>
                  </a:lnTo>
                  <a:lnTo>
                    <a:pt x="6" y="165"/>
                  </a:lnTo>
                  <a:lnTo>
                    <a:pt x="6" y="156"/>
                  </a:lnTo>
                  <a:lnTo>
                    <a:pt x="6" y="11"/>
                  </a:lnTo>
                  <a:lnTo>
                    <a:pt x="6" y="11"/>
                  </a:lnTo>
                  <a:lnTo>
                    <a:pt x="6" y="3"/>
                  </a:lnTo>
                  <a:lnTo>
                    <a:pt x="0" y="0"/>
                  </a:lnTo>
                  <a:lnTo>
                    <a:pt x="100" y="0"/>
                  </a:lnTo>
                  <a:lnTo>
                    <a:pt x="100" y="23"/>
                  </a:lnTo>
                  <a:lnTo>
                    <a:pt x="100" y="23"/>
                  </a:lnTo>
                  <a:lnTo>
                    <a:pt x="91" y="14"/>
                  </a:lnTo>
                  <a:lnTo>
                    <a:pt x="77" y="11"/>
                  </a:lnTo>
                  <a:lnTo>
                    <a:pt x="77" y="11"/>
                  </a:lnTo>
                  <a:lnTo>
                    <a:pt x="31" y="11"/>
                  </a:lnTo>
                  <a:lnTo>
                    <a:pt x="31" y="68"/>
                  </a:lnTo>
                  <a:lnTo>
                    <a:pt x="71" y="68"/>
                  </a:lnTo>
                  <a:lnTo>
                    <a:pt x="71" y="68"/>
                  </a:lnTo>
                  <a:lnTo>
                    <a:pt x="77" y="65"/>
                  </a:lnTo>
                  <a:lnTo>
                    <a:pt x="80" y="62"/>
                  </a:lnTo>
                  <a:lnTo>
                    <a:pt x="80" y="88"/>
                  </a:lnTo>
                  <a:lnTo>
                    <a:pt x="80" y="88"/>
                  </a:lnTo>
                  <a:lnTo>
                    <a:pt x="77" y="82"/>
                  </a:lnTo>
                  <a:lnTo>
                    <a:pt x="71" y="82"/>
                  </a:lnTo>
                  <a:lnTo>
                    <a:pt x="31" y="82"/>
                  </a:lnTo>
                  <a:lnTo>
                    <a:pt x="31" y="156"/>
                  </a:lnTo>
                  <a:lnTo>
                    <a:pt x="31" y="156"/>
                  </a:lnTo>
                  <a:lnTo>
                    <a:pt x="31" y="165"/>
                  </a:lnTo>
                  <a:lnTo>
                    <a:pt x="37" y="167"/>
                  </a:lnTo>
                  <a:lnTo>
                    <a:pt x="37" y="167"/>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C84"/>
                </a:solidFill>
                <a:latin typeface="Lucida Sans" pitchFamily="34" charset="0"/>
                <a:ea typeface="ＭＳ Ｐゴシック" pitchFamily="34" charset="-128"/>
              </a:endParaRPr>
            </a:p>
          </p:txBody>
        </p:sp>
      </p:grpSp>
    </p:spTree>
    <p:extLst>
      <p:ext uri="{BB962C8B-B14F-4D97-AF65-F5344CB8AC3E}">
        <p14:creationId xmlns:p14="http://schemas.microsoft.com/office/powerpoint/2010/main" val="35368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3B0C11DE-D1F3-4AEC-92FD-07F94F3D6B24}"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136522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5C84"/>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5C84"/>
              </a:solidFill>
            </a:endParaRPr>
          </a:p>
        </p:txBody>
      </p:sp>
      <p:sp>
        <p:nvSpPr>
          <p:cNvPr id="6" name="Slide Number Placeholder 5"/>
          <p:cNvSpPr>
            <a:spLocks noGrp="1"/>
          </p:cNvSpPr>
          <p:nvPr>
            <p:ph type="sldNum" sz="quarter" idx="12"/>
          </p:nvPr>
        </p:nvSpPr>
        <p:spPr/>
        <p:txBody>
          <a:bodyPr/>
          <a:lstStyle>
            <a:lvl1pPr>
              <a:defRPr/>
            </a:lvl1pPr>
          </a:lstStyle>
          <a:p>
            <a:fld id="{CAF42EB3-BD2E-48DC-8AD9-39FFFD375DFC}" type="slidenum">
              <a:rPr lang="en-GB">
                <a:solidFill>
                  <a:srgbClr val="005C84"/>
                </a:solidFill>
              </a:rPr>
              <a:pPr/>
              <a:t>‹#›</a:t>
            </a:fld>
            <a:endParaRPr lang="en-GB">
              <a:solidFill>
                <a:srgbClr val="005C84"/>
              </a:solidFill>
            </a:endParaRPr>
          </a:p>
        </p:txBody>
      </p:sp>
    </p:spTree>
    <p:extLst>
      <p:ext uri="{BB962C8B-B14F-4D97-AF65-F5344CB8AC3E}">
        <p14:creationId xmlns:p14="http://schemas.microsoft.com/office/powerpoint/2010/main" val="3878338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8F8F8"/>
            </a:gs>
            <a:gs pos="100000">
              <a:srgbClr val="EAEAEA"/>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en-GB"/>
          </a:p>
        </p:txBody>
      </p:sp>
      <p:sp>
        <p:nvSpPr>
          <p:cNvPr id="1027"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104" name="Rectangle 8"/>
          <p:cNvSpPr>
            <a:spLocks noGrp="1" noChangeArrowheads="1"/>
          </p:cNvSpPr>
          <p:nvPr>
            <p:ph type="sldNum" sz="quarter" idx="4"/>
          </p:nvPr>
        </p:nvSpPr>
        <p:spPr bwMode="auto">
          <a:xfrm>
            <a:off x="6877050" y="6550340"/>
            <a:ext cx="1908175" cy="180975"/>
          </a:xfrm>
          <a:prstGeom prst="rect">
            <a:avLst/>
          </a:prstGeom>
          <a:noFill/>
          <a:ln>
            <a:noFill/>
          </a:ln>
          <a:extLst/>
        </p:spPr>
        <p:txBody>
          <a:bodyPr vert="horz" wrap="square" lIns="0" tIns="0" rIns="0" bIns="0" numCol="1" anchor="b" anchorCtr="0" compatLnSpc="1">
            <a:prstTxWarp prst="textNoShape">
              <a:avLst/>
            </a:prstTxWarp>
          </a:bodyPr>
          <a:lstStyle>
            <a:lvl1pPr algn="r">
              <a:defRPr sz="1800">
                <a:cs typeface="ＭＳ Ｐゴシック" charset="0"/>
              </a:defRPr>
            </a:lvl1pPr>
          </a:lstStyle>
          <a:p>
            <a:fld id="{E0CF9774-E819-DB47-BF85-8F31F85A397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71" r:id="rId3"/>
    <p:sldLayoutId id="2147484155" r:id="rId4"/>
    <p:sldLayoutId id="2147484156" r:id="rId5"/>
    <p:sldLayoutId id="2147484157"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4000" b="1" i="0" u="none">
          <a:solidFill>
            <a:schemeClr val="tx2"/>
          </a:solidFill>
          <a:latin typeface="+mj-lt"/>
          <a:ea typeface="+mj-ea"/>
          <a:cs typeface="ＭＳ Ｐゴシック" charset="0"/>
        </a:defRPr>
      </a:lvl1pPr>
      <a:lvl2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2pPr>
      <a:lvl3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3pPr>
      <a:lvl4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4pPr>
      <a:lvl5pPr algn="l" rtl="0" eaLnBrk="1" fontAlgn="base" hangingPunct="1">
        <a:spcBef>
          <a:spcPct val="0"/>
        </a:spcBef>
        <a:spcAft>
          <a:spcPct val="0"/>
        </a:spcAft>
        <a:defRPr sz="3600" b="1">
          <a:solidFill>
            <a:schemeClr val="tx2"/>
          </a:solidFill>
          <a:latin typeface="Lucida Sans" pitchFamily="34" charset="0"/>
          <a:ea typeface="ＭＳ Ｐゴシック" pitchFamily="16" charset="-128"/>
          <a:cs typeface="ＭＳ Ｐゴシック" charset="0"/>
        </a:defRPr>
      </a:lvl5pPr>
      <a:lvl6pPr marL="4572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6pPr>
      <a:lvl7pPr marL="9144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7pPr>
      <a:lvl8pPr marL="13716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8pPr>
      <a:lvl9pPr marL="18288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9pPr>
    </p:titleStyle>
    <p:bodyStyle>
      <a:lvl1pPr marL="271463" indent="-271463" algn="l" rtl="0" eaLnBrk="1" fontAlgn="base" hangingPunct="1">
        <a:spcBef>
          <a:spcPct val="70000"/>
        </a:spcBef>
        <a:spcAft>
          <a:spcPct val="0"/>
        </a:spcAft>
        <a:buClr>
          <a:schemeClr val="tx2"/>
        </a:buClr>
        <a:buFont typeface="Wingdings" charset="0"/>
        <a:buChar char="§"/>
        <a:defRPr sz="2800">
          <a:solidFill>
            <a:schemeClr val="tx1"/>
          </a:solidFill>
          <a:latin typeface="+mn-lt"/>
          <a:ea typeface="+mn-ea"/>
          <a:cs typeface="ＭＳ Ｐゴシック" charset="0"/>
        </a:defRPr>
      </a:lvl1pPr>
      <a:lvl2pPr marL="809625" indent="-358775" algn="l" rtl="0" eaLnBrk="1" fontAlgn="base" hangingPunct="1">
        <a:lnSpc>
          <a:spcPct val="90000"/>
        </a:lnSpc>
        <a:spcBef>
          <a:spcPct val="30000"/>
        </a:spcBef>
        <a:spcAft>
          <a:spcPct val="0"/>
        </a:spcAft>
        <a:buClr>
          <a:schemeClr val="tx2"/>
        </a:buClr>
        <a:buFont typeface="Arial" charset="0"/>
        <a:buChar char="–"/>
        <a:defRPr sz="2400" b="0" i="0" u="none">
          <a:solidFill>
            <a:schemeClr val="tx1"/>
          </a:solidFill>
          <a:latin typeface="+mn-lt"/>
          <a:ea typeface="+mn-ea"/>
        </a:defRPr>
      </a:lvl2pPr>
      <a:lvl3pPr marL="1257300" indent="-268288" algn="l" rtl="0" eaLnBrk="1" fontAlgn="base" hangingPunct="1">
        <a:lnSpc>
          <a:spcPct val="90000"/>
        </a:lnSpc>
        <a:spcBef>
          <a:spcPct val="30000"/>
        </a:spcBef>
        <a:spcAft>
          <a:spcPct val="0"/>
        </a:spcAft>
        <a:buClr>
          <a:schemeClr val="tx2"/>
        </a:buClr>
        <a:buFont typeface="Symbol" charset="0"/>
        <a:buChar char="·"/>
        <a:defRPr sz="2000">
          <a:solidFill>
            <a:schemeClr val="tx1"/>
          </a:solidFill>
          <a:latin typeface="+mn-lt"/>
          <a:ea typeface="+mn-ea"/>
        </a:defRPr>
      </a:lvl3pPr>
      <a:lvl4pPr marL="1704975"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8F8F8"/>
            </a:gs>
            <a:gs pos="100000">
              <a:srgbClr val="EAEAEA"/>
            </a:gs>
          </a:gsLst>
          <a:lin ang="5400000" scaled="1"/>
        </a:gra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01"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dt" sz="half" idx="2"/>
          </p:nvPr>
        </p:nvSpPr>
        <p:spPr bwMode="auto">
          <a:xfrm>
            <a:off x="358775" y="6308725"/>
            <a:ext cx="1905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a:lvl1pPr>
          </a:lstStyle>
          <a:p>
            <a:endParaRPr lang="en-GB">
              <a:solidFill>
                <a:srgbClr val="005C84"/>
              </a:solidFill>
              <a:latin typeface="Lucida Sans" pitchFamily="34" charset="0"/>
              <a:ea typeface="ＭＳ Ｐゴシック" pitchFamily="34" charset="-128"/>
            </a:endParaRPr>
          </a:p>
        </p:txBody>
      </p:sp>
      <p:sp>
        <p:nvSpPr>
          <p:cNvPr id="4103" name="Rectangle 7"/>
          <p:cNvSpPr>
            <a:spLocks noGrp="1" noChangeArrowheads="1"/>
          </p:cNvSpPr>
          <p:nvPr>
            <p:ph type="ftr" sz="quarter" idx="3"/>
          </p:nvPr>
        </p:nvSpPr>
        <p:spPr bwMode="auto">
          <a:xfrm>
            <a:off x="2268538" y="6308725"/>
            <a:ext cx="4608512"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defRPr sz="1400"/>
            </a:lvl1pPr>
          </a:lstStyle>
          <a:p>
            <a:endParaRPr lang="en-GB">
              <a:solidFill>
                <a:srgbClr val="005C84"/>
              </a:solidFill>
              <a:latin typeface="Lucida Sans" pitchFamily="34" charset="0"/>
              <a:ea typeface="ＭＳ Ｐゴシック" pitchFamily="34" charset="-128"/>
            </a:endParaRPr>
          </a:p>
        </p:txBody>
      </p:sp>
      <p:sp>
        <p:nvSpPr>
          <p:cNvPr id="4104" name="Rectangle 8"/>
          <p:cNvSpPr>
            <a:spLocks noGrp="1" noChangeArrowheads="1"/>
          </p:cNvSpPr>
          <p:nvPr>
            <p:ph type="sldNum" sz="quarter" idx="4"/>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a:lvl1pPr>
          </a:lstStyle>
          <a:p>
            <a:fld id="{0A627C4F-B7BA-4F3F-9015-807378091DAB}" type="slidenum">
              <a:rPr lang="en-GB">
                <a:solidFill>
                  <a:srgbClr val="005C84"/>
                </a:solidFill>
                <a:latin typeface="Lucida Sans" pitchFamily="34" charset="0"/>
                <a:ea typeface="ＭＳ Ｐゴシック" pitchFamily="34" charset="-128"/>
              </a:rPr>
              <a:pPr/>
              <a:t>‹#›</a:t>
            </a:fld>
            <a:endParaRPr lang="en-GB">
              <a:solidFill>
                <a:srgbClr val="005C84"/>
              </a:solidFill>
              <a:latin typeface="Lucida Sans" pitchFamily="34" charset="0"/>
              <a:ea typeface="ＭＳ Ｐゴシック" pitchFamily="34" charset="-128"/>
            </a:endParaRPr>
          </a:p>
        </p:txBody>
      </p:sp>
    </p:spTree>
    <p:extLst>
      <p:ext uri="{BB962C8B-B14F-4D97-AF65-F5344CB8AC3E}">
        <p14:creationId xmlns:p14="http://schemas.microsoft.com/office/powerpoint/2010/main" val="4132271264"/>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Lst>
  <p:timing>
    <p:tnLst>
      <p:par>
        <p:cTn id="1" dur="indefinite" restart="never" nodeType="tmRoot"/>
      </p:par>
    </p:tnLst>
  </p:timing>
  <p:hf hdr="0" ft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34" charset="-128"/>
        </a:defRPr>
      </a:lvl2pPr>
      <a:lvl3pPr algn="l" rtl="0" fontAlgn="base">
        <a:spcBef>
          <a:spcPct val="0"/>
        </a:spcBef>
        <a:spcAft>
          <a:spcPct val="0"/>
        </a:spcAft>
        <a:defRPr sz="3600" b="1">
          <a:solidFill>
            <a:schemeClr val="tx2"/>
          </a:solidFill>
          <a:latin typeface="Lucida Sans" pitchFamily="34" charset="0"/>
          <a:ea typeface="ＭＳ Ｐゴシック" pitchFamily="34" charset="-128"/>
        </a:defRPr>
      </a:lvl3pPr>
      <a:lvl4pPr algn="l" rtl="0" fontAlgn="base">
        <a:spcBef>
          <a:spcPct val="0"/>
        </a:spcBef>
        <a:spcAft>
          <a:spcPct val="0"/>
        </a:spcAft>
        <a:defRPr sz="3600" b="1">
          <a:solidFill>
            <a:schemeClr val="tx2"/>
          </a:solidFill>
          <a:latin typeface="Lucida Sans" pitchFamily="34" charset="0"/>
          <a:ea typeface="ＭＳ Ｐゴシック" pitchFamily="34" charset="-128"/>
        </a:defRPr>
      </a:lvl4pPr>
      <a:lvl5pPr algn="l" rtl="0" fontAlgn="base">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p:titleStyle>
    <p:bodyStyle>
      <a:lvl1pPr marL="271463" indent="-271463" algn="l" rtl="0" fontAlgn="base">
        <a:spcBef>
          <a:spcPct val="70000"/>
        </a:spcBef>
        <a:spcAft>
          <a:spcPct val="0"/>
        </a:spcAft>
        <a:buClr>
          <a:schemeClr val="tx2"/>
        </a:buClr>
        <a:buFont typeface="Wingdings" pitchFamily="2" charset="2"/>
        <a:buChar char="§"/>
        <a:defRPr sz="3000">
          <a:solidFill>
            <a:schemeClr val="tx1"/>
          </a:solidFill>
          <a:latin typeface="+mn-lt"/>
          <a:ea typeface="+mn-ea"/>
          <a:cs typeface="+mn-cs"/>
        </a:defRPr>
      </a:lvl1pPr>
      <a:lvl2pPr marL="809625" indent="-358775" algn="l" rtl="0" fontAlgn="base">
        <a:lnSpc>
          <a:spcPct val="90000"/>
        </a:lnSpc>
        <a:spcBef>
          <a:spcPct val="30000"/>
        </a:spcBef>
        <a:spcAft>
          <a:spcPct val="0"/>
        </a:spcAft>
        <a:buClr>
          <a:schemeClr val="tx2"/>
        </a:buClr>
        <a:buFont typeface="Arial" charset="0"/>
        <a:buChar char="–"/>
        <a:defRPr sz="2800">
          <a:solidFill>
            <a:schemeClr val="tx1"/>
          </a:solidFill>
          <a:latin typeface="+mn-lt"/>
          <a:ea typeface="+mn-ea"/>
        </a:defRPr>
      </a:lvl2pPr>
      <a:lvl3pPr marL="1257300" indent="-268288" algn="l" rtl="0" fontAlgn="base">
        <a:lnSpc>
          <a:spcPct val="90000"/>
        </a:lnSpc>
        <a:spcBef>
          <a:spcPct val="30000"/>
        </a:spcBef>
        <a:spcAft>
          <a:spcPct val="0"/>
        </a:spcAft>
        <a:buClr>
          <a:schemeClr val="tx2"/>
        </a:buClr>
        <a:buFont typeface="Symbol" pitchFamily="18" charset="2"/>
        <a:buChar char="·"/>
        <a:defRPr sz="2400">
          <a:solidFill>
            <a:schemeClr val="tx1"/>
          </a:solidFill>
          <a:latin typeface="+mn-lt"/>
          <a:ea typeface="+mn-ea"/>
        </a:defRPr>
      </a:lvl3pPr>
      <a:lvl4pPr marL="1704975"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edshare.soton.ac.uk/3081/"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blogs.susu.org/officers/2016/03/11/recorded-lectures-what-now/"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southampton.ac.uk/"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jisc.ac.uk/guides/getting-started-with-accessibility-and-inclusio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www.lexdis.org.uk/" TargetMode="External"/><Relationship Id="rId4" Type="http://schemas.openxmlformats.org/officeDocument/2006/relationships/hyperlink" Target="https://elevator.jisc.ac.uk/e/accessiblebydesig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524" y="2236769"/>
            <a:ext cx="8426450" cy="1873250"/>
          </a:xfrm>
        </p:spPr>
        <p:txBody>
          <a:bodyPr/>
          <a:lstStyle/>
          <a:p>
            <a:r>
              <a:rPr lang="en-GB" b="1" dirty="0"/>
              <a:t>Accessibility in design of learning resources</a:t>
            </a:r>
            <a:endParaRPr lang="en-GB" dirty="0"/>
          </a:p>
        </p:txBody>
      </p:sp>
      <p:sp>
        <p:nvSpPr>
          <p:cNvPr id="4" name="Text Placeholder 3"/>
          <p:cNvSpPr>
            <a:spLocks noGrp="1"/>
          </p:cNvSpPr>
          <p:nvPr>
            <p:ph type="body" sz="quarter" idx="10"/>
          </p:nvPr>
        </p:nvSpPr>
        <p:spPr>
          <a:xfrm>
            <a:off x="359532" y="4905164"/>
            <a:ext cx="2988332" cy="1548172"/>
          </a:xfrm>
        </p:spPr>
        <p:txBody>
          <a:bodyPr/>
          <a:lstStyle/>
          <a:p>
            <a:r>
              <a:rPr lang="en-GB" sz="2800" smtClean="0"/>
              <a:t>Adam Warren</a:t>
            </a:r>
          </a:p>
          <a:p>
            <a:endParaRPr lang="en-GB"/>
          </a:p>
          <a:p>
            <a:r>
              <a:rPr lang="en-GB" smtClean="0"/>
              <a:t>Institute for</a:t>
            </a:r>
            <a:br>
              <a:rPr lang="en-GB" smtClean="0"/>
            </a:br>
            <a:r>
              <a:rPr lang="en-GB" smtClean="0"/>
              <a:t>Learning Innovation</a:t>
            </a:r>
            <a:br>
              <a:rPr lang="en-GB" smtClean="0"/>
            </a:br>
            <a:r>
              <a:rPr lang="en-GB" smtClean="0"/>
              <a:t>and Development</a:t>
            </a:r>
            <a:endParaRPr lang="en-GB" dirty="0" smtClean="0"/>
          </a:p>
        </p:txBody>
      </p:sp>
      <p:sp>
        <p:nvSpPr>
          <p:cNvPr id="5" name="Text Placeholder 3"/>
          <p:cNvSpPr txBox="1">
            <a:spLocks/>
          </p:cNvSpPr>
          <p:nvPr/>
        </p:nvSpPr>
        <p:spPr bwMode="auto">
          <a:xfrm>
            <a:off x="3779912" y="4899733"/>
            <a:ext cx="4104456" cy="1548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spcBef>
                <a:spcPts val="0"/>
              </a:spcBef>
              <a:spcAft>
                <a:spcPct val="0"/>
              </a:spcAft>
              <a:buClr>
                <a:schemeClr val="tx2"/>
              </a:buClr>
              <a:buFont typeface="Wingdings" charset="0"/>
              <a:buNone/>
              <a:defRPr sz="2000" baseline="0">
                <a:solidFill>
                  <a:srgbClr val="F8F8F8"/>
                </a:solidFill>
                <a:latin typeface="+mn-lt"/>
                <a:ea typeface="+mn-ea"/>
                <a:cs typeface="ＭＳ Ｐゴシック" charset="0"/>
              </a:defRPr>
            </a:lvl1pPr>
            <a:lvl2pPr marL="809625" indent="-358775" algn="l" rtl="0" eaLnBrk="1" fontAlgn="base" hangingPunct="1">
              <a:lnSpc>
                <a:spcPct val="90000"/>
              </a:lnSpc>
              <a:spcBef>
                <a:spcPct val="30000"/>
              </a:spcBef>
              <a:spcAft>
                <a:spcPct val="0"/>
              </a:spcAft>
              <a:buClr>
                <a:schemeClr val="tx2"/>
              </a:buClr>
              <a:buFont typeface="Arial" charset="0"/>
              <a:buChar char="–"/>
              <a:defRPr sz="2000" b="0" i="0" u="none">
                <a:solidFill>
                  <a:schemeClr val="tx1"/>
                </a:solidFill>
                <a:latin typeface="+mn-lt"/>
                <a:ea typeface="+mn-ea"/>
              </a:defRPr>
            </a:lvl2pPr>
            <a:lvl3pPr marL="1257300" indent="-268288" algn="l" rtl="0" eaLnBrk="1" fontAlgn="base" hangingPunct="1">
              <a:lnSpc>
                <a:spcPct val="90000"/>
              </a:lnSpc>
              <a:spcBef>
                <a:spcPct val="30000"/>
              </a:spcBef>
              <a:spcAft>
                <a:spcPct val="0"/>
              </a:spcAft>
              <a:buClr>
                <a:schemeClr val="tx2"/>
              </a:buClr>
              <a:buFont typeface="Symbol" charset="0"/>
              <a:buChar char="·"/>
              <a:defRPr sz="2000">
                <a:solidFill>
                  <a:schemeClr val="tx1"/>
                </a:solidFill>
                <a:latin typeface="+mn-lt"/>
                <a:ea typeface="+mn-ea"/>
              </a:defRPr>
            </a:lvl3pPr>
            <a:lvl4pPr marL="1704975"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r>
              <a:rPr lang="en-GB" sz="2800" kern="0" smtClean="0"/>
              <a:t>Jane Warren</a:t>
            </a:r>
          </a:p>
          <a:p>
            <a:endParaRPr lang="en-GB" kern="0" smtClean="0"/>
          </a:p>
          <a:p>
            <a:r>
              <a:rPr lang="en-GB" kern="0" smtClean="0"/>
              <a:t>Southampton Education School</a:t>
            </a:r>
            <a:endParaRPr lang="en-GB" kern="0" dirty="0" smtClean="0"/>
          </a:p>
        </p:txBody>
      </p:sp>
    </p:spTree>
    <p:extLst>
      <p:ext uri="{BB962C8B-B14F-4D97-AF65-F5344CB8AC3E}">
        <p14:creationId xmlns:p14="http://schemas.microsoft.com/office/powerpoint/2010/main" val="2201326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(not) to do it</a:t>
            </a:r>
            <a:endParaRPr lang="en-GB" dirty="0"/>
          </a:p>
        </p:txBody>
      </p:sp>
      <p:sp>
        <p:nvSpPr>
          <p:cNvPr id="8" name="Content Placeholder 7"/>
          <p:cNvSpPr>
            <a:spLocks noGrp="1"/>
          </p:cNvSpPr>
          <p:nvPr>
            <p:ph sz="half" idx="1"/>
          </p:nvPr>
        </p:nvSpPr>
        <p:spPr/>
        <p:txBody>
          <a:bodyPr/>
          <a:lstStyle/>
          <a:p>
            <a:pPr marL="0" indent="0">
              <a:buNone/>
            </a:pPr>
            <a:r>
              <a:rPr lang="en-GB" sz="2400" dirty="0"/>
              <a:t>The Great Communication Guide (2006</a:t>
            </a:r>
            <a:r>
              <a:rPr lang="en-GB" sz="2400" dirty="0" smtClean="0"/>
              <a:t>)</a:t>
            </a:r>
          </a:p>
          <a:p>
            <a:pPr marL="0" indent="0">
              <a:buNone/>
            </a:pPr>
            <a:endParaRPr lang="en-GB" sz="2400" dirty="0"/>
          </a:p>
          <a:p>
            <a:pPr marL="0" indent="0">
              <a:buNone/>
            </a:pPr>
            <a:endParaRPr lang="en-GB" sz="2400" dirty="0"/>
          </a:p>
        </p:txBody>
      </p:sp>
      <p:sp>
        <p:nvSpPr>
          <p:cNvPr id="9" name="Content Placeholder 8"/>
          <p:cNvSpPr>
            <a:spLocks noGrp="1"/>
          </p:cNvSpPr>
          <p:nvPr>
            <p:ph sz="half" idx="2"/>
          </p:nvPr>
        </p:nvSpPr>
        <p:spPr/>
        <p:txBody>
          <a:bodyPr/>
          <a:lstStyle/>
          <a:p>
            <a:pPr marL="0" indent="0">
              <a:buNone/>
            </a:pPr>
            <a:r>
              <a:rPr lang="en-GB" dirty="0"/>
              <a:t>Open </a:t>
            </a:r>
            <a:r>
              <a:rPr lang="en-GB" dirty="0" smtClean="0"/>
              <a:t>Dyslexic</a:t>
            </a:r>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6EBED88E-1AE0-454C-8838-C53E1511A9ED}" type="slidenum">
              <a:rPr lang="en-GB" smtClean="0"/>
              <a:pPr/>
              <a:t>10</a:t>
            </a:fld>
            <a:endParaRPr lang="en-GB"/>
          </a:p>
        </p:txBody>
      </p:sp>
      <p:pic>
        <p:nvPicPr>
          <p:cNvPr id="13" name="Picture 12"/>
          <p:cNvPicPr>
            <a:picLocks noChangeAspect="1"/>
          </p:cNvPicPr>
          <p:nvPr/>
        </p:nvPicPr>
        <p:blipFill>
          <a:blip r:embed="rId3"/>
          <a:stretch>
            <a:fillRect/>
          </a:stretch>
        </p:blipFill>
        <p:spPr>
          <a:xfrm>
            <a:off x="358775" y="2599788"/>
            <a:ext cx="3973907" cy="2904207"/>
          </a:xfrm>
          <a:prstGeom prst="rect">
            <a:avLst/>
          </a:prstGeom>
        </p:spPr>
      </p:pic>
      <p:pic>
        <p:nvPicPr>
          <p:cNvPr id="14" name="Picture 13"/>
          <p:cNvPicPr>
            <a:picLocks noChangeAspect="1"/>
          </p:cNvPicPr>
          <p:nvPr/>
        </p:nvPicPr>
        <p:blipFill>
          <a:blip r:embed="rId4"/>
          <a:stretch>
            <a:fillRect/>
          </a:stretch>
        </p:blipFill>
        <p:spPr>
          <a:xfrm>
            <a:off x="4572000" y="2599788"/>
            <a:ext cx="4229100" cy="2438400"/>
          </a:xfrm>
          <a:prstGeom prst="rect">
            <a:avLst/>
          </a:prstGeom>
        </p:spPr>
      </p:pic>
    </p:spTree>
    <p:extLst>
      <p:ext uri="{BB962C8B-B14F-4D97-AF65-F5344CB8AC3E}">
        <p14:creationId xmlns:p14="http://schemas.microsoft.com/office/powerpoint/2010/main" val="1396994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Recommendations</a:t>
            </a:r>
            <a:endParaRPr lang="en-GB"/>
          </a:p>
        </p:txBody>
      </p:sp>
      <p:sp>
        <p:nvSpPr>
          <p:cNvPr id="3" name="Content Placeholder 2"/>
          <p:cNvSpPr>
            <a:spLocks noGrp="1"/>
          </p:cNvSpPr>
          <p:nvPr>
            <p:ph idx="1"/>
          </p:nvPr>
        </p:nvSpPr>
        <p:spPr/>
        <p:txBody>
          <a:bodyPr/>
          <a:lstStyle/>
          <a:p>
            <a:r>
              <a:rPr lang="en-GB" smtClean="0"/>
              <a:t>Font: Sans Serif (or Serif)</a:t>
            </a:r>
          </a:p>
          <a:p>
            <a:r>
              <a:rPr lang="en-GB" smtClean="0"/>
              <a:t>Body text: at least 11 point</a:t>
            </a:r>
          </a:p>
          <a:p>
            <a:r>
              <a:rPr lang="en-GB" smtClean="0"/>
              <a:t>Align left, ragged right margin</a:t>
            </a:r>
          </a:p>
          <a:p>
            <a:r>
              <a:rPr lang="en-GB" smtClean="0"/>
              <a:t>Line spacing: 2 points</a:t>
            </a:r>
          </a:p>
          <a:p>
            <a:r>
              <a:rPr lang="en-GB" smtClean="0"/>
              <a:t>Paragraph spacing: 6 points</a:t>
            </a:r>
          </a:p>
          <a:p>
            <a:r>
              <a:rPr lang="en-GB" smtClean="0"/>
              <a:t>Page margins: at least 20mm</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11</a:t>
            </a:fld>
            <a:endParaRPr lang="en-GB"/>
          </a:p>
        </p:txBody>
      </p:sp>
      <p:pic>
        <p:nvPicPr>
          <p:cNvPr id="5" name="Picture 4" descr="Lecturer wearing a clown's red nose holding a placard that reads 'Take Me Seriously.'"/>
          <p:cNvPicPr>
            <a:picLocks noChangeAspect="1"/>
          </p:cNvPicPr>
          <p:nvPr/>
        </p:nvPicPr>
        <p:blipFill rotWithShape="1">
          <a:blip r:embed="rId3"/>
          <a:srcRect l="-658" t="-992" r="47306" b="992"/>
          <a:stretch/>
        </p:blipFill>
        <p:spPr>
          <a:xfrm>
            <a:off x="5364088" y="1700213"/>
            <a:ext cx="3277121" cy="3455145"/>
          </a:xfrm>
          <a:prstGeom prst="rect">
            <a:avLst/>
          </a:prstGeom>
        </p:spPr>
      </p:pic>
    </p:spTree>
    <p:extLst>
      <p:ext uri="{BB962C8B-B14F-4D97-AF65-F5344CB8AC3E}">
        <p14:creationId xmlns:p14="http://schemas.microsoft.com/office/powerpoint/2010/main" val="2982773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5298" name="Picture 2" descr="Lectures: a photo of American students in a lecture at Duke University in the 194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324"/>
            <a:ext cx="5544616" cy="684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69485" y="6581001"/>
            <a:ext cx="2685352" cy="276999"/>
          </a:xfrm>
          <a:prstGeom prst="rect">
            <a:avLst/>
          </a:prstGeom>
          <a:noFill/>
        </p:spPr>
        <p:txBody>
          <a:bodyPr wrap="none" rtlCol="0">
            <a:spAutoFit/>
          </a:bodyPr>
          <a:lstStyle/>
          <a:p>
            <a:r>
              <a:rPr lang="en-GB" dirty="0" smtClean="0">
                <a:solidFill>
                  <a:srgbClr val="F8F8F8"/>
                </a:solidFill>
                <a:latin typeface="Lucida Sans" pitchFamily="34" charset="0"/>
                <a:ea typeface="ＭＳ Ｐゴシック" pitchFamily="34" charset="-128"/>
              </a:rPr>
              <a:t>CC Image: Duke University 1940s</a:t>
            </a:r>
            <a:endParaRPr lang="en-GB" dirty="0">
              <a:solidFill>
                <a:srgbClr val="F8F8F8"/>
              </a:solidFill>
              <a:latin typeface="Lucida Sans" pitchFamily="34" charset="0"/>
              <a:ea typeface="ＭＳ Ｐゴシック" pitchFamily="34" charset="-128"/>
            </a:endParaRPr>
          </a:p>
        </p:txBody>
      </p:sp>
      <p:sp>
        <p:nvSpPr>
          <p:cNvPr id="2" name="TextBox 1"/>
          <p:cNvSpPr txBox="1"/>
          <p:nvPr/>
        </p:nvSpPr>
        <p:spPr>
          <a:xfrm>
            <a:off x="2555776" y="-27136"/>
            <a:ext cx="3960440" cy="1015663"/>
          </a:xfrm>
          <a:prstGeom prst="rect">
            <a:avLst/>
          </a:prstGeom>
          <a:noFill/>
        </p:spPr>
        <p:txBody>
          <a:bodyPr wrap="square" rtlCol="0">
            <a:spAutoFit/>
          </a:bodyPr>
          <a:lstStyle/>
          <a:p>
            <a:r>
              <a:rPr lang="en-GB" sz="6000" smtClean="0">
                <a:solidFill>
                  <a:srgbClr val="FFFFFF"/>
                </a:solidFill>
              </a:rPr>
              <a:t>Lectures</a:t>
            </a:r>
            <a:endParaRPr lang="en-GB" sz="6000">
              <a:solidFill>
                <a:srgbClr val="FFFFFF"/>
              </a:solidFill>
            </a:endParaRPr>
          </a:p>
        </p:txBody>
      </p:sp>
    </p:spTree>
    <p:custDataLst>
      <p:tags r:id="rId1"/>
    </p:custDataLst>
    <p:extLst>
      <p:ext uri="{BB962C8B-B14F-4D97-AF65-F5344CB8AC3E}">
        <p14:creationId xmlns:p14="http://schemas.microsoft.com/office/powerpoint/2010/main" val="2919837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Lectures</a:t>
            </a:r>
            <a:endParaRPr lang="en-GB"/>
          </a:p>
        </p:txBody>
      </p:sp>
      <p:sp>
        <p:nvSpPr>
          <p:cNvPr id="3" name="Content Placeholder 2"/>
          <p:cNvSpPr>
            <a:spLocks noGrp="1"/>
          </p:cNvSpPr>
          <p:nvPr>
            <p:ph idx="1"/>
          </p:nvPr>
        </p:nvSpPr>
        <p:spPr/>
        <p:txBody>
          <a:bodyPr/>
          <a:lstStyle/>
          <a:p>
            <a:r>
              <a:rPr lang="en-GB" smtClean="0"/>
              <a:t>Slides and lecture notes</a:t>
            </a:r>
          </a:p>
          <a:p>
            <a:r>
              <a:rPr lang="en-GB" smtClean="0"/>
              <a:t>Visual aids</a:t>
            </a:r>
          </a:p>
          <a:p>
            <a:pPr lvl="1"/>
            <a:r>
              <a:rPr lang="en-GB" smtClean="0"/>
              <a:t>Structure and space</a:t>
            </a:r>
          </a:p>
          <a:p>
            <a:pPr lvl="1"/>
            <a:r>
              <a:rPr lang="en-GB" smtClean="0"/>
              <a:t>Colours and contrast</a:t>
            </a:r>
          </a:p>
          <a:p>
            <a:pPr lvl="1"/>
            <a:r>
              <a:rPr lang="en-GB" smtClean="0"/>
              <a:t>Accessible </a:t>
            </a:r>
            <a:r>
              <a:rPr lang="en-GB"/>
              <a:t>templates: </a:t>
            </a:r>
            <a:r>
              <a:rPr lang="en-GB">
                <a:hlinkClick r:id="rId3"/>
              </a:rPr>
              <a:t>http://www.edshare.soton.ac.uk/3081</a:t>
            </a:r>
            <a:r>
              <a:rPr lang="en-GB" smtClean="0">
                <a:hlinkClick r:id="rId3"/>
              </a:rPr>
              <a:t>/</a:t>
            </a:r>
            <a:r>
              <a:rPr lang="en-GB" smtClean="0"/>
              <a:t> </a:t>
            </a:r>
          </a:p>
          <a:p>
            <a:r>
              <a:rPr lang="en-GB" smtClean="0"/>
              <a:t>Thinking time</a:t>
            </a:r>
          </a:p>
          <a:p>
            <a:r>
              <a:rPr lang="en-GB" smtClean="0"/>
              <a:t>Students with hearing impairments</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13</a:t>
            </a:fld>
            <a:endParaRPr lang="en-GB"/>
          </a:p>
        </p:txBody>
      </p:sp>
    </p:spTree>
    <p:extLst>
      <p:ext uri="{BB962C8B-B14F-4D97-AF65-F5344CB8AC3E}">
        <p14:creationId xmlns:p14="http://schemas.microsoft.com/office/powerpoint/2010/main" val="2887352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EBED88E-1AE0-454C-8838-C53E1511A9ED}" type="slidenum">
              <a:rPr lang="en-GB" smtClean="0"/>
              <a:pPr/>
              <a:t>14</a:t>
            </a:fld>
            <a:endParaRPr lang="en-GB"/>
          </a:p>
        </p:txBody>
      </p:sp>
      <p:sp>
        <p:nvSpPr>
          <p:cNvPr id="8" name="Title 1"/>
          <p:cNvSpPr txBox="1">
            <a:spLocks/>
          </p:cNvSpPr>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2pPr>
            <a:lvl3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3pPr>
            <a:lvl4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4pPr>
            <a:lvl5pPr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5pPr>
            <a:lvl6pPr marL="4572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6pPr>
            <a:lvl7pPr marL="9144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7pPr>
            <a:lvl8pPr marL="13716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8pPr>
            <a:lvl9pPr marL="18288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smtClean="0">
                <a:ln>
                  <a:noFill/>
                </a:ln>
                <a:solidFill>
                  <a:srgbClr val="CCE5E9"/>
                </a:solidFill>
                <a:effectLst/>
                <a:uLnTx/>
                <a:uFillTx/>
                <a:latin typeface="Lucida Sans"/>
                <a:ea typeface="ＭＳ Ｐゴシック"/>
                <a:cs typeface="+mj-cs"/>
              </a:rPr>
              <a:t>Lectures</a:t>
            </a:r>
            <a:endParaRPr kumimoji="0" lang="en-GB" sz="3600" b="1" i="0" u="none" strike="noStrike" kern="0" cap="none" spc="0" normalizeH="0" baseline="0" noProof="0">
              <a:ln>
                <a:noFill/>
              </a:ln>
              <a:solidFill>
                <a:srgbClr val="CCE5E9"/>
              </a:solidFill>
              <a:effectLst/>
              <a:uLnTx/>
              <a:uFillTx/>
              <a:latin typeface="Lucida Sans"/>
              <a:ea typeface="ＭＳ Ｐゴシック"/>
              <a:cs typeface="+mj-cs"/>
            </a:endParaRPr>
          </a:p>
        </p:txBody>
      </p:sp>
      <p:sp>
        <p:nvSpPr>
          <p:cNvPr id="9" name="Content Placeholder 2"/>
          <p:cNvSpPr txBox="1">
            <a:spLocks/>
          </p:cNvSpPr>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rtl="0" eaLnBrk="1" fontAlgn="base" hangingPunct="1">
              <a:spcBef>
                <a:spcPct val="70000"/>
              </a:spcBef>
              <a:spcAft>
                <a:spcPct val="0"/>
              </a:spcAft>
              <a:buClr>
                <a:schemeClr val="tx2"/>
              </a:buClr>
              <a:buFont typeface="Wingdings" pitchFamily="2" charset="2"/>
              <a:buChar char="§"/>
              <a:defRPr sz="30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charset="0"/>
              <a:buChar char="–"/>
              <a:defRPr sz="2800">
                <a:solidFill>
                  <a:schemeClr val="tx1"/>
                </a:solidFill>
                <a:latin typeface="+mn-lt"/>
                <a:ea typeface="+mn-ea"/>
              </a:defRPr>
            </a:lvl2pPr>
            <a:lvl3pPr marL="1257300" indent="-268288" algn="l" rtl="0" eaLnBrk="1" fontAlgn="base" hangingPunct="1">
              <a:lnSpc>
                <a:spcPct val="90000"/>
              </a:lnSpc>
              <a:spcBef>
                <a:spcPct val="30000"/>
              </a:spcBef>
              <a:spcAft>
                <a:spcPct val="0"/>
              </a:spcAft>
              <a:buClr>
                <a:schemeClr val="tx2"/>
              </a:buClr>
              <a:buFont typeface="Symbol" pitchFamily="18" charset="2"/>
              <a:buChar char="·"/>
              <a:defRPr sz="2400">
                <a:solidFill>
                  <a:schemeClr val="tx1"/>
                </a:solidFill>
                <a:latin typeface="+mn-lt"/>
                <a:ea typeface="+mn-ea"/>
              </a:defRPr>
            </a:lvl3pPr>
            <a:lvl4pPr marL="1704975"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4pPr>
            <a:lvl5pPr marL="21526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pPr marL="271463" marR="0" lvl="0" indent="-271463" algn="l" defTabSz="914400" rtl="0" eaLnBrk="1" fontAlgn="base" latinLnBrk="0" hangingPunct="1">
              <a:lnSpc>
                <a:spcPct val="100000"/>
              </a:lnSpc>
              <a:spcBef>
                <a:spcPct val="70000"/>
              </a:spcBef>
              <a:spcAft>
                <a:spcPct val="0"/>
              </a:spcAft>
              <a:buClr>
                <a:srgbClr val="CCE5E9"/>
              </a:buClr>
              <a:buSzTx/>
              <a:buFont typeface="Wingdings" pitchFamily="2" charset="2"/>
              <a:buChar char="§"/>
              <a:tabLst/>
              <a:defRPr/>
            </a:pPr>
            <a:r>
              <a:rPr kumimoji="0" lang="en-GB" sz="3000" b="0" i="0" u="none" strike="noStrike" kern="0" cap="none" spc="0" normalizeH="0" baseline="0" noProof="0" smtClean="0">
                <a:ln>
                  <a:noFill/>
                </a:ln>
                <a:solidFill>
                  <a:srgbClr val="FFFFFF"/>
                </a:solidFill>
                <a:effectLst/>
                <a:uLnTx/>
                <a:uFillTx/>
                <a:latin typeface="Lucida Sans"/>
                <a:ea typeface="ＭＳ Ｐゴシック"/>
                <a:cs typeface="+mn-cs"/>
              </a:rPr>
              <a:t>Slides and lecture notes</a:t>
            </a:r>
          </a:p>
          <a:p>
            <a:pPr marL="271463" marR="0" lvl="0" indent="-271463" algn="l" defTabSz="914400" rtl="0" eaLnBrk="1" fontAlgn="base" latinLnBrk="0" hangingPunct="1">
              <a:lnSpc>
                <a:spcPct val="100000"/>
              </a:lnSpc>
              <a:spcBef>
                <a:spcPct val="70000"/>
              </a:spcBef>
              <a:spcAft>
                <a:spcPct val="0"/>
              </a:spcAft>
              <a:buClr>
                <a:srgbClr val="CCE5E9"/>
              </a:buClr>
              <a:buSzTx/>
              <a:buFont typeface="Wingdings" pitchFamily="2" charset="2"/>
              <a:buChar char="§"/>
              <a:tabLst/>
              <a:defRPr/>
            </a:pPr>
            <a:r>
              <a:rPr kumimoji="0" lang="en-GB" sz="3000" b="0" i="0" u="none" strike="noStrike" kern="0" cap="none" spc="0" normalizeH="0" baseline="0" noProof="0" smtClean="0">
                <a:ln>
                  <a:noFill/>
                </a:ln>
                <a:solidFill>
                  <a:srgbClr val="FFFFFF"/>
                </a:solidFill>
                <a:effectLst/>
                <a:uLnTx/>
                <a:uFillTx/>
                <a:latin typeface="Lucida Sans"/>
                <a:ea typeface="ＭＳ Ｐゴシック"/>
                <a:cs typeface="+mn-cs"/>
              </a:rPr>
              <a:t>Visual aids</a:t>
            </a:r>
          </a:p>
          <a:p>
            <a:pPr marL="809625" marR="0" lvl="1" indent="-358775" algn="l" defTabSz="914400" rtl="0" eaLnBrk="1" fontAlgn="base" latinLnBrk="0" hangingPunct="1">
              <a:lnSpc>
                <a:spcPct val="90000"/>
              </a:lnSpc>
              <a:spcBef>
                <a:spcPct val="30000"/>
              </a:spcBef>
              <a:spcAft>
                <a:spcPct val="0"/>
              </a:spcAft>
              <a:buClr>
                <a:srgbClr val="CCE5E9"/>
              </a:buClr>
              <a:buSzTx/>
              <a:buFont typeface="Arial" charset="0"/>
              <a:buChar char="–"/>
              <a:tabLst/>
              <a:defRPr/>
            </a:pPr>
            <a:r>
              <a:rPr kumimoji="0" lang="en-GB" sz="2800" b="0" i="0" u="none" strike="noStrike" kern="0" cap="none" spc="0" normalizeH="0" baseline="0" noProof="0" smtClean="0">
                <a:ln>
                  <a:noFill/>
                </a:ln>
                <a:solidFill>
                  <a:srgbClr val="FFFFFF"/>
                </a:solidFill>
                <a:effectLst/>
                <a:uLnTx/>
                <a:uFillTx/>
                <a:latin typeface="Lucida Sans"/>
                <a:ea typeface="ＭＳ Ｐゴシック"/>
              </a:rPr>
              <a:t>Structure and space</a:t>
            </a:r>
          </a:p>
          <a:p>
            <a:pPr marL="809625" marR="0" lvl="1" indent="-358775" algn="l" defTabSz="914400" rtl="0" eaLnBrk="1" fontAlgn="base" latinLnBrk="0" hangingPunct="1">
              <a:lnSpc>
                <a:spcPct val="90000"/>
              </a:lnSpc>
              <a:spcBef>
                <a:spcPct val="30000"/>
              </a:spcBef>
              <a:spcAft>
                <a:spcPct val="0"/>
              </a:spcAft>
              <a:buClr>
                <a:srgbClr val="CCE5E9"/>
              </a:buClr>
              <a:buSzTx/>
              <a:buFont typeface="Arial" charset="0"/>
              <a:buChar char="–"/>
              <a:tabLst/>
              <a:defRPr/>
            </a:pPr>
            <a:r>
              <a:rPr kumimoji="0" lang="en-GB" sz="2800" b="0" i="0" u="none" strike="noStrike" kern="0" cap="none" spc="0" normalizeH="0" baseline="0" noProof="0" smtClean="0">
                <a:ln>
                  <a:noFill/>
                </a:ln>
                <a:solidFill>
                  <a:srgbClr val="FFFFFF"/>
                </a:solidFill>
                <a:effectLst/>
                <a:uLnTx/>
                <a:uFillTx/>
                <a:latin typeface="Lucida Sans"/>
                <a:ea typeface="ＭＳ Ｐゴシック"/>
              </a:rPr>
              <a:t>Colours and contrast</a:t>
            </a:r>
          </a:p>
          <a:p>
            <a:pPr marL="809625" marR="0" lvl="1" indent="-358775" algn="l" defTabSz="914400" rtl="0" eaLnBrk="1" fontAlgn="base" latinLnBrk="0" hangingPunct="1">
              <a:lnSpc>
                <a:spcPct val="90000"/>
              </a:lnSpc>
              <a:spcBef>
                <a:spcPct val="30000"/>
              </a:spcBef>
              <a:spcAft>
                <a:spcPct val="0"/>
              </a:spcAft>
              <a:buClr>
                <a:srgbClr val="CCE5E9"/>
              </a:buClr>
              <a:buSzTx/>
              <a:buFont typeface="Arial" charset="0"/>
              <a:buChar char="–"/>
              <a:tabLst/>
              <a:defRPr/>
            </a:pPr>
            <a:r>
              <a:rPr kumimoji="0" lang="en-GB" sz="2800" b="0" i="0" u="none" strike="noStrike" kern="0" cap="none" spc="0" normalizeH="0" baseline="0" noProof="0" smtClean="0">
                <a:ln>
                  <a:noFill/>
                </a:ln>
                <a:solidFill>
                  <a:srgbClr val="FFFFFF"/>
                </a:solidFill>
                <a:effectLst/>
                <a:uLnTx/>
                <a:uFillTx/>
                <a:latin typeface="Lucida Sans"/>
                <a:ea typeface="ＭＳ Ｐゴシック"/>
              </a:rPr>
              <a:t>Accessible templates: </a:t>
            </a:r>
            <a:r>
              <a:rPr kumimoji="0" lang="en-GB" sz="2800" b="0" i="0" u="sng" strike="noStrike" kern="0" cap="none" spc="0" normalizeH="0" baseline="0" noProof="0" smtClean="0">
                <a:ln>
                  <a:noFill/>
                </a:ln>
                <a:solidFill>
                  <a:srgbClr val="66CCFF"/>
                </a:solidFill>
                <a:effectLst/>
                <a:uLnTx/>
                <a:uFillTx/>
                <a:latin typeface="Lucida Sans"/>
                <a:ea typeface="ＭＳ Ｐゴシック"/>
              </a:rPr>
              <a:t>http://www.edshare.soton.ac.uk/3081/ </a:t>
            </a:r>
          </a:p>
          <a:p>
            <a:pPr marL="271463" marR="0" lvl="0" indent="-271463" algn="l" defTabSz="914400" rtl="0" eaLnBrk="1" fontAlgn="base" latinLnBrk="0" hangingPunct="1">
              <a:lnSpc>
                <a:spcPct val="100000"/>
              </a:lnSpc>
              <a:spcBef>
                <a:spcPct val="70000"/>
              </a:spcBef>
              <a:spcAft>
                <a:spcPct val="0"/>
              </a:spcAft>
              <a:buClr>
                <a:srgbClr val="CCE5E9"/>
              </a:buClr>
              <a:buSzTx/>
              <a:buFont typeface="Wingdings" pitchFamily="2" charset="2"/>
              <a:buChar char="§"/>
              <a:tabLst/>
              <a:defRPr/>
            </a:pPr>
            <a:r>
              <a:rPr kumimoji="0" lang="en-GB" sz="3000" b="0" i="0" u="none" strike="noStrike" kern="0" cap="none" spc="0" normalizeH="0" baseline="0" noProof="0" smtClean="0">
                <a:ln>
                  <a:noFill/>
                </a:ln>
                <a:solidFill>
                  <a:srgbClr val="FFFFFF"/>
                </a:solidFill>
                <a:effectLst/>
                <a:uLnTx/>
                <a:uFillTx/>
                <a:latin typeface="Lucida Sans"/>
                <a:ea typeface="ＭＳ Ｐゴシック"/>
                <a:cs typeface="+mn-cs"/>
              </a:rPr>
              <a:t>Thinking time</a:t>
            </a:r>
          </a:p>
          <a:p>
            <a:pPr marL="271463" marR="0" lvl="0" indent="-271463" algn="l" defTabSz="914400" rtl="0" eaLnBrk="1" fontAlgn="base" latinLnBrk="0" hangingPunct="1">
              <a:lnSpc>
                <a:spcPct val="100000"/>
              </a:lnSpc>
              <a:spcBef>
                <a:spcPct val="70000"/>
              </a:spcBef>
              <a:spcAft>
                <a:spcPct val="0"/>
              </a:spcAft>
              <a:buClr>
                <a:srgbClr val="CCE5E9"/>
              </a:buClr>
              <a:buSzTx/>
              <a:buFont typeface="Wingdings" pitchFamily="2" charset="2"/>
              <a:buChar char="§"/>
              <a:tabLst/>
              <a:defRPr/>
            </a:pPr>
            <a:r>
              <a:rPr kumimoji="0" lang="en-GB" sz="3000" b="0" i="0" u="none" strike="noStrike" kern="0" cap="none" spc="0" normalizeH="0" baseline="0" noProof="0" smtClean="0">
                <a:ln>
                  <a:noFill/>
                </a:ln>
                <a:solidFill>
                  <a:srgbClr val="FFFFFF"/>
                </a:solidFill>
                <a:effectLst/>
                <a:uLnTx/>
                <a:uFillTx/>
                <a:latin typeface="Lucida Sans"/>
                <a:ea typeface="ＭＳ Ｐゴシック"/>
                <a:cs typeface="+mn-cs"/>
              </a:rPr>
              <a:t>Students with hearing impairments</a:t>
            </a:r>
            <a:endParaRPr kumimoji="0" lang="en-GB" sz="3000" b="0" i="0" u="none" strike="noStrike" kern="0" cap="none" spc="0" normalizeH="0" baseline="0" noProof="0">
              <a:ln>
                <a:noFill/>
              </a:ln>
              <a:solidFill>
                <a:srgbClr val="FFFFFF"/>
              </a:solidFill>
              <a:effectLst/>
              <a:uLnTx/>
              <a:uFillTx/>
              <a:latin typeface="Lucida Sans"/>
              <a:ea typeface="ＭＳ Ｐゴシック"/>
              <a:cs typeface="+mn-cs"/>
            </a:endParaRPr>
          </a:p>
        </p:txBody>
      </p:sp>
    </p:spTree>
    <p:extLst>
      <p:ext uri="{BB962C8B-B14F-4D97-AF65-F5344CB8AC3E}">
        <p14:creationId xmlns:p14="http://schemas.microsoft.com/office/powerpoint/2010/main" val="3017982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Timing</a:t>
            </a:r>
            <a:endParaRPr lang="en-GB"/>
          </a:p>
        </p:txBody>
      </p:sp>
      <p:sp>
        <p:nvSpPr>
          <p:cNvPr id="3" name="Content Placeholder 2"/>
          <p:cNvSpPr>
            <a:spLocks noGrp="1"/>
          </p:cNvSpPr>
          <p:nvPr>
            <p:ph idx="1"/>
          </p:nvPr>
        </p:nvSpPr>
        <p:spPr/>
        <p:txBody>
          <a:bodyPr/>
          <a:lstStyle/>
          <a:p>
            <a:r>
              <a:rPr lang="en-GB" dirty="0" smtClean="0"/>
              <a:t>In advance</a:t>
            </a:r>
          </a:p>
          <a:p>
            <a:r>
              <a:rPr lang="en-GB" dirty="0" smtClean="0"/>
              <a:t>Overviews?</a:t>
            </a:r>
          </a:p>
          <a:p>
            <a:r>
              <a:rPr lang="en-GB" dirty="0" smtClean="0"/>
              <a:t>Skeleton notes?</a:t>
            </a:r>
          </a:p>
          <a:p>
            <a:r>
              <a:rPr lang="en-GB" dirty="0" smtClean="0"/>
              <a:t>Impact on attendance?</a:t>
            </a:r>
            <a:endParaRPr lang="en-GB" dirty="0"/>
          </a:p>
        </p:txBody>
      </p:sp>
      <p:sp>
        <p:nvSpPr>
          <p:cNvPr id="4" name="Slide Number Placeholder 3"/>
          <p:cNvSpPr>
            <a:spLocks noGrp="1"/>
          </p:cNvSpPr>
          <p:nvPr>
            <p:ph type="sldNum" sz="quarter" idx="10"/>
          </p:nvPr>
        </p:nvSpPr>
        <p:spPr/>
        <p:txBody>
          <a:bodyPr/>
          <a:lstStyle/>
          <a:p>
            <a:fld id="{6EBED88E-1AE0-454C-8838-C53E1511A9ED}" type="slidenum">
              <a:rPr lang="en-GB" smtClean="0"/>
              <a:pPr/>
              <a:t>15</a:t>
            </a:fld>
            <a:endParaRPr lang="en-GB"/>
          </a:p>
        </p:txBody>
      </p:sp>
    </p:spTree>
    <p:extLst>
      <p:ext uri="{BB962C8B-B14F-4D97-AF65-F5344CB8AC3E}">
        <p14:creationId xmlns:p14="http://schemas.microsoft.com/office/powerpoint/2010/main" val="653055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Lecture capture</a:t>
            </a:r>
            <a:endParaRPr lang="en-GB"/>
          </a:p>
        </p:txBody>
      </p:sp>
      <p:sp>
        <p:nvSpPr>
          <p:cNvPr id="3" name="Content Placeholder 2"/>
          <p:cNvSpPr>
            <a:spLocks noGrp="1"/>
          </p:cNvSpPr>
          <p:nvPr>
            <p:ph idx="1"/>
          </p:nvPr>
        </p:nvSpPr>
        <p:spPr/>
        <p:txBody>
          <a:bodyPr/>
          <a:lstStyle/>
          <a:p>
            <a:r>
              <a:rPr lang="en-GB" smtClean="0"/>
              <a:t>Students recording lectures</a:t>
            </a:r>
          </a:p>
          <a:p>
            <a:r>
              <a:rPr lang="en-GB" smtClean="0">
                <a:hlinkClick r:id="rId3"/>
              </a:rPr>
              <a:t>Student demand</a:t>
            </a:r>
            <a:endParaRPr lang="en-GB" smtClean="0"/>
          </a:p>
          <a:p>
            <a:r>
              <a:rPr lang="en-GB" smtClean="0"/>
              <a:t>Pros and cons</a:t>
            </a:r>
          </a:p>
          <a:p>
            <a:r>
              <a:rPr lang="en-GB" smtClean="0"/>
              <a:t>When is it the answer?</a:t>
            </a:r>
          </a:p>
          <a:p>
            <a:r>
              <a:rPr lang="en-GB" smtClean="0"/>
              <a:t>Policies</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16</a:t>
            </a:fld>
            <a:endParaRPr lang="en-GB"/>
          </a:p>
        </p:txBody>
      </p:sp>
      <p:sp>
        <p:nvSpPr>
          <p:cNvPr id="5" name="Rectangular Callout 4"/>
          <p:cNvSpPr/>
          <p:nvPr/>
        </p:nvSpPr>
        <p:spPr bwMode="auto">
          <a:xfrm>
            <a:off x="4932040" y="1772816"/>
            <a:ext cx="3853185" cy="2592883"/>
          </a:xfrm>
          <a:prstGeom prst="wedgeRectCallout">
            <a:avLst>
              <a:gd name="adj1" fmla="val -75873"/>
              <a:gd name="adj2" fmla="val -21803"/>
            </a:avLst>
          </a:prstGeom>
          <a:solidFill>
            <a:srgbClr val="FFFFFF"/>
          </a:solidFill>
          <a:ln w="38100" cap="flat" cmpd="sng" algn="ctr">
            <a:solidFill>
              <a:srgbClr val="66CC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rtlCol="0" anchor="ctr" anchorCtr="0" compatLnSpc="1">
            <a:prstTxWarp prst="textNoShape">
              <a:avLst/>
            </a:prstTxWarp>
            <a:noAutofit/>
          </a:bodyPr>
          <a:lstStyle/>
          <a:p>
            <a:pPr marL="0" marR="0" indent="0" algn="ctr" defTabSz="914400" rtl="0" eaLnBrk="0" fontAlgn="base" latinLnBrk="0" hangingPunct="0">
              <a:lnSpc>
                <a:spcPct val="15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Lucida Sans" pitchFamily="34" charset="0"/>
                <a:ea typeface="ＭＳ Ｐゴシック" pitchFamily="16" charset="-128"/>
              </a:rPr>
              <a:t>1400 student responses</a:t>
            </a:r>
          </a:p>
          <a:p>
            <a:pPr marL="0" marR="0" indent="0" algn="ctr" defTabSz="914400" rtl="0" eaLnBrk="0" fontAlgn="base" latinLnBrk="0" hangingPunct="0">
              <a:lnSpc>
                <a:spcPct val="150000"/>
              </a:lnSpc>
              <a:spcBef>
                <a:spcPct val="0"/>
              </a:spcBef>
              <a:spcAft>
                <a:spcPct val="0"/>
              </a:spcAft>
              <a:buClrTx/>
              <a:buSzTx/>
              <a:buFontTx/>
              <a:buNone/>
              <a:tabLst/>
            </a:pPr>
            <a:r>
              <a:rPr lang="en-GB" sz="2000" smtClean="0">
                <a:latin typeface="Lucida Sans" pitchFamily="34" charset="0"/>
                <a:ea typeface="ＭＳ Ｐゴシック" pitchFamily="16" charset="-128"/>
              </a:rPr>
              <a:t>Did students want all of their lectures to be recorded?</a:t>
            </a:r>
            <a:endParaRPr kumimoji="0" lang="en-GB" sz="2000" b="0" i="0" u="none" strike="noStrike" cap="none" normalizeH="0" baseline="0" smtClean="0">
              <a:ln>
                <a:noFill/>
              </a:ln>
              <a:solidFill>
                <a:schemeClr val="tx1"/>
              </a:solidFill>
              <a:effectLst/>
              <a:latin typeface="Lucida Sans" pitchFamily="34" charset="0"/>
              <a:ea typeface="ＭＳ Ｐゴシック" pitchFamily="16" charset="-128"/>
            </a:endParaRPr>
          </a:p>
          <a:p>
            <a:pPr marL="0" marR="0" indent="0" algn="ctr" defTabSz="914400" rtl="0" eaLnBrk="0" fontAlgn="base" latinLnBrk="0" hangingPunct="0">
              <a:lnSpc>
                <a:spcPct val="150000"/>
              </a:lnSpc>
              <a:spcBef>
                <a:spcPct val="0"/>
              </a:spcBef>
              <a:spcAft>
                <a:spcPct val="0"/>
              </a:spcAft>
              <a:buClrTx/>
              <a:buSzTx/>
              <a:buFontTx/>
              <a:buNone/>
              <a:tabLst/>
            </a:pPr>
            <a:r>
              <a:rPr lang="en-GB" sz="2000" smtClean="0">
                <a:latin typeface="Lucida Sans" pitchFamily="34" charset="0"/>
                <a:ea typeface="ＭＳ Ｐゴシック" pitchFamily="16" charset="-128"/>
              </a:rPr>
              <a:t>YES = 95% of students</a:t>
            </a:r>
          </a:p>
          <a:p>
            <a:pPr marL="0" marR="0" indent="0" algn="ctr" defTabSz="914400" rtl="0" eaLnBrk="0" fontAlgn="base" latinLnBrk="0" hangingPunct="0">
              <a:lnSpc>
                <a:spcPct val="15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Lucida Sans" pitchFamily="34" charset="0"/>
                <a:ea typeface="ＭＳ Ｐゴシック" pitchFamily="16" charset="-128"/>
              </a:rPr>
              <a:t>97% of international students</a:t>
            </a:r>
          </a:p>
        </p:txBody>
      </p:sp>
    </p:spTree>
    <p:extLst>
      <p:ext uri="{BB962C8B-B14F-4D97-AF65-F5344CB8AC3E}">
        <p14:creationId xmlns:p14="http://schemas.microsoft.com/office/powerpoint/2010/main" val="3254033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is possible?</a:t>
            </a:r>
            <a:endParaRPr lang="en-GB"/>
          </a:p>
        </p:txBody>
      </p:sp>
      <p:sp>
        <p:nvSpPr>
          <p:cNvPr id="3" name="Content Placeholder 2"/>
          <p:cNvSpPr>
            <a:spLocks noGrp="1"/>
          </p:cNvSpPr>
          <p:nvPr>
            <p:ph idx="1"/>
          </p:nvPr>
        </p:nvSpPr>
        <p:spPr/>
        <p:txBody>
          <a:bodyPr/>
          <a:lstStyle/>
          <a:p>
            <a:r>
              <a:rPr lang="en-GB" smtClean="0"/>
              <a:t>Screen + audio</a:t>
            </a:r>
          </a:p>
          <a:p>
            <a:r>
              <a:rPr lang="en-GB" smtClean="0"/>
              <a:t>Video: lecturer, whiteboard, webcam</a:t>
            </a:r>
          </a:p>
          <a:p>
            <a:r>
              <a:rPr lang="en-GB" smtClean="0"/>
              <a:t>Upload video file (e.g. from phone)</a:t>
            </a:r>
          </a:p>
          <a:p>
            <a:r>
              <a:rPr lang="en-GB" smtClean="0"/>
              <a:t>Simple editing</a:t>
            </a:r>
          </a:p>
          <a:p>
            <a:r>
              <a:rPr lang="en-GB" smtClean="0"/>
              <a:t>Viewers:</a:t>
            </a:r>
          </a:p>
          <a:p>
            <a:pPr lvl="1"/>
            <a:r>
              <a:rPr lang="en-GB" smtClean="0"/>
              <a:t>Navigation</a:t>
            </a:r>
          </a:p>
          <a:p>
            <a:pPr lvl="1"/>
            <a:r>
              <a:rPr lang="en-GB" smtClean="0"/>
              <a:t>Speed control</a:t>
            </a:r>
          </a:p>
          <a:p>
            <a:pPr lvl="1"/>
            <a:r>
              <a:rPr lang="en-GB" smtClean="0"/>
              <a:t>Transcript (Synote)</a:t>
            </a:r>
          </a:p>
          <a:p>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17</a:t>
            </a:fld>
            <a:endParaRPr lang="en-GB"/>
          </a:p>
        </p:txBody>
      </p:sp>
      <p:pic>
        <p:nvPicPr>
          <p:cNvPr id="5" name="Picture 4" descr="PANOPTO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402" y="602894"/>
            <a:ext cx="3853185" cy="827289"/>
          </a:xfrm>
          <a:prstGeom prst="rect">
            <a:avLst/>
          </a:prstGeom>
        </p:spPr>
      </p:pic>
    </p:spTree>
    <p:extLst>
      <p:ext uri="{BB962C8B-B14F-4D97-AF65-F5344CB8AC3E}">
        <p14:creationId xmlns:p14="http://schemas.microsoft.com/office/powerpoint/2010/main" val="117387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Assistive technologies</a:t>
            </a:r>
            <a:endParaRPr lang="en-GB"/>
          </a:p>
        </p:txBody>
      </p:sp>
      <p:sp>
        <p:nvSpPr>
          <p:cNvPr id="4" name="Content Placeholder 3"/>
          <p:cNvSpPr>
            <a:spLocks noGrp="1"/>
          </p:cNvSpPr>
          <p:nvPr>
            <p:ph idx="1"/>
          </p:nvPr>
        </p:nvSpPr>
        <p:spPr/>
        <p:txBody>
          <a:bodyPr/>
          <a:lstStyle/>
          <a:p>
            <a:r>
              <a:rPr lang="en-GB" smtClean="0"/>
              <a:t>AT bar – </a:t>
            </a:r>
            <a:r>
              <a:rPr lang="en-GB" smtClean="0">
                <a:hlinkClick r:id="rId3"/>
              </a:rPr>
              <a:t>a quick demo</a:t>
            </a:r>
            <a:endParaRPr lang="en-GB" smtClean="0"/>
          </a:p>
          <a:p>
            <a:r>
              <a:rPr lang="en-GB" smtClean="0"/>
              <a:t>Other student-facing tools:</a:t>
            </a:r>
          </a:p>
          <a:p>
            <a:pPr lvl="1"/>
            <a:r>
              <a:rPr lang="en-GB" smtClean="0"/>
              <a:t>Dragon Naturally Speaking (speech &gt; text)</a:t>
            </a:r>
          </a:p>
          <a:p>
            <a:pPr lvl="1"/>
            <a:r>
              <a:rPr lang="en-GB" smtClean="0"/>
              <a:t>ClaroRead (text &gt; speech)</a:t>
            </a:r>
          </a:p>
          <a:p>
            <a:pPr lvl="1"/>
            <a:r>
              <a:rPr lang="en-GB" smtClean="0"/>
              <a:t>Mind-mapping tools</a:t>
            </a:r>
          </a:p>
          <a:p>
            <a:pPr lvl="1"/>
            <a:r>
              <a:rPr lang="en-GB" smtClean="0"/>
              <a:t>Online dictionary</a:t>
            </a:r>
          </a:p>
          <a:p>
            <a:pPr lvl="1"/>
            <a:r>
              <a:rPr lang="en-GB" smtClean="0"/>
              <a:t>Adobe Reader (text &gt; speech)</a:t>
            </a:r>
          </a:p>
          <a:p>
            <a:endParaRPr lang="en-GB"/>
          </a:p>
        </p:txBody>
      </p:sp>
      <p:sp>
        <p:nvSpPr>
          <p:cNvPr id="3" name="Slide Number Placeholder 2"/>
          <p:cNvSpPr>
            <a:spLocks noGrp="1"/>
          </p:cNvSpPr>
          <p:nvPr>
            <p:ph type="sldNum" sz="quarter" idx="10"/>
          </p:nvPr>
        </p:nvSpPr>
        <p:spPr/>
        <p:txBody>
          <a:bodyPr/>
          <a:lstStyle/>
          <a:p>
            <a:fld id="{6EBED88E-1AE0-454C-8838-C53E1511A9ED}" type="slidenum">
              <a:rPr lang="en-GB" smtClean="0"/>
              <a:pPr/>
              <a:t>18</a:t>
            </a:fld>
            <a:endParaRPr lang="en-GB"/>
          </a:p>
        </p:txBody>
      </p:sp>
    </p:spTree>
    <p:extLst>
      <p:ext uri="{BB962C8B-B14F-4D97-AF65-F5344CB8AC3E}">
        <p14:creationId xmlns:p14="http://schemas.microsoft.com/office/powerpoint/2010/main" val="3867165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504" y="2204864"/>
            <a:ext cx="7327936" cy="2916920"/>
          </a:xfrm>
        </p:spPr>
        <p:txBody>
          <a:bodyPr>
            <a:noAutofit/>
          </a:bodyPr>
          <a:lstStyle/>
          <a:p>
            <a:pPr algn="l"/>
            <a:r>
              <a:rPr lang="en-GB" sz="4800" smtClean="0"/>
              <a:t>What </a:t>
            </a:r>
            <a:r>
              <a:rPr lang="en-GB" sz="4800" smtClean="0">
                <a:solidFill>
                  <a:srgbClr val="FFFFFF"/>
                </a:solidFill>
              </a:rPr>
              <a:t>three actions </a:t>
            </a:r>
            <a:r>
              <a:rPr lang="en-GB" sz="4800" b="1" smtClean="0">
                <a:solidFill>
                  <a:srgbClr val="66CCFF"/>
                </a:solidFill>
              </a:rPr>
              <a:t/>
            </a:r>
            <a:br>
              <a:rPr lang="en-GB" sz="4800" b="1" smtClean="0">
                <a:solidFill>
                  <a:srgbClr val="66CCFF"/>
                </a:solidFill>
              </a:rPr>
            </a:br>
            <a:r>
              <a:rPr lang="en-GB" sz="4800" b="1" smtClean="0">
                <a:solidFill>
                  <a:srgbClr val="66CCFF"/>
                </a:solidFill>
              </a:rPr>
              <a:t>will you take </a:t>
            </a:r>
            <a:br>
              <a:rPr lang="en-GB" sz="4800" b="1" smtClean="0">
                <a:solidFill>
                  <a:srgbClr val="66CCFF"/>
                </a:solidFill>
              </a:rPr>
            </a:br>
            <a:r>
              <a:rPr lang="en-GB" sz="4800" smtClean="0"/>
              <a:t>to improve accessibility?</a:t>
            </a:r>
            <a:endParaRPr lang="en-GB" sz="4800"/>
          </a:p>
        </p:txBody>
      </p:sp>
      <p:sp>
        <p:nvSpPr>
          <p:cNvPr id="3" name="Slide Number Placeholder 2"/>
          <p:cNvSpPr>
            <a:spLocks noGrp="1"/>
          </p:cNvSpPr>
          <p:nvPr>
            <p:ph type="sldNum" sz="quarter" idx="10"/>
          </p:nvPr>
        </p:nvSpPr>
        <p:spPr/>
        <p:txBody>
          <a:bodyPr/>
          <a:lstStyle/>
          <a:p>
            <a:fld id="{E28517BE-FDD0-1E43-A191-EB02CB458220}" type="slidenum">
              <a:rPr lang="en-GB" smtClean="0"/>
              <a:pPr/>
              <a:t>19</a:t>
            </a:fld>
            <a:endParaRPr lang="en-GB"/>
          </a:p>
        </p:txBody>
      </p:sp>
      <p:sp>
        <p:nvSpPr>
          <p:cNvPr id="4" name="Rounded Rectangular Callout 3"/>
          <p:cNvSpPr/>
          <p:nvPr/>
        </p:nvSpPr>
        <p:spPr bwMode="auto">
          <a:xfrm>
            <a:off x="899592" y="1844824"/>
            <a:ext cx="7704856" cy="2808312"/>
          </a:xfrm>
          <a:prstGeom prst="wedgeRoundRectCallout">
            <a:avLst>
              <a:gd name="adj1" fmla="val -56437"/>
              <a:gd name="adj2" fmla="val 21799"/>
              <a:gd name="adj3" fmla="val 16667"/>
            </a:avLst>
          </a:prstGeom>
          <a:noFill/>
          <a:ln w="571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Tree>
    <p:extLst>
      <p:ext uri="{BB962C8B-B14F-4D97-AF65-F5344CB8AC3E}">
        <p14:creationId xmlns:p14="http://schemas.microsoft.com/office/powerpoint/2010/main" val="376087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E90DE3-5C9E-4C3F-8EBD-331F6993F4A0}" type="slidenum">
              <a:rPr lang="en-GB" altLang="en-US" smtClean="0"/>
              <a:pPr/>
              <a:t>2</a:t>
            </a:fld>
            <a:endParaRPr lang="en-GB"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0" y="836712"/>
            <a:ext cx="8936251"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047" y="6596390"/>
            <a:ext cx="6024406" cy="261610"/>
          </a:xfrm>
          <a:prstGeom prst="rect">
            <a:avLst/>
          </a:prstGeom>
          <a:noFill/>
        </p:spPr>
        <p:txBody>
          <a:bodyPr wrap="none" rtlCol="0">
            <a:spAutoFit/>
          </a:bodyPr>
          <a:lstStyle/>
          <a:p>
            <a:r>
              <a:rPr lang="en-GB" sz="1100">
                <a:solidFill>
                  <a:srgbClr val="BFC4C5"/>
                </a:solidFill>
              </a:rPr>
              <a:t>Image: http://www.itsagloriousday.co.uk/grannies-school-for-advanced-egg-sucking/</a:t>
            </a:r>
          </a:p>
        </p:txBody>
      </p:sp>
    </p:spTree>
    <p:extLst>
      <p:ext uri="{BB962C8B-B14F-4D97-AF65-F5344CB8AC3E}">
        <p14:creationId xmlns:p14="http://schemas.microsoft.com/office/powerpoint/2010/main" val="1686093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Further reading/links</a:t>
            </a:r>
            <a:endParaRPr lang="en-GB" dirty="0"/>
          </a:p>
        </p:txBody>
      </p:sp>
      <p:sp>
        <p:nvSpPr>
          <p:cNvPr id="5" name="Content Placeholder 4"/>
          <p:cNvSpPr>
            <a:spLocks noGrp="1"/>
          </p:cNvSpPr>
          <p:nvPr>
            <p:ph idx="1"/>
          </p:nvPr>
        </p:nvSpPr>
        <p:spPr/>
        <p:txBody>
          <a:bodyPr/>
          <a:lstStyle/>
          <a:p>
            <a:r>
              <a:rPr lang="en-GB" dirty="0" smtClean="0"/>
              <a:t>JISC initiatives</a:t>
            </a:r>
          </a:p>
          <a:p>
            <a:pPr lvl="1"/>
            <a:r>
              <a:rPr lang="en-GB" dirty="0">
                <a:hlinkClick r:id="rId3"/>
              </a:rPr>
              <a:t>https://</a:t>
            </a:r>
            <a:r>
              <a:rPr lang="en-GB" dirty="0" smtClean="0">
                <a:hlinkClick r:id="rId3"/>
              </a:rPr>
              <a:t>www.jisc.ac.uk/guides/getting-started-with-accessibility-and-inclusion</a:t>
            </a:r>
            <a:r>
              <a:rPr lang="en-GB" dirty="0" smtClean="0"/>
              <a:t> </a:t>
            </a:r>
          </a:p>
          <a:p>
            <a:pPr lvl="1"/>
            <a:r>
              <a:rPr lang="en-GB" dirty="0">
                <a:hlinkClick r:id="rId4"/>
              </a:rPr>
              <a:t>https://</a:t>
            </a:r>
            <a:r>
              <a:rPr lang="en-GB" dirty="0" smtClean="0">
                <a:hlinkClick r:id="rId4"/>
              </a:rPr>
              <a:t>elevator.jisc.ac.uk/e/accessiblebydesign</a:t>
            </a:r>
            <a:r>
              <a:rPr lang="en-GB" dirty="0" smtClean="0"/>
              <a:t> </a:t>
            </a:r>
          </a:p>
          <a:p>
            <a:pPr lvl="1"/>
            <a:r>
              <a:rPr lang="en-GB" dirty="0">
                <a:hlinkClick r:id="rId5"/>
              </a:rPr>
              <a:t>http://www.lexdis.org.uk</a:t>
            </a:r>
            <a:r>
              <a:rPr lang="en-GB" dirty="0" smtClean="0">
                <a:hlinkClick r:id="rId5"/>
              </a:rPr>
              <a:t>/</a:t>
            </a:r>
            <a:r>
              <a:rPr lang="en-GB" dirty="0" smtClean="0"/>
              <a:t> </a:t>
            </a:r>
            <a:endParaRPr lang="en-GB" dirty="0"/>
          </a:p>
        </p:txBody>
      </p:sp>
      <p:sp>
        <p:nvSpPr>
          <p:cNvPr id="3" name="Slide Number Placeholder 2"/>
          <p:cNvSpPr>
            <a:spLocks noGrp="1"/>
          </p:cNvSpPr>
          <p:nvPr>
            <p:ph type="sldNum" sz="quarter" idx="10"/>
          </p:nvPr>
        </p:nvSpPr>
        <p:spPr/>
        <p:txBody>
          <a:bodyPr/>
          <a:lstStyle/>
          <a:p>
            <a:fld id="{E28517BE-FDD0-1E43-A191-EB02CB458220}" type="slidenum">
              <a:rPr lang="en-GB" smtClean="0"/>
              <a:pPr/>
              <a:t>20</a:t>
            </a:fld>
            <a:endParaRPr lang="en-GB"/>
          </a:p>
        </p:txBody>
      </p:sp>
    </p:spTree>
    <p:extLst>
      <p:ext uri="{BB962C8B-B14F-4D97-AF65-F5344CB8AC3E}">
        <p14:creationId xmlns:p14="http://schemas.microsoft.com/office/powerpoint/2010/main" val="390729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Adding ALT text to images</a:t>
            </a:r>
            <a:endParaRPr lang="en-GB"/>
          </a:p>
        </p:txBody>
      </p:sp>
      <p:sp>
        <p:nvSpPr>
          <p:cNvPr id="4" name="Content Placeholder 3"/>
          <p:cNvSpPr>
            <a:spLocks noGrp="1"/>
          </p:cNvSpPr>
          <p:nvPr>
            <p:ph idx="1"/>
          </p:nvPr>
        </p:nvSpPr>
        <p:spPr>
          <a:xfrm>
            <a:off x="358775" y="1700213"/>
            <a:ext cx="4645273" cy="4357079"/>
          </a:xfrm>
        </p:spPr>
        <p:txBody>
          <a:bodyPr/>
          <a:lstStyle/>
          <a:p>
            <a:r>
              <a:rPr lang="en-GB" smtClean="0"/>
              <a:t>Right click on image</a:t>
            </a:r>
          </a:p>
          <a:p>
            <a:r>
              <a:rPr lang="en-GB" smtClean="0"/>
              <a:t>Choose Format Picture</a:t>
            </a:r>
          </a:p>
          <a:p>
            <a:r>
              <a:rPr lang="en-GB" smtClean="0"/>
              <a:t>Size &amp; Properties</a:t>
            </a:r>
          </a:p>
          <a:p>
            <a:r>
              <a:rPr lang="en-GB" smtClean="0"/>
              <a:t>Fill in Description</a:t>
            </a:r>
            <a:br>
              <a:rPr lang="en-GB" smtClean="0"/>
            </a:br>
            <a:r>
              <a:rPr lang="en-GB" smtClean="0"/>
              <a:t>+ Title if long description</a:t>
            </a:r>
          </a:p>
          <a:p>
            <a:r>
              <a:rPr lang="en-GB"/>
              <a:t>H</a:t>
            </a:r>
            <a:r>
              <a:rPr lang="en-GB" smtClean="0"/>
              <a:t>ow much description?</a:t>
            </a:r>
          </a:p>
          <a:p>
            <a:endParaRPr lang="en-GB"/>
          </a:p>
          <a:p>
            <a:r>
              <a:rPr lang="en-GB" smtClean="0"/>
              <a:t>Quick Access Toolbar</a:t>
            </a:r>
            <a:endParaRPr lang="en-GB"/>
          </a:p>
        </p:txBody>
      </p:sp>
      <p:sp>
        <p:nvSpPr>
          <p:cNvPr id="2" name="Slide Number Placeholder 1"/>
          <p:cNvSpPr>
            <a:spLocks noGrp="1"/>
          </p:cNvSpPr>
          <p:nvPr>
            <p:ph type="sldNum" sz="quarter" idx="10"/>
          </p:nvPr>
        </p:nvSpPr>
        <p:spPr/>
        <p:txBody>
          <a:bodyPr/>
          <a:lstStyle/>
          <a:p>
            <a:fld id="{75E90DE3-5C9E-4C3F-8EBD-331F6993F4A0}" type="slidenum">
              <a:rPr lang="en-GB" altLang="en-US" smtClean="0"/>
              <a:pPr/>
              <a:t>3</a:t>
            </a:fld>
            <a:endParaRPr lang="en-GB" altLang="en-US"/>
          </a:p>
        </p:txBody>
      </p:sp>
      <p:pic>
        <p:nvPicPr>
          <p:cNvPr id="5" name="Picture 4" descr="This is rather meta isn't it? It's a Microsoft Office dialogue box." title="How to add ALT text to an image"/>
          <p:cNvPicPr>
            <a:picLocks noChangeAspect="1"/>
          </p:cNvPicPr>
          <p:nvPr/>
        </p:nvPicPr>
        <p:blipFill>
          <a:blip r:embed="rId3"/>
          <a:stretch>
            <a:fillRect/>
          </a:stretch>
        </p:blipFill>
        <p:spPr>
          <a:xfrm>
            <a:off x="5076056" y="1700213"/>
            <a:ext cx="2590476" cy="3828571"/>
          </a:xfrm>
          <a:prstGeom prst="rect">
            <a:avLst/>
          </a:prstGeom>
        </p:spPr>
      </p:pic>
    </p:spTree>
    <p:extLst>
      <p:ext uri="{BB962C8B-B14F-4D97-AF65-F5344CB8AC3E}">
        <p14:creationId xmlns:p14="http://schemas.microsoft.com/office/powerpoint/2010/main" val="383642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4504" y="2204864"/>
            <a:ext cx="7327936" cy="2916920"/>
          </a:xfrm>
        </p:spPr>
        <p:txBody>
          <a:bodyPr>
            <a:noAutofit/>
          </a:bodyPr>
          <a:lstStyle/>
          <a:p>
            <a:pPr algn="l"/>
            <a:r>
              <a:rPr lang="en-GB" sz="4800" smtClean="0"/>
              <a:t>What do you think are </a:t>
            </a:r>
            <a:r>
              <a:rPr lang="en-GB" sz="4800" b="1" smtClean="0">
                <a:solidFill>
                  <a:srgbClr val="66CCFF"/>
                </a:solidFill>
              </a:rPr>
              <a:t>three key actions </a:t>
            </a:r>
            <a:br>
              <a:rPr lang="en-GB" sz="4800" b="1" smtClean="0">
                <a:solidFill>
                  <a:srgbClr val="66CCFF"/>
                </a:solidFill>
              </a:rPr>
            </a:br>
            <a:r>
              <a:rPr lang="en-GB" sz="4800" smtClean="0"/>
              <a:t>to improve accessibility?</a:t>
            </a:r>
            <a:endParaRPr lang="en-GB" sz="4800"/>
          </a:p>
        </p:txBody>
      </p:sp>
      <p:sp>
        <p:nvSpPr>
          <p:cNvPr id="3" name="Slide Number Placeholder 2"/>
          <p:cNvSpPr>
            <a:spLocks noGrp="1"/>
          </p:cNvSpPr>
          <p:nvPr>
            <p:ph type="sldNum" sz="quarter" idx="10"/>
          </p:nvPr>
        </p:nvSpPr>
        <p:spPr/>
        <p:txBody>
          <a:bodyPr/>
          <a:lstStyle/>
          <a:p>
            <a:fld id="{E28517BE-FDD0-1E43-A191-EB02CB458220}" type="slidenum">
              <a:rPr lang="en-GB" smtClean="0"/>
              <a:pPr/>
              <a:t>4</a:t>
            </a:fld>
            <a:endParaRPr lang="en-GB"/>
          </a:p>
        </p:txBody>
      </p:sp>
      <p:sp>
        <p:nvSpPr>
          <p:cNvPr id="4" name="Rounded Rectangular Callout 3"/>
          <p:cNvSpPr/>
          <p:nvPr/>
        </p:nvSpPr>
        <p:spPr bwMode="auto">
          <a:xfrm>
            <a:off x="899592" y="1844824"/>
            <a:ext cx="7704856" cy="2808312"/>
          </a:xfrm>
          <a:prstGeom prst="wedgeRoundRectCallout">
            <a:avLst>
              <a:gd name="adj1" fmla="val -56437"/>
              <a:gd name="adj2" fmla="val 21799"/>
              <a:gd name="adj3" fmla="val 16667"/>
            </a:avLst>
          </a:prstGeom>
          <a:noFill/>
          <a:ln w="5715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Tree>
    <p:extLst>
      <p:ext uri="{BB962C8B-B14F-4D97-AF65-F5344CB8AC3E}">
        <p14:creationId xmlns:p14="http://schemas.microsoft.com/office/powerpoint/2010/main" val="542131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Institutional context</a:t>
            </a:r>
            <a:endParaRPr lang="en-GB"/>
          </a:p>
        </p:txBody>
      </p:sp>
      <p:sp>
        <p:nvSpPr>
          <p:cNvPr id="3" name="Content Placeholder 2"/>
          <p:cNvSpPr>
            <a:spLocks noGrp="1"/>
          </p:cNvSpPr>
          <p:nvPr>
            <p:ph idx="1"/>
          </p:nvPr>
        </p:nvSpPr>
        <p:spPr>
          <a:xfrm>
            <a:off x="358775" y="1700213"/>
            <a:ext cx="5797401" cy="4357079"/>
          </a:xfrm>
        </p:spPr>
        <p:txBody>
          <a:bodyPr/>
          <a:lstStyle/>
          <a:p>
            <a:r>
              <a:rPr lang="en-GB" smtClean="0"/>
              <a:t>The Equality Act 2010</a:t>
            </a:r>
          </a:p>
          <a:p>
            <a:r>
              <a:rPr lang="en-GB" smtClean="0"/>
              <a:t>The Disabled Students’ Allowances (DSA)</a:t>
            </a:r>
          </a:p>
          <a:p>
            <a:r>
              <a:rPr lang="en-GB" smtClean="0"/>
              <a:t>Institutional obligations and duties</a:t>
            </a:r>
          </a:p>
          <a:p>
            <a:r>
              <a:rPr lang="en-GB" smtClean="0"/>
              <a:t>Disabilities and specific learning difficulties</a:t>
            </a:r>
          </a:p>
          <a:p>
            <a:r>
              <a:rPr lang="en-GB" smtClean="0"/>
              <a:t>International students (EAL)</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5</a:t>
            </a:fld>
            <a:endParaRPr lang="en-GB"/>
          </a:p>
        </p:txBody>
      </p:sp>
      <p:pic>
        <p:nvPicPr>
          <p:cNvPr id="1026" name="Picture 2" descr="Front cover of Easy-Read version of Equality Act 2010 showing cartoon images illustrating protected characteristics such as age, disabilty, gender and ra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28184" y="1700213"/>
            <a:ext cx="2408953" cy="374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68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Making documents readable</a:t>
            </a:r>
            <a:endParaRPr lang="en-GB"/>
          </a:p>
        </p:txBody>
      </p:sp>
      <p:sp>
        <p:nvSpPr>
          <p:cNvPr id="3" name="Content Placeholder 2"/>
          <p:cNvSpPr>
            <a:spLocks noGrp="1"/>
          </p:cNvSpPr>
          <p:nvPr>
            <p:ph idx="1"/>
          </p:nvPr>
        </p:nvSpPr>
        <p:spPr/>
        <p:txBody>
          <a:bodyPr/>
          <a:lstStyle/>
          <a:p>
            <a:r>
              <a:rPr lang="en-GB" smtClean="0"/>
              <a:t>Signposting and scanning</a:t>
            </a:r>
          </a:p>
          <a:p>
            <a:r>
              <a:rPr lang="en-GB"/>
              <a:t>Structure and </a:t>
            </a:r>
            <a:r>
              <a:rPr lang="en-GB" smtClean="0"/>
              <a:t>space</a:t>
            </a:r>
            <a:endParaRPr lang="en-GB"/>
          </a:p>
          <a:p>
            <a:r>
              <a:rPr lang="en-GB" smtClean="0"/>
              <a:t>Headings (Styles)</a:t>
            </a:r>
          </a:p>
          <a:p>
            <a:pPr lvl="1"/>
            <a:r>
              <a:rPr lang="en-GB" smtClean="0"/>
              <a:t>bullet lists</a:t>
            </a:r>
          </a:p>
          <a:p>
            <a:r>
              <a:rPr lang="en-GB" smtClean="0"/>
              <a:t>Formatting</a:t>
            </a:r>
          </a:p>
          <a:p>
            <a:pPr lvl="1"/>
            <a:r>
              <a:rPr lang="en-GB" b="1" smtClean="0"/>
              <a:t>bold </a:t>
            </a:r>
            <a:r>
              <a:rPr lang="en-GB" smtClean="0"/>
              <a:t>instead of </a:t>
            </a:r>
            <a:r>
              <a:rPr lang="en-GB" u="sng" smtClean="0"/>
              <a:t>underline</a:t>
            </a:r>
            <a:endParaRPr lang="en-GB" b="1" smtClean="0"/>
          </a:p>
          <a:p>
            <a:pPr lvl="1"/>
            <a:r>
              <a:rPr lang="en-GB"/>
              <a:t>a</a:t>
            </a:r>
            <a:r>
              <a:rPr lang="en-GB" smtClean="0"/>
              <a:t>void ALL CAPS</a:t>
            </a:r>
          </a:p>
          <a:p>
            <a:r>
              <a:rPr lang="en-GB" smtClean="0"/>
              <a:t>Charts, diagrams and graphs</a:t>
            </a:r>
          </a:p>
          <a:p>
            <a:pPr lvl="1"/>
            <a:r>
              <a:rPr lang="en-GB" smtClean="0"/>
              <a:t>ALT text</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6</a:t>
            </a:fld>
            <a:endParaRPr lang="en-GB"/>
          </a:p>
        </p:txBody>
      </p:sp>
    </p:spTree>
    <p:extLst>
      <p:ext uri="{BB962C8B-B14F-4D97-AF65-F5344CB8AC3E}">
        <p14:creationId xmlns:p14="http://schemas.microsoft.com/office/powerpoint/2010/main" val="2180472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File formats</a:t>
            </a:r>
            <a:endParaRPr lang="en-GB"/>
          </a:p>
        </p:txBody>
      </p:sp>
      <p:sp>
        <p:nvSpPr>
          <p:cNvPr id="3" name="Content Placeholder 2"/>
          <p:cNvSpPr>
            <a:spLocks noGrp="1"/>
          </p:cNvSpPr>
          <p:nvPr>
            <p:ph idx="1"/>
          </p:nvPr>
        </p:nvSpPr>
        <p:spPr>
          <a:xfrm>
            <a:off x="358775" y="4221088"/>
            <a:ext cx="8426450" cy="1836204"/>
          </a:xfrm>
        </p:spPr>
        <p:txBody>
          <a:bodyPr/>
          <a:lstStyle/>
          <a:p>
            <a:r>
              <a:rPr lang="en-GB" smtClean="0"/>
              <a:t>Word, PPT, PDF</a:t>
            </a:r>
          </a:p>
          <a:p>
            <a:r>
              <a:rPr lang="en-GB" smtClean="0"/>
              <a:t>Apple (or Linux) friendly?</a:t>
            </a:r>
          </a:p>
          <a:p>
            <a:r>
              <a:rPr lang="en-GB" smtClean="0"/>
              <a:t>Mobile (iOS and Android) friendly?</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7</a:t>
            </a:fld>
            <a:endParaRPr lang="en-GB"/>
          </a:p>
        </p:txBody>
      </p:sp>
      <p:pic>
        <p:nvPicPr>
          <p:cNvPr id="1026" name="Picture 2" descr="Student holding a mobil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1438"/>
            <a:ext cx="5334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file ic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20975" y="1203666"/>
            <a:ext cx="2297574" cy="284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787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right type?</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8</a:t>
            </a:fld>
            <a:endParaRPr lang="en-GB"/>
          </a:p>
        </p:txBody>
      </p:sp>
      <p:grpSp>
        <p:nvGrpSpPr>
          <p:cNvPr id="5" name="Group 4"/>
          <p:cNvGrpSpPr/>
          <p:nvPr/>
        </p:nvGrpSpPr>
        <p:grpSpPr>
          <a:xfrm>
            <a:off x="319405" y="1573139"/>
            <a:ext cx="7925003" cy="1591064"/>
            <a:chOff x="319405" y="1573139"/>
            <a:chExt cx="7925003" cy="1591064"/>
          </a:xfrm>
        </p:grpSpPr>
        <p:sp>
          <p:nvSpPr>
            <p:cNvPr id="6" name="TextBox 5"/>
            <p:cNvSpPr txBox="1"/>
            <p:nvPr/>
          </p:nvSpPr>
          <p:spPr>
            <a:xfrm>
              <a:off x="319405" y="1573139"/>
              <a:ext cx="2308379" cy="400110"/>
            </a:xfrm>
            <a:prstGeom prst="rect">
              <a:avLst/>
            </a:prstGeom>
            <a:noFill/>
          </p:spPr>
          <p:txBody>
            <a:bodyPr wrap="square" rtlCol="0">
              <a:spAutoFit/>
            </a:bodyPr>
            <a:lstStyle/>
            <a:p>
              <a:pPr algn="l"/>
              <a:r>
                <a:rPr lang="en-GB" sz="2000" smtClean="0">
                  <a:latin typeface="Times New Roman" panose="02020603050405020304" pitchFamily="18" charset="0"/>
                  <a:cs typeface="Times New Roman" panose="02020603050405020304" pitchFamily="18" charset="0"/>
                </a:rPr>
                <a:t>Times New Roman</a:t>
              </a:r>
              <a:endParaRPr lang="en-GB" sz="2000" dirty="0" err="1"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319405" y="2168616"/>
              <a:ext cx="2308379" cy="400110"/>
            </a:xfrm>
            <a:prstGeom prst="rect">
              <a:avLst/>
            </a:prstGeom>
            <a:noFill/>
          </p:spPr>
          <p:txBody>
            <a:bodyPr wrap="square" rtlCol="0">
              <a:spAutoFit/>
            </a:bodyPr>
            <a:lstStyle/>
            <a:p>
              <a:pPr algn="l"/>
              <a:r>
                <a:rPr lang="en-GB" sz="2000" smtClean="0">
                  <a:latin typeface="Palatino Linotype" panose="02040502050505030304" pitchFamily="18" charset="0"/>
                  <a:cs typeface="Times New Roman" panose="02020603050405020304" pitchFamily="18" charset="0"/>
                </a:rPr>
                <a:t>Palatino</a:t>
              </a:r>
              <a:endParaRPr lang="en-GB" sz="2000">
                <a:latin typeface="Palatino Linotype" panose="02040502050505030304" pitchFamily="18" charset="0"/>
                <a:cs typeface="Times New Roman" panose="02020603050405020304" pitchFamily="18" charset="0"/>
              </a:endParaRPr>
            </a:p>
          </p:txBody>
        </p:sp>
        <p:sp>
          <p:nvSpPr>
            <p:cNvPr id="8" name="TextBox 7"/>
            <p:cNvSpPr txBox="1"/>
            <p:nvPr/>
          </p:nvSpPr>
          <p:spPr>
            <a:xfrm>
              <a:off x="319405" y="2764093"/>
              <a:ext cx="2308379" cy="400110"/>
            </a:xfrm>
            <a:prstGeom prst="rect">
              <a:avLst/>
            </a:prstGeom>
            <a:noFill/>
          </p:spPr>
          <p:txBody>
            <a:bodyPr wrap="square" rtlCol="0">
              <a:spAutoFit/>
            </a:bodyPr>
            <a:lstStyle/>
            <a:p>
              <a:pPr algn="l"/>
              <a:r>
                <a:rPr lang="en-GB" sz="2000" smtClean="0">
                  <a:latin typeface="Georgia" panose="02040502050405020303" pitchFamily="18" charset="0"/>
                  <a:cs typeface="Times New Roman" panose="02020603050405020304" pitchFamily="18" charset="0"/>
                </a:rPr>
                <a:t>Georgia</a:t>
              </a:r>
              <a:endParaRPr lang="en-GB" sz="2000">
                <a:latin typeface="Georgia" panose="02040502050405020303" pitchFamily="18" charset="0"/>
                <a:cs typeface="Times New Roman" panose="02020603050405020304" pitchFamily="18" charset="0"/>
              </a:endParaRPr>
            </a:p>
          </p:txBody>
        </p:sp>
        <p:sp>
          <p:nvSpPr>
            <p:cNvPr id="3" name="Right Brace 2"/>
            <p:cNvSpPr/>
            <p:nvPr/>
          </p:nvSpPr>
          <p:spPr bwMode="auto">
            <a:xfrm>
              <a:off x="2627784" y="1700808"/>
              <a:ext cx="504056" cy="1463395"/>
            </a:xfrm>
            <a:prstGeom prst="rightBrace">
              <a:avLst/>
            </a:prstGeom>
            <a:no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15" name="TextBox 14"/>
            <p:cNvSpPr txBox="1"/>
            <p:nvPr/>
          </p:nvSpPr>
          <p:spPr>
            <a:xfrm>
              <a:off x="3347864" y="1832340"/>
              <a:ext cx="4896544" cy="1200329"/>
            </a:xfrm>
            <a:prstGeom prst="rect">
              <a:avLst/>
            </a:prstGeom>
            <a:noFill/>
          </p:spPr>
          <p:txBody>
            <a:bodyPr wrap="square" rtlCol="0">
              <a:spAutoFit/>
            </a:bodyPr>
            <a:lstStyle/>
            <a:p>
              <a:pPr algn="l"/>
              <a:r>
                <a:rPr lang="en-GB" sz="7200" smtClean="0">
                  <a:latin typeface="Palatino Linotype" panose="02040502050505030304" pitchFamily="18" charset="0"/>
                  <a:cs typeface="Times New Roman" panose="02020603050405020304" pitchFamily="18" charset="0"/>
                </a:rPr>
                <a:t>Serif</a:t>
              </a:r>
              <a:endParaRPr lang="en-GB" sz="7200">
                <a:latin typeface="Palatino Linotype" panose="02040502050505030304" pitchFamily="18" charset="0"/>
                <a:cs typeface="Times New Roman" panose="02020603050405020304" pitchFamily="18" charset="0"/>
              </a:endParaRPr>
            </a:p>
          </p:txBody>
        </p:sp>
      </p:grpSp>
      <p:grpSp>
        <p:nvGrpSpPr>
          <p:cNvPr id="20" name="Group 19"/>
          <p:cNvGrpSpPr/>
          <p:nvPr/>
        </p:nvGrpSpPr>
        <p:grpSpPr>
          <a:xfrm>
            <a:off x="319405" y="3378757"/>
            <a:ext cx="7925003" cy="1593142"/>
            <a:chOff x="319405" y="3378757"/>
            <a:chExt cx="7925003" cy="1593142"/>
          </a:xfrm>
        </p:grpSpPr>
        <p:sp>
          <p:nvSpPr>
            <p:cNvPr id="9" name="TextBox 8"/>
            <p:cNvSpPr txBox="1"/>
            <p:nvPr/>
          </p:nvSpPr>
          <p:spPr>
            <a:xfrm>
              <a:off x="319405" y="3380835"/>
              <a:ext cx="2312922" cy="400110"/>
            </a:xfrm>
            <a:prstGeom prst="rect">
              <a:avLst/>
            </a:prstGeom>
            <a:noFill/>
          </p:spPr>
          <p:txBody>
            <a:bodyPr wrap="square" rtlCol="0">
              <a:spAutoFit/>
            </a:bodyPr>
            <a:lstStyle/>
            <a:p>
              <a:pPr algn="l"/>
              <a:r>
                <a:rPr lang="en-GB" sz="2000" smtClean="0">
                  <a:latin typeface="Arial" panose="020B0604020202020204" pitchFamily="34" charset="0"/>
                  <a:cs typeface="Arial" panose="020B0604020202020204" pitchFamily="34" charset="0"/>
                </a:rPr>
                <a:t>Arial</a:t>
              </a:r>
              <a:endParaRPr lang="en-GB" sz="2000" dirty="0" err="1" smtClean="0">
                <a:latin typeface="Arial" panose="020B0604020202020204" pitchFamily="34" charset="0"/>
                <a:cs typeface="Arial" panose="020B0604020202020204" pitchFamily="34" charset="0"/>
              </a:endParaRPr>
            </a:p>
          </p:txBody>
        </p:sp>
        <p:sp>
          <p:nvSpPr>
            <p:cNvPr id="10" name="TextBox 9"/>
            <p:cNvSpPr txBox="1"/>
            <p:nvPr/>
          </p:nvSpPr>
          <p:spPr>
            <a:xfrm>
              <a:off x="319405" y="3976312"/>
              <a:ext cx="2308380" cy="400110"/>
            </a:xfrm>
            <a:prstGeom prst="rect">
              <a:avLst/>
            </a:prstGeom>
            <a:noFill/>
          </p:spPr>
          <p:txBody>
            <a:bodyPr wrap="square" rtlCol="0">
              <a:spAutoFit/>
            </a:bodyPr>
            <a:lstStyle/>
            <a:p>
              <a:pPr algn="l"/>
              <a:r>
                <a:rPr lang="en-GB" sz="2000" smtClean="0">
                  <a:latin typeface="Verdana" panose="020B0604030504040204" pitchFamily="34" charset="0"/>
                  <a:ea typeface="Verdana" panose="020B0604030504040204" pitchFamily="34" charset="0"/>
                  <a:cs typeface="Verdana" panose="020B0604030504040204" pitchFamily="34" charset="0"/>
                </a:rPr>
                <a:t>Verdana</a:t>
              </a:r>
              <a:endParaRPr lang="en-GB" sz="200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19405" y="4571789"/>
              <a:ext cx="2308379" cy="400110"/>
            </a:xfrm>
            <a:prstGeom prst="rect">
              <a:avLst/>
            </a:prstGeom>
            <a:noFill/>
          </p:spPr>
          <p:txBody>
            <a:bodyPr wrap="square" rtlCol="0">
              <a:spAutoFit/>
            </a:bodyPr>
            <a:lstStyle/>
            <a:p>
              <a:pPr algn="l"/>
              <a:r>
                <a:rPr lang="en-GB" sz="2000" dirty="0" smtClean="0">
                  <a:latin typeface="Calibri" panose="020F0502020204030204" pitchFamily="34" charset="0"/>
                  <a:cs typeface="Times New Roman" panose="02020603050405020304" pitchFamily="18" charset="0"/>
                </a:rPr>
                <a:t>Calibri</a:t>
              </a:r>
              <a:endParaRPr lang="en-GB" sz="2000" dirty="0">
                <a:latin typeface="Calibri" panose="020F0502020204030204" pitchFamily="34" charset="0"/>
                <a:cs typeface="Times New Roman" panose="02020603050405020304" pitchFamily="18" charset="0"/>
              </a:endParaRPr>
            </a:p>
          </p:txBody>
        </p:sp>
        <p:sp>
          <p:nvSpPr>
            <p:cNvPr id="16" name="Right Brace 15"/>
            <p:cNvSpPr/>
            <p:nvPr/>
          </p:nvSpPr>
          <p:spPr bwMode="auto">
            <a:xfrm>
              <a:off x="2627784" y="3378757"/>
              <a:ext cx="504056" cy="1463395"/>
            </a:xfrm>
            <a:prstGeom prst="rightBrace">
              <a:avLst/>
            </a:prstGeom>
            <a:no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17" name="TextBox 16"/>
            <p:cNvSpPr txBox="1"/>
            <p:nvPr/>
          </p:nvSpPr>
          <p:spPr>
            <a:xfrm>
              <a:off x="3347864" y="3510289"/>
              <a:ext cx="4896544" cy="1200329"/>
            </a:xfrm>
            <a:prstGeom prst="rect">
              <a:avLst/>
            </a:prstGeom>
            <a:noFill/>
          </p:spPr>
          <p:txBody>
            <a:bodyPr wrap="square" rtlCol="0">
              <a:spAutoFit/>
            </a:bodyPr>
            <a:lstStyle/>
            <a:p>
              <a:pPr algn="l"/>
              <a:r>
                <a:rPr lang="en-GB" sz="7200" smtClean="0">
                  <a:latin typeface="Arial" panose="020B0604020202020204" pitchFamily="34" charset="0"/>
                  <a:ea typeface="Verdana" panose="020B0604030504040204" pitchFamily="34" charset="0"/>
                  <a:cs typeface="Arial" panose="020B0604020202020204" pitchFamily="34" charset="0"/>
                </a:rPr>
                <a:t>Sans Serif</a:t>
              </a:r>
              <a:endParaRPr lang="en-GB" sz="7200">
                <a:latin typeface="Arial" panose="020B0604020202020204" pitchFamily="34" charset="0"/>
                <a:ea typeface="Verdana" panose="020B0604030504040204" pitchFamily="34" charset="0"/>
                <a:cs typeface="Arial" panose="020B0604020202020204" pitchFamily="34" charset="0"/>
              </a:endParaRPr>
            </a:p>
          </p:txBody>
        </p:sp>
      </p:grpSp>
      <p:grpSp>
        <p:nvGrpSpPr>
          <p:cNvPr id="21" name="Group 20"/>
          <p:cNvGrpSpPr/>
          <p:nvPr/>
        </p:nvGrpSpPr>
        <p:grpSpPr>
          <a:xfrm>
            <a:off x="331211" y="5085446"/>
            <a:ext cx="7913197" cy="1591064"/>
            <a:chOff x="331211" y="5085446"/>
            <a:chExt cx="7913197" cy="1591064"/>
          </a:xfrm>
        </p:grpSpPr>
        <p:sp>
          <p:nvSpPr>
            <p:cNvPr id="12" name="TextBox 11"/>
            <p:cNvSpPr txBox="1"/>
            <p:nvPr/>
          </p:nvSpPr>
          <p:spPr>
            <a:xfrm>
              <a:off x="331211" y="5085446"/>
              <a:ext cx="2305292" cy="400110"/>
            </a:xfrm>
            <a:prstGeom prst="rect">
              <a:avLst/>
            </a:prstGeom>
            <a:noFill/>
          </p:spPr>
          <p:txBody>
            <a:bodyPr wrap="square" rtlCol="0">
              <a:spAutoFit/>
            </a:bodyPr>
            <a:lstStyle/>
            <a:p>
              <a:pPr algn="l"/>
              <a:r>
                <a:rPr lang="en-GB" sz="2000" smtClean="0">
                  <a:latin typeface="Comic Sans MS" panose="030F0702030302020204" pitchFamily="66" charset="0"/>
                  <a:cs typeface="Arial" panose="020B0604020202020204" pitchFamily="34" charset="0"/>
                </a:rPr>
                <a:t>Comic Sans</a:t>
              </a:r>
              <a:endParaRPr lang="en-GB" sz="2000" dirty="0" err="1" smtClean="0">
                <a:latin typeface="Comic Sans MS" panose="030F0702030302020204" pitchFamily="66" charset="0"/>
                <a:cs typeface="Arial" panose="020B0604020202020204" pitchFamily="34" charset="0"/>
              </a:endParaRPr>
            </a:p>
          </p:txBody>
        </p:sp>
        <p:sp>
          <p:nvSpPr>
            <p:cNvPr id="13" name="TextBox 12"/>
            <p:cNvSpPr txBox="1"/>
            <p:nvPr/>
          </p:nvSpPr>
          <p:spPr>
            <a:xfrm>
              <a:off x="331211" y="5680923"/>
              <a:ext cx="2308379" cy="400110"/>
            </a:xfrm>
            <a:prstGeom prst="rect">
              <a:avLst/>
            </a:prstGeom>
            <a:noFill/>
          </p:spPr>
          <p:txBody>
            <a:bodyPr wrap="square" rtlCol="0">
              <a:spAutoFit/>
            </a:bodyPr>
            <a:lstStyle/>
            <a:p>
              <a:pPr algn="l"/>
              <a:r>
                <a:rPr lang="en-GB" sz="2000" smtClean="0">
                  <a:latin typeface="Papyrus" panose="03070502060502030205" pitchFamily="66" charset="0"/>
                  <a:ea typeface="Verdana" panose="020B0604030504040204" pitchFamily="34" charset="0"/>
                  <a:cs typeface="Verdana" panose="020B0604030504040204" pitchFamily="34" charset="0"/>
                </a:rPr>
                <a:t>Papyrus</a:t>
              </a:r>
              <a:endParaRPr lang="en-GB" sz="2000">
                <a:latin typeface="Papyrus" panose="03070502060502030205" pitchFamily="66" charset="0"/>
                <a:ea typeface="Verdana" panose="020B0604030504040204" pitchFamily="34" charset="0"/>
                <a:cs typeface="Verdana" panose="020B0604030504040204" pitchFamily="34" charset="0"/>
              </a:endParaRPr>
            </a:p>
          </p:txBody>
        </p:sp>
        <p:sp>
          <p:nvSpPr>
            <p:cNvPr id="14" name="TextBox 13"/>
            <p:cNvSpPr txBox="1"/>
            <p:nvPr/>
          </p:nvSpPr>
          <p:spPr>
            <a:xfrm>
              <a:off x="331211" y="6276400"/>
              <a:ext cx="2305292" cy="400110"/>
            </a:xfrm>
            <a:prstGeom prst="rect">
              <a:avLst/>
            </a:prstGeom>
            <a:noFill/>
          </p:spPr>
          <p:txBody>
            <a:bodyPr wrap="square" rtlCol="0">
              <a:spAutoFit/>
            </a:bodyPr>
            <a:lstStyle/>
            <a:p>
              <a:pPr algn="l"/>
              <a:r>
                <a:rPr lang="en-GB" sz="2000" smtClean="0">
                  <a:latin typeface="Viner Hand ITC" panose="03070502030502020203" pitchFamily="66" charset="0"/>
                  <a:cs typeface="Times New Roman" panose="02020603050405020304" pitchFamily="18" charset="0"/>
                </a:rPr>
                <a:t>Viner Hand</a:t>
              </a:r>
              <a:endParaRPr lang="en-GB" sz="2000">
                <a:latin typeface="Viner Hand ITC" panose="03070502030502020203" pitchFamily="66" charset="0"/>
                <a:cs typeface="Times New Roman" panose="02020603050405020304" pitchFamily="18" charset="0"/>
              </a:endParaRPr>
            </a:p>
          </p:txBody>
        </p:sp>
        <p:sp>
          <p:nvSpPr>
            <p:cNvPr id="18" name="Right Brace 17"/>
            <p:cNvSpPr/>
            <p:nvPr/>
          </p:nvSpPr>
          <p:spPr bwMode="auto">
            <a:xfrm>
              <a:off x="2627784" y="5147942"/>
              <a:ext cx="504056" cy="1463395"/>
            </a:xfrm>
            <a:prstGeom prst="rightBrace">
              <a:avLst/>
            </a:prstGeom>
            <a:no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endParaRPr>
            </a:p>
          </p:txBody>
        </p:sp>
        <p:sp>
          <p:nvSpPr>
            <p:cNvPr id="19" name="TextBox 18"/>
            <p:cNvSpPr txBox="1"/>
            <p:nvPr/>
          </p:nvSpPr>
          <p:spPr>
            <a:xfrm>
              <a:off x="3347864" y="5279474"/>
              <a:ext cx="4896544" cy="1200329"/>
            </a:xfrm>
            <a:prstGeom prst="rect">
              <a:avLst/>
            </a:prstGeom>
            <a:noFill/>
          </p:spPr>
          <p:txBody>
            <a:bodyPr wrap="square" rtlCol="0">
              <a:spAutoFit/>
            </a:bodyPr>
            <a:lstStyle/>
            <a:p>
              <a:pPr algn="l"/>
              <a:r>
                <a:rPr lang="en-GB" sz="7200" smtClean="0">
                  <a:latin typeface="Papyrus" panose="03070502060502030205" pitchFamily="66" charset="0"/>
                  <a:cs typeface="Times New Roman" panose="02020603050405020304" pitchFamily="18" charset="0"/>
                </a:rPr>
                <a:t>Display</a:t>
              </a:r>
              <a:endParaRPr lang="en-GB" sz="7200">
                <a:latin typeface="Papyrus" panose="03070502060502030205" pitchFamily="66" charset="0"/>
                <a:cs typeface="Times New Roman" panose="02020603050405020304" pitchFamily="18" charset="0"/>
              </a:endParaRPr>
            </a:p>
          </p:txBody>
        </p:sp>
      </p:grpSp>
    </p:spTree>
    <p:extLst>
      <p:ext uri="{BB962C8B-B14F-4D97-AF65-F5344CB8AC3E}">
        <p14:creationId xmlns:p14="http://schemas.microsoft.com/office/powerpoint/2010/main" val="17336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The right type?</a:t>
            </a:r>
            <a:endParaRPr lang="en-GB"/>
          </a:p>
        </p:txBody>
      </p:sp>
      <p:sp>
        <p:nvSpPr>
          <p:cNvPr id="4" name="Slide Number Placeholder 3"/>
          <p:cNvSpPr>
            <a:spLocks noGrp="1"/>
          </p:cNvSpPr>
          <p:nvPr>
            <p:ph type="sldNum" sz="quarter" idx="10"/>
          </p:nvPr>
        </p:nvSpPr>
        <p:spPr/>
        <p:txBody>
          <a:bodyPr/>
          <a:lstStyle/>
          <a:p>
            <a:fld id="{6EBED88E-1AE0-454C-8838-C53E1511A9ED}" type="slidenum">
              <a:rPr lang="en-GB" smtClean="0"/>
              <a:pPr/>
              <a:t>9</a:t>
            </a:fld>
            <a:endParaRPr lang="en-GB"/>
          </a:p>
        </p:txBody>
      </p:sp>
      <p:grpSp>
        <p:nvGrpSpPr>
          <p:cNvPr id="3" name="Group 2"/>
          <p:cNvGrpSpPr/>
          <p:nvPr/>
        </p:nvGrpSpPr>
        <p:grpSpPr>
          <a:xfrm>
            <a:off x="319405" y="1573139"/>
            <a:ext cx="8465820" cy="1591064"/>
            <a:chOff x="319405" y="1573139"/>
            <a:chExt cx="8465820" cy="1591064"/>
          </a:xfrm>
        </p:grpSpPr>
        <p:sp>
          <p:nvSpPr>
            <p:cNvPr id="6" name="TextBox 5"/>
            <p:cNvSpPr txBox="1"/>
            <p:nvPr/>
          </p:nvSpPr>
          <p:spPr>
            <a:xfrm>
              <a:off x="319405" y="1573139"/>
              <a:ext cx="8465820" cy="400110"/>
            </a:xfrm>
            <a:prstGeom prst="rect">
              <a:avLst/>
            </a:prstGeom>
            <a:noFill/>
          </p:spPr>
          <p:txBody>
            <a:bodyPr wrap="square" rtlCol="0">
              <a:spAutoFit/>
            </a:bodyPr>
            <a:lstStyle/>
            <a:p>
              <a:pPr algn="l"/>
              <a:r>
                <a:rPr lang="en-GB" sz="2000">
                  <a:latin typeface="Times New Roman" panose="02020603050405020304" pitchFamily="18" charset="0"/>
                  <a:cs typeface="Times New Roman" panose="02020603050405020304" pitchFamily="18" charset="0"/>
                </a:rPr>
                <a:t>I quickly explained that many </a:t>
              </a:r>
              <a:r>
                <a:rPr lang="en-GB" sz="2000" b="1">
                  <a:latin typeface="Times New Roman" panose="02020603050405020304" pitchFamily="18" charset="0"/>
                  <a:cs typeface="Times New Roman" panose="02020603050405020304" pitchFamily="18" charset="0"/>
                </a:rPr>
                <a:t>big jobs </a:t>
              </a:r>
              <a:r>
                <a:rPr lang="en-GB" sz="2000">
                  <a:latin typeface="Times New Roman" panose="02020603050405020304" pitchFamily="18" charset="0"/>
                  <a:cs typeface="Times New Roman" panose="02020603050405020304" pitchFamily="18" charset="0"/>
                </a:rPr>
                <a:t>involve </a:t>
              </a:r>
              <a:r>
                <a:rPr lang="en-GB" sz="2000" i="1">
                  <a:latin typeface="Times New Roman" panose="02020603050405020304" pitchFamily="18" charset="0"/>
                  <a:cs typeface="Times New Roman" panose="02020603050405020304" pitchFamily="18" charset="0"/>
                </a:rPr>
                <a:t>few hazards</a:t>
              </a:r>
              <a:r>
                <a:rPr lang="en-GB" sz="2000" smtClean="0">
                  <a:latin typeface="Times New Roman" panose="02020603050405020304" pitchFamily="18" charset="0"/>
                  <a:cs typeface="Times New Roman" panose="02020603050405020304" pitchFamily="18" charset="0"/>
                </a:rPr>
                <a:t>. 1234567890 </a:t>
              </a:r>
              <a:endParaRPr lang="en-GB" sz="2000" dirty="0" err="1"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319405" y="2168616"/>
              <a:ext cx="8449190" cy="400110"/>
            </a:xfrm>
            <a:prstGeom prst="rect">
              <a:avLst/>
            </a:prstGeom>
            <a:noFill/>
          </p:spPr>
          <p:txBody>
            <a:bodyPr wrap="square" rtlCol="0">
              <a:spAutoFit/>
            </a:bodyPr>
            <a:lstStyle/>
            <a:p>
              <a:pPr algn="l"/>
              <a:r>
                <a:rPr lang="en-GB" sz="2000">
                  <a:latin typeface="Palatino Linotype" panose="02040502050505030304" pitchFamily="18" charset="0"/>
                  <a:cs typeface="Times New Roman" panose="02020603050405020304" pitchFamily="18" charset="0"/>
                </a:rPr>
                <a:t>I quickly explained that many </a:t>
              </a:r>
              <a:r>
                <a:rPr lang="en-GB" sz="2000" b="1">
                  <a:latin typeface="Palatino Linotype" panose="02040502050505030304" pitchFamily="18" charset="0"/>
                  <a:cs typeface="Times New Roman" panose="02020603050405020304" pitchFamily="18" charset="0"/>
                </a:rPr>
                <a:t>big jobs </a:t>
              </a:r>
              <a:r>
                <a:rPr lang="en-GB" sz="2000">
                  <a:latin typeface="Palatino Linotype" panose="02040502050505030304" pitchFamily="18" charset="0"/>
                  <a:cs typeface="Times New Roman" panose="02020603050405020304" pitchFamily="18" charset="0"/>
                </a:rPr>
                <a:t>involve </a:t>
              </a:r>
              <a:r>
                <a:rPr lang="en-GB" sz="2000" i="1">
                  <a:latin typeface="Palatino Linotype" panose="02040502050505030304" pitchFamily="18" charset="0"/>
                  <a:cs typeface="Times New Roman" panose="02020603050405020304" pitchFamily="18" charset="0"/>
                </a:rPr>
                <a:t>few hazards</a:t>
              </a:r>
              <a:r>
                <a:rPr lang="en-GB" sz="2000">
                  <a:latin typeface="Palatino Linotype" panose="02040502050505030304" pitchFamily="18" charset="0"/>
                  <a:cs typeface="Times New Roman" panose="02020603050405020304" pitchFamily="18" charset="0"/>
                </a:rPr>
                <a:t>. 1234567890  </a:t>
              </a:r>
            </a:p>
          </p:txBody>
        </p:sp>
        <p:sp>
          <p:nvSpPr>
            <p:cNvPr id="8" name="TextBox 7"/>
            <p:cNvSpPr txBox="1"/>
            <p:nvPr/>
          </p:nvSpPr>
          <p:spPr>
            <a:xfrm>
              <a:off x="319405" y="2764093"/>
              <a:ext cx="8449190" cy="400110"/>
            </a:xfrm>
            <a:prstGeom prst="rect">
              <a:avLst/>
            </a:prstGeom>
            <a:noFill/>
          </p:spPr>
          <p:txBody>
            <a:bodyPr wrap="square" rtlCol="0">
              <a:spAutoFit/>
            </a:bodyPr>
            <a:lstStyle/>
            <a:p>
              <a:pPr algn="l"/>
              <a:r>
                <a:rPr lang="en-GB" sz="2000">
                  <a:latin typeface="Georgia" panose="02040502050405020303" pitchFamily="18" charset="0"/>
                  <a:cs typeface="Times New Roman" panose="02020603050405020304" pitchFamily="18" charset="0"/>
                </a:rPr>
                <a:t>I quickly explained that many </a:t>
              </a:r>
              <a:r>
                <a:rPr lang="en-GB" sz="2000" b="1">
                  <a:latin typeface="Georgia" panose="02040502050405020303" pitchFamily="18" charset="0"/>
                  <a:cs typeface="Times New Roman" panose="02020603050405020304" pitchFamily="18" charset="0"/>
                </a:rPr>
                <a:t>big jobs </a:t>
              </a:r>
              <a:r>
                <a:rPr lang="en-GB" sz="2000">
                  <a:latin typeface="Georgia" panose="02040502050405020303" pitchFamily="18" charset="0"/>
                  <a:cs typeface="Times New Roman" panose="02020603050405020304" pitchFamily="18" charset="0"/>
                </a:rPr>
                <a:t>involve </a:t>
              </a:r>
              <a:r>
                <a:rPr lang="en-GB" sz="2000" i="1">
                  <a:latin typeface="Georgia" panose="02040502050405020303" pitchFamily="18" charset="0"/>
                  <a:cs typeface="Times New Roman" panose="02020603050405020304" pitchFamily="18" charset="0"/>
                </a:rPr>
                <a:t>few hazards</a:t>
              </a:r>
              <a:r>
                <a:rPr lang="en-GB" sz="2000">
                  <a:latin typeface="Georgia" panose="02040502050405020303" pitchFamily="18" charset="0"/>
                  <a:cs typeface="Times New Roman" panose="02020603050405020304" pitchFamily="18" charset="0"/>
                </a:rPr>
                <a:t>. 1234567890  </a:t>
              </a:r>
            </a:p>
          </p:txBody>
        </p:sp>
      </p:grpSp>
      <p:grpSp>
        <p:nvGrpSpPr>
          <p:cNvPr id="5" name="Group 4"/>
          <p:cNvGrpSpPr/>
          <p:nvPr/>
        </p:nvGrpSpPr>
        <p:grpSpPr>
          <a:xfrm>
            <a:off x="319404" y="3380835"/>
            <a:ext cx="8824595" cy="1591064"/>
            <a:chOff x="319404" y="3380835"/>
            <a:chExt cx="8824595" cy="1591064"/>
          </a:xfrm>
        </p:grpSpPr>
        <p:sp>
          <p:nvSpPr>
            <p:cNvPr id="9" name="TextBox 8"/>
            <p:cNvSpPr txBox="1"/>
            <p:nvPr/>
          </p:nvSpPr>
          <p:spPr>
            <a:xfrm>
              <a:off x="319405" y="3380835"/>
              <a:ext cx="8465820" cy="400110"/>
            </a:xfrm>
            <a:prstGeom prst="rect">
              <a:avLst/>
            </a:prstGeom>
            <a:noFill/>
          </p:spPr>
          <p:txBody>
            <a:bodyPr wrap="square" rtlCol="0">
              <a:spAutoFit/>
            </a:bodyPr>
            <a:lstStyle/>
            <a:p>
              <a:pPr algn="l"/>
              <a:r>
                <a:rPr lang="en-GB" sz="2000">
                  <a:latin typeface="Arial" panose="020B0604020202020204" pitchFamily="34" charset="0"/>
                  <a:cs typeface="Arial" panose="020B0604020202020204" pitchFamily="34" charset="0"/>
                </a:rPr>
                <a:t>I quickly explained that many </a:t>
              </a:r>
              <a:r>
                <a:rPr lang="en-GB" sz="2000" b="1">
                  <a:latin typeface="Arial" panose="020B0604020202020204" pitchFamily="34" charset="0"/>
                  <a:cs typeface="Arial" panose="020B0604020202020204" pitchFamily="34" charset="0"/>
                </a:rPr>
                <a:t>big jobs </a:t>
              </a:r>
              <a:r>
                <a:rPr lang="en-GB" sz="2000">
                  <a:latin typeface="Arial" panose="020B0604020202020204" pitchFamily="34" charset="0"/>
                  <a:cs typeface="Arial" panose="020B0604020202020204" pitchFamily="34" charset="0"/>
                </a:rPr>
                <a:t>involve </a:t>
              </a:r>
              <a:r>
                <a:rPr lang="en-GB" sz="2000" i="1">
                  <a:latin typeface="Arial" panose="020B0604020202020204" pitchFamily="34" charset="0"/>
                  <a:cs typeface="Arial" panose="020B0604020202020204" pitchFamily="34" charset="0"/>
                </a:rPr>
                <a:t>few hazards</a:t>
              </a:r>
              <a:r>
                <a:rPr lang="en-GB" sz="2000">
                  <a:latin typeface="Arial" panose="020B0604020202020204" pitchFamily="34" charset="0"/>
                  <a:cs typeface="Arial" panose="020B0604020202020204" pitchFamily="34" charset="0"/>
                </a:rPr>
                <a:t>. 1234567890 </a:t>
              </a:r>
              <a:endParaRPr lang="en-GB" sz="2000" dirty="0" err="1" smtClean="0">
                <a:latin typeface="Arial" panose="020B0604020202020204" pitchFamily="34" charset="0"/>
                <a:cs typeface="Arial" panose="020B0604020202020204" pitchFamily="34" charset="0"/>
              </a:endParaRPr>
            </a:p>
          </p:txBody>
        </p:sp>
        <p:sp>
          <p:nvSpPr>
            <p:cNvPr id="10" name="TextBox 9"/>
            <p:cNvSpPr txBox="1"/>
            <p:nvPr/>
          </p:nvSpPr>
          <p:spPr>
            <a:xfrm>
              <a:off x="319404" y="3976312"/>
              <a:ext cx="8824595" cy="400110"/>
            </a:xfrm>
            <a:prstGeom prst="rect">
              <a:avLst/>
            </a:prstGeom>
            <a:noFill/>
          </p:spPr>
          <p:txBody>
            <a:bodyPr wrap="square" rtlCol="0">
              <a:spAutoFit/>
            </a:bodyPr>
            <a:lstStyle/>
            <a:p>
              <a:pPr algn="l"/>
              <a:r>
                <a:rPr lang="en-GB" sz="2000">
                  <a:latin typeface="Verdana" panose="020B0604030504040204" pitchFamily="34" charset="0"/>
                  <a:ea typeface="Verdana" panose="020B0604030504040204" pitchFamily="34" charset="0"/>
                  <a:cs typeface="Verdana" panose="020B0604030504040204" pitchFamily="34" charset="0"/>
                </a:rPr>
                <a:t>I quickly explained that many </a:t>
              </a:r>
              <a:r>
                <a:rPr lang="en-GB" sz="2000" b="1">
                  <a:latin typeface="Verdana" panose="020B0604030504040204" pitchFamily="34" charset="0"/>
                  <a:ea typeface="Verdana" panose="020B0604030504040204" pitchFamily="34" charset="0"/>
                  <a:cs typeface="Verdana" panose="020B0604030504040204" pitchFamily="34" charset="0"/>
                </a:rPr>
                <a:t>big jobs </a:t>
              </a:r>
              <a:r>
                <a:rPr lang="en-GB" sz="2000">
                  <a:latin typeface="Verdana" panose="020B0604030504040204" pitchFamily="34" charset="0"/>
                  <a:ea typeface="Verdana" panose="020B0604030504040204" pitchFamily="34" charset="0"/>
                  <a:cs typeface="Verdana" panose="020B0604030504040204" pitchFamily="34" charset="0"/>
                </a:rPr>
                <a:t>involve </a:t>
              </a:r>
              <a:r>
                <a:rPr lang="en-GB" sz="2000" i="1" smtClean="0">
                  <a:latin typeface="Verdana" panose="020B0604030504040204" pitchFamily="34" charset="0"/>
                  <a:ea typeface="Verdana" panose="020B0604030504040204" pitchFamily="34" charset="0"/>
                  <a:cs typeface="Verdana" panose="020B0604030504040204" pitchFamily="34" charset="0"/>
                </a:rPr>
                <a:t>few hazards</a:t>
              </a:r>
              <a:r>
                <a:rPr lang="en-GB" sz="2000">
                  <a:latin typeface="Verdana" panose="020B0604030504040204" pitchFamily="34" charset="0"/>
                  <a:ea typeface="Verdana" panose="020B0604030504040204" pitchFamily="34" charset="0"/>
                  <a:cs typeface="Verdana" panose="020B0604030504040204" pitchFamily="34" charset="0"/>
                </a:rPr>
                <a:t>. </a:t>
              </a:r>
              <a:r>
                <a:rPr lang="en-GB" sz="2000" smtClean="0">
                  <a:latin typeface="Verdana" panose="020B0604030504040204" pitchFamily="34" charset="0"/>
                  <a:ea typeface="Verdana" panose="020B0604030504040204" pitchFamily="34" charset="0"/>
                  <a:cs typeface="Verdana" panose="020B0604030504040204" pitchFamily="34" charset="0"/>
                </a:rPr>
                <a:t>1234 </a:t>
              </a:r>
              <a:endParaRPr lang="en-GB" sz="200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19405" y="4571789"/>
              <a:ext cx="8449190" cy="400110"/>
            </a:xfrm>
            <a:prstGeom prst="rect">
              <a:avLst/>
            </a:prstGeom>
            <a:noFill/>
          </p:spPr>
          <p:txBody>
            <a:bodyPr wrap="square" rtlCol="0">
              <a:spAutoFit/>
            </a:bodyPr>
            <a:lstStyle/>
            <a:p>
              <a:pPr algn="l"/>
              <a:r>
                <a:rPr lang="en-GB" sz="2000">
                  <a:latin typeface="Calibri" panose="020F0502020204030204" pitchFamily="34" charset="0"/>
                  <a:cs typeface="Times New Roman" panose="02020603050405020304" pitchFamily="18" charset="0"/>
                </a:rPr>
                <a:t>I quickly explained that many </a:t>
              </a:r>
              <a:r>
                <a:rPr lang="en-GB" sz="2000" b="1">
                  <a:latin typeface="Calibri" panose="020F0502020204030204" pitchFamily="34" charset="0"/>
                  <a:cs typeface="Times New Roman" panose="02020603050405020304" pitchFamily="18" charset="0"/>
                </a:rPr>
                <a:t>big jobs </a:t>
              </a:r>
              <a:r>
                <a:rPr lang="en-GB" sz="2000">
                  <a:latin typeface="Calibri" panose="020F0502020204030204" pitchFamily="34" charset="0"/>
                  <a:cs typeface="Times New Roman" panose="02020603050405020304" pitchFamily="18" charset="0"/>
                </a:rPr>
                <a:t>involve </a:t>
              </a:r>
              <a:r>
                <a:rPr lang="en-GB" sz="2000" i="1">
                  <a:latin typeface="Calibri" panose="020F0502020204030204" pitchFamily="34" charset="0"/>
                  <a:cs typeface="Times New Roman" panose="02020603050405020304" pitchFamily="18" charset="0"/>
                </a:rPr>
                <a:t>few hazards</a:t>
              </a:r>
              <a:r>
                <a:rPr lang="en-GB" sz="2000">
                  <a:latin typeface="Calibri" panose="020F0502020204030204" pitchFamily="34" charset="0"/>
                  <a:cs typeface="Times New Roman" panose="02020603050405020304" pitchFamily="18" charset="0"/>
                </a:rPr>
                <a:t>. 1234567890  </a:t>
              </a:r>
            </a:p>
          </p:txBody>
        </p:sp>
      </p:grpSp>
      <p:grpSp>
        <p:nvGrpSpPr>
          <p:cNvPr id="15" name="Group 14"/>
          <p:cNvGrpSpPr/>
          <p:nvPr/>
        </p:nvGrpSpPr>
        <p:grpSpPr>
          <a:xfrm>
            <a:off x="331210" y="5085446"/>
            <a:ext cx="8812789" cy="1591064"/>
            <a:chOff x="331210" y="5085446"/>
            <a:chExt cx="8812789" cy="1591064"/>
          </a:xfrm>
        </p:grpSpPr>
        <p:sp>
          <p:nvSpPr>
            <p:cNvPr id="12" name="TextBox 11"/>
            <p:cNvSpPr txBox="1"/>
            <p:nvPr/>
          </p:nvSpPr>
          <p:spPr>
            <a:xfrm>
              <a:off x="331210" y="5085446"/>
              <a:ext cx="8812789" cy="400110"/>
            </a:xfrm>
            <a:prstGeom prst="rect">
              <a:avLst/>
            </a:prstGeom>
            <a:noFill/>
          </p:spPr>
          <p:txBody>
            <a:bodyPr wrap="square" rtlCol="0">
              <a:spAutoFit/>
            </a:bodyPr>
            <a:lstStyle/>
            <a:p>
              <a:pPr algn="l"/>
              <a:r>
                <a:rPr lang="en-GB" sz="2000">
                  <a:latin typeface="Comic Sans MS" panose="030F0702030302020204" pitchFamily="66" charset="0"/>
                  <a:cs typeface="Arial" panose="020B0604020202020204" pitchFamily="34" charset="0"/>
                </a:rPr>
                <a:t>I quickly explained that many </a:t>
              </a:r>
              <a:r>
                <a:rPr lang="en-GB" sz="2000" b="1">
                  <a:latin typeface="Comic Sans MS" panose="030F0702030302020204" pitchFamily="66" charset="0"/>
                  <a:cs typeface="Arial" panose="020B0604020202020204" pitchFamily="34" charset="0"/>
                </a:rPr>
                <a:t>big jobs </a:t>
              </a:r>
              <a:r>
                <a:rPr lang="en-GB" sz="2000">
                  <a:latin typeface="Comic Sans MS" panose="030F0702030302020204" pitchFamily="66" charset="0"/>
                  <a:cs typeface="Arial" panose="020B0604020202020204" pitchFamily="34" charset="0"/>
                </a:rPr>
                <a:t>involve </a:t>
              </a:r>
              <a:r>
                <a:rPr lang="en-GB" sz="2000" i="1">
                  <a:latin typeface="Comic Sans MS" panose="030F0702030302020204" pitchFamily="66" charset="0"/>
                  <a:cs typeface="Arial" panose="020B0604020202020204" pitchFamily="34" charset="0"/>
                </a:rPr>
                <a:t>few hazards</a:t>
              </a:r>
              <a:r>
                <a:rPr lang="en-GB" sz="2000">
                  <a:latin typeface="Comic Sans MS" panose="030F0702030302020204" pitchFamily="66" charset="0"/>
                  <a:cs typeface="Arial" panose="020B0604020202020204" pitchFamily="34" charset="0"/>
                </a:rPr>
                <a:t>. 1234567890  </a:t>
              </a:r>
              <a:endParaRPr lang="en-GB" sz="2000" dirty="0" err="1" smtClean="0">
                <a:latin typeface="Comic Sans MS" panose="030F0702030302020204" pitchFamily="66" charset="0"/>
                <a:cs typeface="Arial" panose="020B0604020202020204" pitchFamily="34" charset="0"/>
              </a:endParaRPr>
            </a:p>
          </p:txBody>
        </p:sp>
        <p:sp>
          <p:nvSpPr>
            <p:cNvPr id="13" name="TextBox 12"/>
            <p:cNvSpPr txBox="1"/>
            <p:nvPr/>
          </p:nvSpPr>
          <p:spPr>
            <a:xfrm>
              <a:off x="331211" y="5680923"/>
              <a:ext cx="8449190" cy="400110"/>
            </a:xfrm>
            <a:prstGeom prst="rect">
              <a:avLst/>
            </a:prstGeom>
            <a:noFill/>
          </p:spPr>
          <p:txBody>
            <a:bodyPr wrap="square" rtlCol="0">
              <a:spAutoFit/>
            </a:bodyPr>
            <a:lstStyle/>
            <a:p>
              <a:pPr algn="l"/>
              <a:r>
                <a:rPr lang="en-GB" sz="2000">
                  <a:latin typeface="Papyrus" panose="03070502060502030205" pitchFamily="66" charset="0"/>
                  <a:ea typeface="Verdana" panose="020B0604030504040204" pitchFamily="34" charset="0"/>
                  <a:cs typeface="Verdana" panose="020B0604030504040204" pitchFamily="34" charset="0"/>
                </a:rPr>
                <a:t>I quickly explained that many </a:t>
              </a:r>
              <a:r>
                <a:rPr lang="en-GB" sz="2000" b="1">
                  <a:latin typeface="Papyrus" panose="03070502060502030205" pitchFamily="66" charset="0"/>
                  <a:ea typeface="Verdana" panose="020B0604030504040204" pitchFamily="34" charset="0"/>
                  <a:cs typeface="Verdana" panose="020B0604030504040204" pitchFamily="34" charset="0"/>
                </a:rPr>
                <a:t>big jobs </a:t>
              </a:r>
              <a:r>
                <a:rPr lang="en-GB" sz="2000">
                  <a:latin typeface="Papyrus" panose="03070502060502030205" pitchFamily="66" charset="0"/>
                  <a:ea typeface="Verdana" panose="020B0604030504040204" pitchFamily="34" charset="0"/>
                  <a:cs typeface="Verdana" panose="020B0604030504040204" pitchFamily="34" charset="0"/>
                </a:rPr>
                <a:t>involve </a:t>
              </a:r>
              <a:r>
                <a:rPr lang="en-GB" sz="2000" i="1" smtClean="0">
                  <a:latin typeface="Papyrus" panose="03070502060502030205" pitchFamily="66" charset="0"/>
                  <a:ea typeface="Verdana" panose="020B0604030504040204" pitchFamily="34" charset="0"/>
                  <a:cs typeface="Verdana" panose="020B0604030504040204" pitchFamily="34" charset="0"/>
                </a:rPr>
                <a:t>few hazards</a:t>
              </a:r>
              <a:r>
                <a:rPr lang="en-GB" sz="2000">
                  <a:latin typeface="Papyrus" panose="03070502060502030205" pitchFamily="66" charset="0"/>
                  <a:ea typeface="Verdana" panose="020B0604030504040204" pitchFamily="34" charset="0"/>
                  <a:cs typeface="Verdana" panose="020B0604030504040204" pitchFamily="34" charset="0"/>
                </a:rPr>
                <a:t>. 1234567890  </a:t>
              </a:r>
            </a:p>
          </p:txBody>
        </p:sp>
        <p:sp>
          <p:nvSpPr>
            <p:cNvPr id="14" name="TextBox 13"/>
            <p:cNvSpPr txBox="1"/>
            <p:nvPr/>
          </p:nvSpPr>
          <p:spPr>
            <a:xfrm>
              <a:off x="331210" y="6276400"/>
              <a:ext cx="8812789" cy="400110"/>
            </a:xfrm>
            <a:prstGeom prst="rect">
              <a:avLst/>
            </a:prstGeom>
            <a:noFill/>
          </p:spPr>
          <p:txBody>
            <a:bodyPr wrap="square" rtlCol="0">
              <a:spAutoFit/>
            </a:bodyPr>
            <a:lstStyle/>
            <a:p>
              <a:pPr algn="l"/>
              <a:r>
                <a:rPr lang="en-GB" sz="2000">
                  <a:latin typeface="Viner Hand ITC" panose="03070502030502020203" pitchFamily="66" charset="0"/>
                  <a:cs typeface="Times New Roman" panose="02020603050405020304" pitchFamily="18" charset="0"/>
                </a:rPr>
                <a:t>I quickly explained that many </a:t>
              </a:r>
              <a:r>
                <a:rPr lang="en-GB" sz="2000" b="1">
                  <a:latin typeface="Viner Hand ITC" panose="03070502030502020203" pitchFamily="66" charset="0"/>
                  <a:cs typeface="Times New Roman" panose="02020603050405020304" pitchFamily="18" charset="0"/>
                </a:rPr>
                <a:t>big jobs </a:t>
              </a:r>
              <a:r>
                <a:rPr lang="en-GB" sz="2000">
                  <a:latin typeface="Viner Hand ITC" panose="03070502030502020203" pitchFamily="66" charset="0"/>
                  <a:cs typeface="Times New Roman" panose="02020603050405020304" pitchFamily="18" charset="0"/>
                </a:rPr>
                <a:t>involve </a:t>
              </a:r>
              <a:r>
                <a:rPr lang="en-GB" sz="2000" i="1">
                  <a:latin typeface="Viner Hand ITC" panose="03070502030502020203" pitchFamily="66" charset="0"/>
                  <a:cs typeface="Times New Roman" panose="02020603050405020304" pitchFamily="18" charset="0"/>
                </a:rPr>
                <a:t>few hazards</a:t>
              </a:r>
              <a:r>
                <a:rPr lang="en-GB" sz="2000">
                  <a:latin typeface="Viner Hand ITC" panose="03070502030502020203" pitchFamily="66" charset="0"/>
                  <a:cs typeface="Times New Roman" panose="02020603050405020304" pitchFamily="18" charset="0"/>
                </a:rPr>
                <a:t>. 1234567890  </a:t>
              </a:r>
            </a:p>
          </p:txBody>
        </p:sp>
      </p:grpSp>
    </p:spTree>
    <p:extLst>
      <p:ext uri="{BB962C8B-B14F-4D97-AF65-F5344CB8AC3E}">
        <p14:creationId xmlns:p14="http://schemas.microsoft.com/office/powerpoint/2010/main" val="26898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2005&quot;&gt;&lt;property id=&quot;20148&quot; value=&quot;5&quot;/&gt;&lt;property id=&quot;20300&quot; value=&quot;Slide 1 - &amp;quot;What’s your answer? In-class technologies for  immediate feedback&amp;quot;&quot;/&gt;&lt;property id=&quot;20307&quot; value=&quot;327&quot;/&gt;&lt;/object&gt;&lt;object type=&quot;3&quot; unique_id=&quot;12634&quot;&gt;&lt;property id=&quot;20148&quot; value=&quot;5&quot;/&gt;&lt;property id=&quot;20300&quot; value=&quot;Slide 2&quot;/&gt;&lt;property id=&quot;20307&quot; value=&quot;328&quot;/&gt;&lt;/object&gt;&lt;/object&gt;&lt;/object&gt;&lt;/database&gt;"/>
  <p:tag name="SECTOMILLISECCONVERTED" val="1"/>
  <p:tag name="TPVERSION" val="5"/>
  <p:tag name="TPFULLVERSION" val="5.3.2.24"/>
  <p:tag name="PPTVERSION" val="15"/>
  <p:tag name="TPOS" val="2"/>
  <p:tag name="PRESGUID" val="a657c508-719c-4067-9f96-c0ff28e9525b"/>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cite">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new3">
      <a:majorFont>
        <a:latin typeface="Lucida Sans"/>
        <a:ea typeface="ＭＳ Ｐゴシック"/>
        <a:cs typeface=""/>
      </a:majorFont>
      <a:minorFont>
        <a:latin typeface="Lucida Sans"/>
        <a:ea typeface="ＭＳ Ｐゴシック"/>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defRPr>
        </a:defPPr>
      </a:lstStyle>
    </a:lnDef>
    <a:txDef>
      <a:spPr>
        <a:noFill/>
      </a:spPr>
      <a:bodyPr wrap="square" rtlCol="0">
        <a:spAutoFit/>
      </a:bodyPr>
      <a:lstStyle>
        <a:defPPr>
          <a:defRPr sz="1600" dirty="0" err="1" smtClean="0"/>
        </a:defPPr>
      </a:lstStyle>
    </a:txDef>
  </a:objectDefaults>
  <a:extraClrSchemeLst>
    <a:extraClrScheme>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LIaD Adam bluegreen fade.potx" id="{2481B3E2-C318-4425-8971-50FDA4E3EFB5}" vid="{D760B8A9-29D1-424F-93FC-81E0C8ED2324}"/>
    </a:ext>
  </a:extLst>
</a:theme>
</file>

<file path=ppt/theme/theme2.xml><?xml version="1.0" encoding="utf-8"?>
<a:theme xmlns:a="http://schemas.openxmlformats.org/drawingml/2006/main" name="UoS blue &amp; grey">
  <a:themeElements>
    <a:clrScheme name="UoS blue &amp; grey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 blue &amp; grey">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cs typeface="Arial" charset="0"/>
          </a:defRPr>
        </a:defPPr>
      </a:lstStyle>
    </a:lnDef>
  </a:objectDefaults>
  <a:extraClrSchemeLst>
    <a:extraClrScheme>
      <a:clrScheme name="UoS blue &amp; grey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TotalTime>
  <Words>880</Words>
  <Application>Microsoft Office PowerPoint</Application>
  <PresentationFormat>On-screen Show (4:3)</PresentationFormat>
  <Paragraphs>208</Paragraphs>
  <Slides>20</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Calibri</vt:lpstr>
      <vt:lpstr>Papyrus</vt:lpstr>
      <vt:lpstr>Times New Roman</vt:lpstr>
      <vt:lpstr>Verdana</vt:lpstr>
      <vt:lpstr>Arial</vt:lpstr>
      <vt:lpstr>Wingdings</vt:lpstr>
      <vt:lpstr>Palatino Linotype</vt:lpstr>
      <vt:lpstr>Lucida Sans</vt:lpstr>
      <vt:lpstr>Symbol</vt:lpstr>
      <vt:lpstr>Georgia</vt:lpstr>
      <vt:lpstr>Viner Hand ITC</vt:lpstr>
      <vt:lpstr>ＭＳ Ｐゴシック</vt:lpstr>
      <vt:lpstr>Comic Sans MS</vt:lpstr>
      <vt:lpstr>cite</vt:lpstr>
      <vt:lpstr>UoS blue &amp; grey</vt:lpstr>
      <vt:lpstr>Accessibility in design of learning resources</vt:lpstr>
      <vt:lpstr>PowerPoint Presentation</vt:lpstr>
      <vt:lpstr>Adding ALT text to images</vt:lpstr>
      <vt:lpstr>What do you think are three key actions  to improve accessibility?</vt:lpstr>
      <vt:lpstr>Institutional context</vt:lpstr>
      <vt:lpstr>Making documents readable</vt:lpstr>
      <vt:lpstr>File formats</vt:lpstr>
      <vt:lpstr>The right type?</vt:lpstr>
      <vt:lpstr>The right type?</vt:lpstr>
      <vt:lpstr>How (not) to do it</vt:lpstr>
      <vt:lpstr>Recommendations</vt:lpstr>
      <vt:lpstr>PowerPoint Presentation</vt:lpstr>
      <vt:lpstr>Lectures</vt:lpstr>
      <vt:lpstr>PowerPoint Presentation</vt:lpstr>
      <vt:lpstr>Timing</vt:lpstr>
      <vt:lpstr>Lecture capture</vt:lpstr>
      <vt:lpstr>What is possible?</vt:lpstr>
      <vt:lpstr>Assistive technologies</vt:lpstr>
      <vt:lpstr>What three actions  will you take  to improve accessibility?</vt:lpstr>
      <vt:lpstr>Further reading/links</vt:lpstr>
    </vt:vector>
  </TitlesOfParts>
  <Manager>M.S.Treagust@soton.ac.uk</Manager>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in design of learning resources</dc:title>
  <dc:creator>Warren A.J.D.</dc:creator>
  <dc:description>v1 of CITE PowerPoint tempate created 30/03/12</dc:description>
  <cp:lastModifiedBy>Warren A.J.D.</cp:lastModifiedBy>
  <cp:revision>46</cp:revision>
  <cp:lastPrinted>2016-05-20T14:25:57Z</cp:lastPrinted>
  <dcterms:created xsi:type="dcterms:W3CDTF">2016-04-27T10:25:24Z</dcterms:created>
  <dcterms:modified xsi:type="dcterms:W3CDTF">2016-05-23T15:54:29Z</dcterms:modified>
</cp:coreProperties>
</file>