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9" r:id="rId5"/>
    <p:sldId id="298" r:id="rId6"/>
    <p:sldId id="299" r:id="rId7"/>
    <p:sldId id="310" r:id="rId8"/>
    <p:sldId id="301" r:id="rId9"/>
    <p:sldId id="294" r:id="rId10"/>
    <p:sldId id="300" r:id="rId11"/>
    <p:sldId id="308" r:id="rId12"/>
    <p:sldId id="309" r:id="rId13"/>
    <p:sldId id="303" r:id="rId14"/>
    <p:sldId id="297" r:id="rId15"/>
    <p:sldId id="311" r:id="rId16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B1E35EA8-931A-46D5-A609-4889E38AF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071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F01859A7-35AF-408C-B370-C03BA481D2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85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1357AB77-4B21-48B8-A29B-2EBFFF0BEF2C}" type="slidenum">
              <a:rPr lang="en-GB" altLang="en-US">
                <a:latin typeface="Arial" pitchFamily="34" charset="0"/>
              </a:rPr>
              <a:pPr/>
              <a:t>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  <a:ea typeface="ＭＳ Ｐゴシック" pitchFamily="34" charset="-128"/>
              </a:rPr>
              <a:t>Please use the dd month yyyy format for the date for example 11 January 2008. The main title can be one or two lines long. </a:t>
            </a:r>
          </a:p>
          <a:p>
            <a:pPr eaLnBrk="1" hangingPunct="1"/>
            <a:endParaRPr lang="en-GB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endParaRPr lang="en-US" alt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ABAD15A-4C89-45CC-BB01-F23BBE3CE4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078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59690-0A65-4E6F-8C22-D73DF2E0F9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07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9FB56-1129-4ADF-8503-098075FF79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79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573CD-4F7A-4C7B-B780-243D044C63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590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B2E66-D148-4661-97C8-F72374308C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36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endParaRPr lang="en-US" alt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2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3E53C-3DA9-4F39-AE9A-CBC02A42CB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52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1CB87-F059-48F5-B8D0-A8F97DEC87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85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79359-2331-442D-8877-803A93833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93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9F8E5-4058-418E-993A-23A1109F1D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295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27D00-57CB-4BC7-948C-19292FE47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559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248400"/>
            <a:ext cx="1905000" cy="457200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DDB35-F0CD-4DB3-AEA0-F1E67A76A6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800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F4954-831D-4A5B-B88B-E81B58493F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66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AF356-24C9-43C7-A5D7-00EF29CF2F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9843E-C443-4FC0-950C-60A33956B5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9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200C9-3627-48CF-B2F2-F2CB5588D1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395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B8827-4FFF-4F7D-B2E6-7470BE17D5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6502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6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2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04A6B-8232-4347-9435-827C525D11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2850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4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23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7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6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1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9F4B4-79DB-4C07-BE16-CA4A6D57C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71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FE5A3-1042-431E-9971-584A5C13BC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48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FDD50-877B-4A61-8894-1AE0C61FDB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4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E12C7-F754-489D-AC66-5E9B65B34F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47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4569F-A933-412C-86D6-9BA83646B1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63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71DBF-8D62-4BF0-8B7C-0F6806E741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1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endParaRPr lang="en-US" alt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4A663B38-E038-42BF-8069-E1F084171591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12D24AB3-0E89-4248-91CE-7A8C3193FAD9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en-US" sz="6000" dirty="0" smtClean="0"/>
              <a:t>Topics in socio-technical systems</a:t>
            </a:r>
            <a:endParaRPr lang="en-GB" altLang="en-US" sz="6000" dirty="0" smtClean="0"/>
          </a:p>
        </p:txBody>
      </p:sp>
      <p:sp>
        <p:nvSpPr>
          <p:cNvPr id="41986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7981950" cy="1752600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GB" altLang="en-US" dirty="0" smtClean="0">
                <a:solidFill>
                  <a:srgbClr val="B2D5D5"/>
                </a:solidFill>
              </a:rPr>
              <a:t>@COMP6037</a:t>
            </a:r>
            <a:endParaRPr lang="en-GB" altLang="en-US" dirty="0" smtClean="0"/>
          </a:p>
        </p:txBody>
      </p: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Elena Simperl</a:t>
            </a:r>
            <a:r>
              <a:rPr lang="en-GB" altLang="en-US" sz="2000" dirty="0">
                <a:solidFill>
                  <a:srgbClr val="B2D5D5"/>
                </a:solidFill>
                <a:latin typeface="Georgia" pitchFamily="18" charset="0"/>
              </a:rPr>
              <a:t/>
            </a:r>
            <a:br>
              <a:rPr lang="en-GB" altLang="en-US" sz="2000" dirty="0">
                <a:solidFill>
                  <a:srgbClr val="B2D5D5"/>
                </a:solidFill>
                <a:latin typeface="Georgia" pitchFamily="18" charset="0"/>
              </a:rPr>
            </a:b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04</a:t>
            </a:r>
            <a:r>
              <a:rPr lang="en-GB" altLang="en-US" sz="2000" dirty="0" smtClean="0">
                <a:solidFill>
                  <a:srgbClr val="B2D5D5"/>
                </a:solidFill>
                <a:latin typeface="Georgia" pitchFamily="18" charset="0"/>
              </a:rPr>
              <a:t> December 2014</a:t>
            </a:r>
            <a:endParaRPr lang="en-GB" altLang="en-US" sz="2000" dirty="0">
              <a:solidFill>
                <a:srgbClr val="B2D5D5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incentives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4032126" cy="26347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Make paid crowdsourcing more effective through gamification</a:t>
            </a:r>
          </a:p>
          <a:p>
            <a:pPr marL="0" indent="0">
              <a:buNone/>
            </a:pPr>
            <a:r>
              <a:rPr lang="en-GB" dirty="0" smtClean="0"/>
              <a:t>Offer a more rewarding/social experience to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DB35-F0CD-4DB3-AEA0-F1E67A76A661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5" name="Shape 149"/>
          <p:cNvPicPr preferRelativeResize="0"/>
          <p:nvPr/>
        </p:nvPicPr>
        <p:blipFill rotWithShape="1">
          <a:blip r:embed="rId2">
            <a:alphaModFix/>
          </a:blip>
          <a:srcRect l="17145" t="6208" r="18326" b="14192"/>
          <a:stretch/>
        </p:blipFill>
        <p:spPr>
          <a:xfrm>
            <a:off x="4499992" y="2130656"/>
            <a:ext cx="4176464" cy="220429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</p:pic>
      <p:pic>
        <p:nvPicPr>
          <p:cNvPr id="6" name="Shape 150"/>
          <p:cNvPicPr preferRelativeResize="0"/>
          <p:nvPr/>
        </p:nvPicPr>
        <p:blipFill rotWithShape="1">
          <a:blip r:embed="rId3">
            <a:alphaModFix/>
          </a:blip>
          <a:srcRect t="1887" b="6904"/>
          <a:stretch/>
        </p:blipFill>
        <p:spPr>
          <a:xfrm>
            <a:off x="179512" y="4406957"/>
            <a:ext cx="4176464" cy="211838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dash"/>
          </a:ln>
        </p:spPr>
      </p:pic>
      <p:pic>
        <p:nvPicPr>
          <p:cNvPr id="7" name="Picture 4" descr="https://encrypted-tbn2.gstatic.com/images?q=tbn:ANd9GcSJEZqVqdoWGepcrtNClKdRUbRRn3Zy7V0yUTl0TTiVgLzSyZJ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06957"/>
            <a:ext cx="2627784" cy="127407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25035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crowd-enabled query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Achieve a seamless integration between crowd and automatic query processing capabilities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1722"/>
            <a:ext cx="8193347" cy="3535590"/>
          </a:xfrm>
          <a:prstGeom prst="rect">
            <a:avLst/>
          </a:prstGeom>
          <a:noFill/>
          <a:ln w="28575">
            <a:solidFill>
              <a:srgbClr val="615A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research challenges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Design principles and guidelines</a:t>
            </a:r>
          </a:p>
          <a:p>
            <a:r>
              <a:rPr lang="en-GB" dirty="0" smtClean="0"/>
              <a:t>Systems combining different paradigms</a:t>
            </a:r>
          </a:p>
          <a:p>
            <a:r>
              <a:rPr lang="en-GB" dirty="0" smtClean="0"/>
              <a:t>Integration of human and computational </a:t>
            </a:r>
            <a:r>
              <a:rPr lang="en-GB" dirty="0" smtClean="0"/>
              <a:t>intelligence</a:t>
            </a:r>
          </a:p>
          <a:p>
            <a:r>
              <a:rPr lang="en-GB" dirty="0" smtClean="0"/>
              <a:t>Workflow design and support for complex workflows</a:t>
            </a:r>
            <a:endParaRPr lang="en-GB" dirty="0" smtClean="0"/>
          </a:p>
          <a:p>
            <a:r>
              <a:rPr lang="en-GB" dirty="0" smtClean="0"/>
              <a:t>Quality assurance, speed, task assignment</a:t>
            </a:r>
          </a:p>
          <a:p>
            <a:r>
              <a:rPr lang="en-GB" dirty="0" smtClean="0"/>
              <a:t>Data-driven optimizations using log data</a:t>
            </a:r>
          </a:p>
          <a:p>
            <a:pPr lvl="1"/>
            <a:r>
              <a:rPr lang="en-GB" dirty="0" smtClean="0"/>
              <a:t>Social network analysis</a:t>
            </a:r>
          </a:p>
          <a:p>
            <a:pPr lvl="1"/>
            <a:r>
              <a:rPr lang="en-GB" dirty="0" smtClean="0"/>
              <a:t>User profiling</a:t>
            </a:r>
          </a:p>
          <a:p>
            <a:pPr lvl="1"/>
            <a:r>
              <a:rPr lang="en-GB" dirty="0" smtClean="0"/>
              <a:t>Content analysis</a:t>
            </a:r>
          </a:p>
          <a:p>
            <a:r>
              <a:rPr lang="en-GB" dirty="0" smtClean="0"/>
              <a:t>Applications to new settings (e.g., enterprise)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DD50-877B-4A61-8894-1AE0C61FDB09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Email: e.simperl@soton.ac.uk</a:t>
            </a:r>
            <a:endParaRPr lang="en-GB" dirty="0" smtClean="0"/>
          </a:p>
          <a:p>
            <a:r>
              <a:rPr lang="en-GB" dirty="0" smtClean="0"/>
              <a:t>Twitter: @</a:t>
            </a:r>
            <a:r>
              <a:rPr lang="en-GB" dirty="0" err="1" smtClean="0"/>
              <a:t>esimperl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DDB35-F0CD-4DB3-AEA0-F1E67A76A66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22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2"/>
            <a:ext cx="4608190" cy="48971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PhD in Computer Science FU Berlin, Germany (2007)</a:t>
            </a:r>
          </a:p>
          <a:p>
            <a:r>
              <a:rPr lang="en-US" dirty="0" smtClean="0"/>
              <a:t>Worked for FU Berlin, Germany; STI Innsbruck, Austria; KIT, Germany</a:t>
            </a:r>
          </a:p>
          <a:p>
            <a:r>
              <a:rPr lang="en-US" dirty="0" smtClean="0"/>
              <a:t>Associate professor, </a:t>
            </a:r>
            <a:r>
              <a:rPr lang="en-US" dirty="0" smtClean="0"/>
              <a:t>Web and Internet Science group (since 11/2012)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Research interests</a:t>
            </a:r>
          </a:p>
          <a:p>
            <a:pPr lvl="1"/>
            <a:r>
              <a:rPr lang="en-US" dirty="0" smtClean="0"/>
              <a:t>Social computing</a:t>
            </a:r>
          </a:p>
          <a:p>
            <a:pPr lvl="1"/>
            <a:r>
              <a:rPr lang="en-US" dirty="0" smtClean="0"/>
              <a:t>Crowdsourcing</a:t>
            </a:r>
          </a:p>
          <a:p>
            <a:pPr lvl="1"/>
            <a:r>
              <a:rPr lang="en-GB" dirty="0" smtClean="0"/>
              <a:t>Collaborative technologies</a:t>
            </a:r>
            <a:endParaRPr lang="en-US" dirty="0" smtClean="0"/>
          </a:p>
          <a:p>
            <a:pPr lvl="1"/>
            <a:r>
              <a:rPr lang="en-US" dirty="0" smtClean="0"/>
              <a:t>Semantic technologies and Linked </a:t>
            </a:r>
            <a:r>
              <a:rPr lang="en-US" dirty="0" smtClean="0"/>
              <a:t>Data management</a:t>
            </a:r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 smtClean="0"/>
              <a:t>data</a:t>
            </a:r>
          </a:p>
          <a:p>
            <a:pPr lvl="1"/>
            <a:r>
              <a:rPr lang="en-GB" dirty="0" smtClean="0"/>
              <a:t>(Non-technical challenges of) data science</a:t>
            </a:r>
            <a:endParaRPr lang="en-US" dirty="0" smtClean="0"/>
          </a:p>
          <a:p>
            <a:pPr lvl="1"/>
            <a:r>
              <a:rPr lang="en-US" dirty="0" smtClean="0"/>
              <a:t>User-centered design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48" y="1700213"/>
            <a:ext cx="3231253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8CC-219E-7C4A-931F-F992E5F7CA06}" type="slidenum">
              <a:rPr lang="en-US">
                <a:solidFill>
                  <a:srgbClr val="000000"/>
                </a:solidFill>
                <a:ea typeface="Osaka"/>
                <a:cs typeface="Osaka"/>
              </a:rPr>
              <a:pPr/>
              <a:t>2</a:t>
            </a:fld>
            <a:endParaRPr lang="en-US" dirty="0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2765" y="5888305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e.simperl@soton.ac.uk</a:t>
            </a:r>
            <a:endParaRPr lang="en-US" sz="1800" dirty="0">
              <a:solidFill>
                <a:srgbClr val="000000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9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Socio-technical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Systems bringing together human/social and machine capabilities</a:t>
            </a:r>
            <a:r>
              <a:rPr lang="en-US" dirty="0" smtClean="0"/>
              <a:t>, empowered by the Web (2.0)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50" y="2636912"/>
            <a:ext cx="5866234" cy="3841341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areas and their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6" name="Picture 2" descr="http://press.princeton.edu/images/k79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0997"/>
            <a:ext cx="1497184" cy="22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v2-4.scribdassets.com/img/word_document/51069892/255x300/5397749bc6/13658786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12" y="4230997"/>
            <a:ext cx="1796400" cy="211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S2zElgQItw6sBsFkXphQnSD3Z0Th_YffP3iC5Ivvf_h1TAeVq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55" y="4230997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x.images-amazon.com/images/I/51GyDmtXHEL._SX258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1648"/>
            <a:ext cx="1944216" cy="24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eople.cs.pitt.edu/~kirk/CS1699Fall2014/networks_crowds_and_marke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62" y="1685948"/>
            <a:ext cx="1707444" cy="24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ecx.images-amazon.com/images/I/51w5ybeiwK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4734"/>
            <a:ext cx="1964394" cy="25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en/9/95/Wikinomics_front_cov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95328"/>
            <a:ext cx="1718018" cy="26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realityisbroken.files.wordpress.com/2010/11/screen-shot-2010-11-07-at-1-45-21-pm1.png?w=337&amp;h=5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81" y="1624734"/>
            <a:ext cx="1527755" cy="22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ont 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1" y="3983217"/>
            <a:ext cx="1663616" cy="25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ront 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34" y="1592749"/>
            <a:ext cx="1610546" cy="23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theoretical frameworks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Map out the design space and define guidelines and best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83701"/>
            <a:ext cx="7125790" cy="43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Open Addresses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Building a socio-technical ecosystem to (re-)create a digital </a:t>
            </a:r>
            <a:r>
              <a:rPr lang="en-GB" dirty="0" err="1" smtClean="0"/>
              <a:t>artifact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90" y="2564904"/>
            <a:ext cx="6062807" cy="35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Example: Games </a:t>
            </a:r>
            <a:r>
              <a:rPr lang="de-DE" dirty="0" smtClean="0"/>
              <a:t>with a purpose (GWAP)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Designing a game narrative for a technical problem that computers aren’t (yet) good at.</a:t>
            </a:r>
            <a:endParaRPr lang="de-DE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EF56-31AE-4353-9E2A-7821A14E9E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Grafik 7" descr="ontopronto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852200"/>
            <a:ext cx="2619400" cy="2302111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036953" cy="237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>
                <a:lumMod val="85000"/>
              </a:schemeClr>
            </a:solidFill>
            <a:prstDash val="sys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wais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348840"/>
            <a:ext cx="2731368" cy="2731368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</p:pic>
      <p:pic>
        <p:nvPicPr>
          <p:cNvPr id="28678" name="Picture 6" descr="Phet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7725" y="4653136"/>
            <a:ext cx="2059345" cy="205934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</p:pic>
      <p:sp>
        <p:nvSpPr>
          <p:cNvPr id="12" name="Textfeld 11"/>
          <p:cNvSpPr txBox="1"/>
          <p:nvPr/>
        </p:nvSpPr>
        <p:spPr>
          <a:xfrm>
            <a:off x="6180956" y="1484784"/>
            <a:ext cx="287808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bg1"/>
                </a:solidFill>
                <a:latin typeface="+mn-lt"/>
              </a:rPr>
              <a:t>See also [van Ahn &amp; </a:t>
            </a:r>
            <a:r>
              <a:rPr lang="de-DE" dirty="0" err="1" smtClean="0">
                <a:solidFill>
                  <a:schemeClr val="bg1"/>
                </a:solidFill>
                <a:latin typeface="+mn-lt"/>
              </a:rPr>
              <a:t>Dabbish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, 2008]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674" name="Picture 2" descr="http://verilinks.aksw.org/images/gamesc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637571"/>
            <a:ext cx="3912322" cy="294179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050" name="Picture 2" descr="https://lh3.ggpht.com/tivHRxffs8ANFHIvYzE9oKAFum_ZJMSWNyIWlv1gH1T9VOP-HJu9dofACBbVXZjFDXU=h9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81" y="2502115"/>
            <a:ext cx="2198475" cy="3664125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Citizen science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user </a:t>
            </a:r>
            <a:r>
              <a:rPr lang="en-GB" dirty="0" err="1" smtClean="0"/>
              <a:t>behavior</a:t>
            </a:r>
            <a:r>
              <a:rPr lang="en-GB" dirty="0" smtClean="0"/>
              <a:t> and engagement</a:t>
            </a:r>
          </a:p>
          <a:p>
            <a:r>
              <a:rPr lang="en-GB" dirty="0" smtClean="0"/>
              <a:t>Develop new scientific workflows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>
          <a:xfrm>
            <a:off x="4455622" y="3290501"/>
            <a:ext cx="232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3005204"/>
            <a:ext cx="5364596" cy="2863816"/>
          </a:xfrm>
          <a:prstGeom prst="rect">
            <a:avLst/>
          </a:prstGeom>
          <a:noFill/>
          <a:ln>
            <a:solidFill>
              <a:srgbClr val="A6D85F"/>
            </a:solidFill>
            <a:prstDash val="dash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48"/>
          <a:stretch/>
        </p:blipFill>
        <p:spPr>
          <a:xfrm>
            <a:off x="5859356" y="2750911"/>
            <a:ext cx="2975961" cy="163317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487" y="4437112"/>
            <a:ext cx="2097697" cy="16848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04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crowdsourced data curation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an effective workflow to repair </a:t>
            </a:r>
            <a:r>
              <a:rPr lang="en-GB" dirty="0" err="1" smtClean="0"/>
              <a:t>Dbpedia</a:t>
            </a:r>
            <a:r>
              <a:rPr lang="en-GB" dirty="0" smtClean="0"/>
              <a:t> (using several forms of crowdsourcing)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F4B4-79DB-4C07-BE16-CA4A6D57C7C7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64" y="2708920"/>
            <a:ext cx="6391275" cy="3905250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cience_lecture_v2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webscience_lecture_v2</Template>
  <TotalTime>444</TotalTime>
  <Words>328</Words>
  <Application>Microsoft Office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webscience_lecture_v2</vt:lpstr>
      <vt:lpstr>UOS divider slide design</vt:lpstr>
      <vt:lpstr>UOS full bleed image</vt:lpstr>
      <vt:lpstr>Topics in socio-technical systems</vt:lpstr>
      <vt:lpstr>About me </vt:lpstr>
      <vt:lpstr>Socio-technical systems</vt:lpstr>
      <vt:lpstr>Main areas and their challenges</vt:lpstr>
      <vt:lpstr>Example: theoretical frameworks</vt:lpstr>
      <vt:lpstr>Example: Open Addresses</vt:lpstr>
      <vt:lpstr>Example: Games with a purpose (GWAP)</vt:lpstr>
      <vt:lpstr>Example: Citizen science</vt:lpstr>
      <vt:lpstr>Example: crowdsourced data curation</vt:lpstr>
      <vt:lpstr>Example: incentives engineering</vt:lpstr>
      <vt:lpstr>Example: crowd-enabled query processing</vt:lpstr>
      <vt:lpstr>Summary of research 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Dund</dc:title>
  <dc:creator>Elena Simperl</dc:creator>
  <cp:lastModifiedBy>Elena</cp:lastModifiedBy>
  <cp:revision>25</cp:revision>
  <dcterms:created xsi:type="dcterms:W3CDTF">2013-11-20T09:16:09Z</dcterms:created>
  <dcterms:modified xsi:type="dcterms:W3CDTF">2014-12-04T15:10:32Z</dcterms:modified>
</cp:coreProperties>
</file>