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8" r:id="rId1"/>
  </p:sldMasterIdLst>
  <p:notesMasterIdLst>
    <p:notesMasterId r:id="rId31"/>
  </p:notesMasterIdLst>
  <p:handoutMasterIdLst>
    <p:handoutMasterId r:id="rId32"/>
  </p:handoutMasterIdLst>
  <p:sldIdLst>
    <p:sldId id="257" r:id="rId2"/>
    <p:sldId id="327" r:id="rId3"/>
    <p:sldId id="258" r:id="rId4"/>
    <p:sldId id="259" r:id="rId5"/>
    <p:sldId id="325" r:id="rId6"/>
    <p:sldId id="326" r:id="rId7"/>
    <p:sldId id="293" r:id="rId8"/>
    <p:sldId id="295" r:id="rId9"/>
    <p:sldId id="297" r:id="rId10"/>
    <p:sldId id="298" r:id="rId11"/>
    <p:sldId id="299" r:id="rId12"/>
    <p:sldId id="301" r:id="rId13"/>
    <p:sldId id="302" r:id="rId14"/>
    <p:sldId id="303" r:id="rId15"/>
    <p:sldId id="306" r:id="rId16"/>
    <p:sldId id="260" r:id="rId17"/>
    <p:sldId id="261" r:id="rId18"/>
    <p:sldId id="262" r:id="rId19"/>
    <p:sldId id="265" r:id="rId20"/>
    <p:sldId id="266" r:id="rId21"/>
    <p:sldId id="270" r:id="rId22"/>
    <p:sldId id="291" r:id="rId23"/>
    <p:sldId id="329" r:id="rId24"/>
    <p:sldId id="328" r:id="rId25"/>
    <p:sldId id="319" r:id="rId26"/>
    <p:sldId id="320" r:id="rId27"/>
    <p:sldId id="321" r:id="rId28"/>
    <p:sldId id="322" r:id="rId29"/>
    <p:sldId id="330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7009" autoAdjust="0"/>
  </p:normalViewPr>
  <p:slideViewPr>
    <p:cSldViewPr snapToGrid="0" snapToObjects="1" showGuides="1">
      <p:cViewPr>
        <p:scale>
          <a:sx n="72" d="100"/>
          <a:sy n="72" d="100"/>
        </p:scale>
        <p:origin x="-872" y="-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F79CBE-9D90-1442-85DF-A63CF8722242}" type="datetimeFigureOut">
              <a:rPr lang="en-US" smtClean="0"/>
              <a:t>06/05/15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D56441-A3A0-F64B-939E-758AFCD47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6843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4E191C-1AAE-B84C-9518-47FE32D993FD}" type="datetimeFigureOut">
              <a:rPr lang="en-US" smtClean="0"/>
              <a:t>06/05/15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A6717C-ABEE-7C47-86C1-990073364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20827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Track the bill of materials for the Saturn V and the CSM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6717C-ABEE-7C47-86C1-9900733647C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056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3C9837-38CE-B440-8E57-3C499E4A004B}" type="slidenum">
              <a:rPr lang="en-GB"/>
              <a:pPr/>
              <a:t>15</a:t>
            </a:fld>
            <a:endParaRPr lang="en-GB"/>
          </a:p>
        </p:txBody>
      </p:sp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6F0526-7BD0-8B48-942E-26FDFC8F63E1}" type="slidenum">
              <a:rPr lang="en-GB"/>
              <a:pPr/>
              <a:t>17</a:t>
            </a:fld>
            <a:endParaRPr lang="en-GB"/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Integrated Database Management System</a:t>
            </a:r>
            <a:endParaRPr lang="en-GB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E22EE7-7139-9446-BE0F-1DEA72F55E30}" type="slidenum">
              <a:rPr lang="en-GB"/>
              <a:pPr/>
              <a:t>18</a:t>
            </a:fld>
            <a:endParaRPr lang="en-GB"/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D4F2AF-FE67-6843-8E66-67A1E78DFA97}" type="slidenum">
              <a:rPr lang="en-GB"/>
              <a:pPr/>
              <a:t>19</a:t>
            </a:fld>
            <a:endParaRPr lang="en-GB"/>
          </a:p>
        </p:txBody>
      </p:sp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 </a:t>
            </a:r>
            <a:r>
              <a:rPr lang="en-GB" i="1" dirty="0" smtClean="0"/>
              <a:t>set type</a:t>
            </a:r>
            <a:r>
              <a:rPr lang="en-GB" dirty="0" smtClean="0"/>
              <a:t> is a description of a 1:N relationship between two record types</a:t>
            </a:r>
          </a:p>
          <a:p>
            <a:r>
              <a:rPr lang="en-GB" dirty="0" smtClean="0"/>
              <a:t>Each set type has:</a:t>
            </a:r>
          </a:p>
          <a:p>
            <a:pPr lvl="1"/>
            <a:r>
              <a:rPr lang="en-GB" dirty="0" smtClean="0"/>
              <a:t>A name</a:t>
            </a:r>
          </a:p>
          <a:p>
            <a:pPr lvl="1"/>
            <a:r>
              <a:rPr lang="en-GB" dirty="0" smtClean="0"/>
              <a:t>An </a:t>
            </a:r>
            <a:r>
              <a:rPr lang="en-GB" i="1" dirty="0" smtClean="0"/>
              <a:t>owner record type</a:t>
            </a:r>
            <a:br>
              <a:rPr lang="en-GB" i="1" dirty="0" smtClean="0"/>
            </a:br>
            <a:r>
              <a:rPr lang="en-GB" dirty="0" smtClean="0"/>
              <a:t>(the domain of the relationship)</a:t>
            </a:r>
          </a:p>
          <a:p>
            <a:pPr lvl="1"/>
            <a:r>
              <a:rPr lang="en-GB" dirty="0" smtClean="0"/>
              <a:t>A </a:t>
            </a:r>
            <a:r>
              <a:rPr lang="en-GB" i="1" dirty="0" smtClean="0"/>
              <a:t>member record type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(the range of the relationship)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51E27E-A282-C04A-A677-8CF8019F4769}" type="slidenum">
              <a:rPr lang="en-GB"/>
              <a:pPr/>
              <a:t>20</a:t>
            </a:fld>
            <a:endParaRPr lang="en-GB"/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62600A-3B85-E945-AB3C-E250B5E1358E}" type="slidenum">
              <a:rPr lang="en-GB"/>
              <a:pPr/>
              <a:t>21</a:t>
            </a:fld>
            <a:endParaRPr lang="en-GB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7E8303-FFE1-944F-9653-FDD344C03834}" type="slidenum">
              <a:rPr lang="en-GB"/>
              <a:pPr/>
              <a:t>22</a:t>
            </a:fld>
            <a:endParaRPr lang="en-GB"/>
          </a:p>
        </p:txBody>
      </p:sp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BF3F37-6BED-3142-94AC-584F542F2B74}" type="slidenum">
              <a:rPr lang="en-GB"/>
              <a:pPr/>
              <a:t>25</a:t>
            </a:fld>
            <a:endParaRPr lang="en-GB"/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2E60D4-5646-2E4D-8A61-63ABF9C534BA}" type="slidenum">
              <a:rPr lang="en-GB"/>
              <a:pPr/>
              <a:t>26</a:t>
            </a:fld>
            <a:endParaRPr lang="en-GB"/>
          </a:p>
        </p:txBody>
      </p:sp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AD63F4-0C6D-2E4F-9E00-03BB93C11DF3}" type="slidenum">
              <a:rPr lang="en-GB"/>
              <a:pPr/>
              <a:t>27</a:t>
            </a:fld>
            <a:endParaRPr lang="en-GB"/>
          </a:p>
        </p:txBody>
      </p:sp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41DF46-3FE3-E34E-8226-4E224F33F38E}" type="slidenum">
              <a:rPr lang="en-GB"/>
              <a:pPr/>
              <a:t>7</a:t>
            </a:fld>
            <a:endParaRPr lang="en-GB"/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F09261-3021-C94B-A9AA-7642B5F6662E}" type="slidenum">
              <a:rPr lang="en-GB"/>
              <a:pPr/>
              <a:t>28</a:t>
            </a:fld>
            <a:endParaRPr lang="en-GB"/>
          </a:p>
        </p:txBody>
      </p:sp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31BB54-67E1-7B49-9662-77D8D74DE615}" type="slidenum">
              <a:rPr lang="en-GB"/>
              <a:pPr/>
              <a:t>8</a:t>
            </a:fld>
            <a:endParaRPr lang="en-GB"/>
          </a:p>
        </p:txBody>
      </p:sp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dirty="0" smtClean="0"/>
              <a:t>Each node in the tree is a </a:t>
            </a:r>
            <a:r>
              <a:rPr lang="en-GB" i="1" dirty="0" smtClean="0"/>
              <a:t>record</a:t>
            </a:r>
            <a:r>
              <a:rPr lang="en-GB" dirty="0" smtClean="0"/>
              <a:t> representing some entity</a:t>
            </a:r>
          </a:p>
          <a:p>
            <a:pPr>
              <a:lnSpc>
                <a:spcPct val="90000"/>
              </a:lnSpc>
            </a:pPr>
            <a:r>
              <a:rPr lang="en-GB" dirty="0" smtClean="0"/>
              <a:t>Records are a collection of </a:t>
            </a:r>
            <a:r>
              <a:rPr lang="en-GB" i="1" dirty="0" smtClean="0"/>
              <a:t>field values</a:t>
            </a:r>
            <a:r>
              <a:rPr lang="en-GB" dirty="0" smtClean="0"/>
              <a:t> that provide information about the entity represented by the record</a:t>
            </a:r>
          </a:p>
          <a:p>
            <a:pPr>
              <a:lnSpc>
                <a:spcPct val="90000"/>
              </a:lnSpc>
            </a:pPr>
            <a:r>
              <a:rPr lang="en-GB" dirty="0" smtClean="0"/>
              <a:t>Records of the same type are grouped into </a:t>
            </a:r>
            <a:r>
              <a:rPr lang="en-GB" i="1" dirty="0" smtClean="0"/>
              <a:t>record types</a:t>
            </a:r>
          </a:p>
          <a:p>
            <a:pPr lvl="1">
              <a:lnSpc>
                <a:spcPct val="90000"/>
              </a:lnSpc>
            </a:pPr>
            <a:r>
              <a:rPr lang="en-GB" dirty="0" smtClean="0"/>
              <a:t>Each record type has a name</a:t>
            </a:r>
          </a:p>
          <a:p>
            <a:pPr lvl="1">
              <a:lnSpc>
                <a:spcPct val="90000"/>
              </a:lnSpc>
            </a:pPr>
            <a:r>
              <a:rPr lang="en-GB" dirty="0" smtClean="0"/>
              <a:t>The structure of a record type is defined by a collection of </a:t>
            </a:r>
            <a:r>
              <a:rPr lang="en-GB" i="1" dirty="0" smtClean="0"/>
              <a:t>fields</a:t>
            </a:r>
            <a:r>
              <a:rPr lang="en-GB" dirty="0" smtClean="0"/>
              <a:t> or </a:t>
            </a:r>
            <a:r>
              <a:rPr lang="en-GB" i="1" dirty="0" smtClean="0"/>
              <a:t>data items</a:t>
            </a:r>
          </a:p>
          <a:p>
            <a:pPr lvl="1">
              <a:lnSpc>
                <a:spcPct val="90000"/>
              </a:lnSpc>
            </a:pPr>
            <a:r>
              <a:rPr lang="en-GB" dirty="0" smtClean="0"/>
              <a:t>Each field has a </a:t>
            </a:r>
            <a:r>
              <a:rPr lang="en-GB" i="1" dirty="0" smtClean="0"/>
              <a:t>data type</a:t>
            </a:r>
            <a:r>
              <a:rPr lang="en-GB" dirty="0" smtClean="0"/>
              <a:t> (integer, float, string, </a:t>
            </a:r>
            <a:r>
              <a:rPr lang="en-GB" dirty="0" err="1" smtClean="0"/>
              <a:t>etc</a:t>
            </a:r>
            <a:r>
              <a:rPr lang="en-GB" dirty="0" smtClean="0"/>
              <a:t>)</a:t>
            </a:r>
            <a:endParaRPr lang="en-US" dirty="0" smtClean="0"/>
          </a:p>
          <a:p>
            <a:endParaRPr lang="en-GB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45EFA8-6719-7841-A136-125D751D0B3B}" type="slidenum">
              <a:rPr lang="en-GB"/>
              <a:pPr/>
              <a:t>9</a:t>
            </a:fld>
            <a:endParaRPr lang="en-GB"/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 </a:t>
            </a:r>
            <a:r>
              <a:rPr lang="en-GB" i="1" dirty="0" smtClean="0"/>
              <a:t>parent-child relationship type</a:t>
            </a:r>
            <a:r>
              <a:rPr lang="en-GB" dirty="0" smtClean="0"/>
              <a:t> (</a:t>
            </a:r>
            <a:r>
              <a:rPr lang="en-GB" i="1" dirty="0" smtClean="0"/>
              <a:t>PCR type</a:t>
            </a:r>
            <a:r>
              <a:rPr lang="en-GB" dirty="0" smtClean="0"/>
              <a:t>) is a 1:N relationship between two record types</a:t>
            </a:r>
          </a:p>
          <a:p>
            <a:pPr lvl="1"/>
            <a:r>
              <a:rPr lang="en-GB" dirty="0" smtClean="0"/>
              <a:t>The single end is the </a:t>
            </a:r>
            <a:r>
              <a:rPr lang="en-GB" i="1" dirty="0" smtClean="0"/>
              <a:t>parent record type</a:t>
            </a:r>
          </a:p>
          <a:p>
            <a:pPr lvl="1"/>
            <a:r>
              <a:rPr lang="en-GB" dirty="0" smtClean="0"/>
              <a:t>The multiple end has the </a:t>
            </a:r>
            <a:r>
              <a:rPr lang="en-GB" i="1" dirty="0" smtClean="0"/>
              <a:t>child record type</a:t>
            </a:r>
          </a:p>
          <a:p>
            <a:pPr lvl="1"/>
            <a:r>
              <a:rPr lang="en-GB" dirty="0" smtClean="0"/>
              <a:t>(each record may have many children)</a:t>
            </a:r>
          </a:p>
          <a:p>
            <a:r>
              <a:rPr lang="en-GB" dirty="0" smtClean="0"/>
              <a:t>Each child may itself have child record types</a:t>
            </a:r>
            <a:br>
              <a:rPr lang="en-GB" dirty="0" smtClean="0"/>
            </a:br>
            <a:r>
              <a:rPr lang="en-GB" dirty="0" smtClean="0"/>
              <a:t>(i.e. it may be the parent in another relationship</a:t>
            </a:r>
            <a:endParaRPr lang="en-US" dirty="0" smtClean="0"/>
          </a:p>
          <a:p>
            <a:endParaRPr lang="en-GB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EFE908-D4CF-7E40-8F95-74C018EC7FE2}" type="slidenum">
              <a:rPr lang="en-GB"/>
              <a:pPr/>
              <a:t>10</a:t>
            </a:fld>
            <a:endParaRPr lang="en-GB"/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ECFEC6-F944-9B4D-B712-0BEAC7197272}" type="slidenum">
              <a:rPr lang="en-GB"/>
              <a:pPr/>
              <a:t>11</a:t>
            </a:fld>
            <a:endParaRPr lang="en-GB"/>
          </a:p>
        </p:txBody>
      </p:sp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9BF053-893A-4E4B-9A53-585317FD40BE}" type="slidenum">
              <a:rPr lang="en-GB"/>
              <a:pPr/>
              <a:t>12</a:t>
            </a:fld>
            <a:endParaRPr lang="en-GB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39529F-DFF3-E043-AB5C-C9DE8E82D8B8}" type="slidenum">
              <a:rPr lang="en-GB"/>
              <a:pPr/>
              <a:t>13</a:t>
            </a:fld>
            <a:endParaRPr lang="en-GB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C163B9-5D3C-5147-8063-A7FEAB486EBE}" type="slidenum">
              <a:rPr lang="en-GB"/>
              <a:pPr/>
              <a:t>14</a:t>
            </a:fld>
            <a:endParaRPr lang="en-GB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gradFill rotWithShape="1">
          <a:gsLst>
            <a:gs pos="0">
              <a:srgbClr val="014359"/>
            </a:gs>
            <a:gs pos="50000">
              <a:srgbClr val="014359"/>
            </a:gs>
            <a:gs pos="100000">
              <a:srgbClr val="00727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323999" y="1700213"/>
            <a:ext cx="8496000" cy="2160587"/>
          </a:xfrm>
        </p:spPr>
        <p:txBody>
          <a:bodyPr lIns="91440" anchor="b"/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324000" y="3860800"/>
            <a:ext cx="8496000" cy="1946275"/>
          </a:xfrm>
        </p:spPr>
        <p:txBody>
          <a:bodyPr lIns="91440"/>
          <a:lstStyle>
            <a:lvl1pPr marL="0" indent="0">
              <a:buFontTx/>
              <a:buNone/>
              <a:defRPr sz="3600">
                <a:solidFill>
                  <a:srgbClr val="B1D3D6"/>
                </a:solidFill>
              </a:defRPr>
            </a:lvl1pPr>
          </a:lstStyle>
          <a:p>
            <a:r>
              <a:rPr lang="en-GB" smtClean="0"/>
              <a:t>Click to edit Master subtitle style</a:t>
            </a:r>
            <a:endParaRPr lang="en-GB" dirty="0"/>
          </a:p>
        </p:txBody>
      </p:sp>
      <p:pic>
        <p:nvPicPr>
          <p:cNvPr id="5" name="Picture 1033" descr="white_logo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550" y="381000"/>
            <a:ext cx="2695575" cy="58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324000" y="5807075"/>
            <a:ext cx="8496000" cy="882860"/>
          </a:xfrm>
        </p:spPr>
        <p:txBody>
          <a:bodyPr/>
          <a:lstStyle>
            <a:lvl1pPr marL="90000" indent="0">
              <a:spcAft>
                <a:spcPts val="0"/>
              </a:spcAft>
              <a:buNone/>
              <a:defRPr sz="2000" baseline="0">
                <a:solidFill>
                  <a:srgbClr val="B1D3D6"/>
                </a:solidFill>
              </a:defRPr>
            </a:lvl1pPr>
          </a:lstStyle>
          <a:p>
            <a:pPr lvl="0"/>
            <a:r>
              <a:rPr lang="en-US" dirty="0" smtClean="0"/>
              <a:t>Click to add author </a:t>
            </a:r>
            <a:br>
              <a:rPr lang="en-US" dirty="0" smtClean="0"/>
            </a:br>
            <a:r>
              <a:rPr lang="en-US" dirty="0" smtClean="0"/>
              <a:t>and date</a:t>
            </a:r>
          </a:p>
        </p:txBody>
      </p:sp>
      <p:pic>
        <p:nvPicPr>
          <p:cNvPr id="6" name="Picture 5" descr="Electronics_and_Computer_Science_BLACK-2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99" y="381000"/>
            <a:ext cx="2163119" cy="5842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24000" y="1692000"/>
            <a:ext cx="8496000" cy="44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gradFill flip="none" rotWithShape="1">
          <a:gsLst>
            <a:gs pos="0">
              <a:srgbClr val="007275"/>
            </a:gs>
            <a:gs pos="100000">
              <a:srgbClr val="008CAC"/>
            </a:gs>
            <a:gs pos="50000">
              <a:srgbClr val="00727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000" y="1700214"/>
            <a:ext cx="8496000" cy="4113268"/>
          </a:xfrm>
        </p:spPr>
        <p:txBody>
          <a:bodyPr anchor="ctr"/>
          <a:lstStyle>
            <a:lvl1pPr algn="r">
              <a:defRPr sz="7200" b="0" i="0" cap="none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pic>
        <p:nvPicPr>
          <p:cNvPr id="9" name="Picture 1033" descr="white_logo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925" y="381000"/>
            <a:ext cx="2139950" cy="46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ection Header">
    <p:bg>
      <p:bgPr>
        <a:gradFill flip="none" rotWithShape="1">
          <a:gsLst>
            <a:gs pos="0">
              <a:srgbClr val="007275"/>
            </a:gs>
            <a:gs pos="100000">
              <a:srgbClr val="008CAC"/>
            </a:gs>
            <a:gs pos="50000">
              <a:srgbClr val="00727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90000" indent="0"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GB" smtClean="0"/>
              <a:t>Drag picture to placeholder or click icon to add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000" y="4406900"/>
            <a:ext cx="8496000" cy="1362075"/>
          </a:xfrm>
          <a:effectLst>
            <a:outerShdw blurRad="76200" dist="12700" dir="2700000" algn="tl" rotWithShape="0">
              <a:prstClr val="black"/>
            </a:outerShdw>
          </a:effectLst>
        </p:spPr>
        <p:txBody>
          <a:bodyPr/>
          <a:lstStyle>
            <a:lvl1pPr algn="l">
              <a:defRPr sz="4800" b="0" i="0" cap="none">
                <a:solidFill>
                  <a:srgbClr val="FFFFFF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4000" y="5768975"/>
            <a:ext cx="8496000" cy="395288"/>
          </a:xfrm>
          <a:effectLst>
            <a:outerShdw blurRad="76200" dist="12700" dir="2700000" algn="tl" rotWithShape="0">
              <a:prstClr val="black"/>
            </a:outerShdw>
          </a:effectLst>
        </p:spPr>
        <p:txBody>
          <a:bodyPr anchor="b"/>
          <a:lstStyle>
            <a:lvl1pPr marL="0" indent="0">
              <a:buNone/>
              <a:defRPr sz="1600" b="1">
                <a:solidFill>
                  <a:srgbClr val="FFFFFF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dirty="0" smtClean="0"/>
              <a:t>Click to add image URI</a:t>
            </a:r>
          </a:p>
        </p:txBody>
      </p:sp>
    </p:spTree>
    <p:extLst>
      <p:ext uri="{BB962C8B-B14F-4D97-AF65-F5344CB8AC3E}">
        <p14:creationId xmlns:p14="http://schemas.microsoft.com/office/powerpoint/2010/main" val="2850557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4000" y="1682750"/>
            <a:ext cx="4095600" cy="44894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682750"/>
            <a:ext cx="4095600" cy="448944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pic>
        <p:nvPicPr>
          <p:cNvPr id="11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000" y="1682750"/>
            <a:ext cx="4095600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4000" y="2322511"/>
            <a:ext cx="4095600" cy="384968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399" y="1682750"/>
            <a:ext cx="4094164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399" y="2322511"/>
            <a:ext cx="4094164" cy="384969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pic>
        <p:nvPicPr>
          <p:cNvPr id="12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red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r>
              <a:rPr lang="en-GB" smtClean="0"/>
              <a:t>Drag picture to placeholder or click icon to add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4000" y="6316662"/>
            <a:ext cx="6585941" cy="312738"/>
          </a:xfrm>
          <a:effectLst/>
        </p:spPr>
        <p:txBody>
          <a:bodyPr anchor="b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dirty="0" smtClean="0"/>
              <a:t>Click to add image credit</a:t>
            </a:r>
          </a:p>
        </p:txBody>
      </p:sp>
    </p:spTree>
    <p:extLst>
      <p:ext uri="{BB962C8B-B14F-4D97-AF65-F5344CB8AC3E}">
        <p14:creationId xmlns:p14="http://schemas.microsoft.com/office/powerpoint/2010/main" val="1344296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24000" y="1682750"/>
            <a:ext cx="8496000" cy="4489450"/>
          </a:xfrm>
        </p:spPr>
        <p:txBody>
          <a:bodyPr/>
          <a:lstStyle/>
          <a:p>
            <a:pPr lvl="0"/>
            <a:r>
              <a:rPr lang="en-GB" noProof="0" smtClean="0"/>
              <a:t>Click icon to add table</a:t>
            </a:r>
            <a:endParaRPr lang="en-US" noProof="0" dirty="0" smtClean="0"/>
          </a:p>
        </p:txBody>
      </p:sp>
      <p:pic>
        <p:nvPicPr>
          <p:cNvPr id="9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24000" y="1692000"/>
            <a:ext cx="8496000" cy="210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327827" y="4077072"/>
            <a:ext cx="8496300" cy="2100263"/>
          </a:xfrm>
        </p:spPr>
        <p:txBody>
          <a:bodyPr/>
          <a:lstStyle/>
          <a:p>
            <a:r>
              <a:rPr lang="en-GB" smtClean="0"/>
              <a:t>Drag picture to placeholder or click icon to add</a:t>
            </a:r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pic>
        <p:nvPicPr>
          <p:cNvPr id="8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2340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4000" y="900000"/>
            <a:ext cx="84960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4000" y="1692000"/>
            <a:ext cx="8496000" cy="44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4000" y="6324600"/>
            <a:ext cx="1752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dirty="0">
                <a:latin typeface="Georgia"/>
                <a:ea typeface="ＭＳ Ｐゴシック" pitchFamily="-106" charset="-128"/>
                <a:cs typeface="Georgia"/>
              </a:defRPr>
            </a:lvl1pPr>
          </a:lstStyle>
          <a:p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0" y="63246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dirty="0">
                <a:latin typeface="Georgia"/>
                <a:ea typeface="ＭＳ Ｐゴシック" pitchFamily="-106" charset="-128"/>
                <a:cs typeface="Georgia"/>
              </a:defRPr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67400" y="6316662"/>
            <a:ext cx="1752600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Georgia"/>
                <a:ea typeface="ＭＳ Ｐゴシック" pitchFamily="-106" charset="-128"/>
                <a:cs typeface="Georgia"/>
              </a:defRPr>
            </a:lvl1pPr>
          </a:lstStyle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51" r:id="rId4"/>
    <p:sldLayoutId id="2147483742" r:id="rId5"/>
    <p:sldLayoutId id="2147483743" r:id="rId6"/>
    <p:sldLayoutId id="2147483753" r:id="rId7"/>
    <p:sldLayoutId id="2147483750" r:id="rId8"/>
    <p:sldLayoutId id="2147483752" r:id="rId9"/>
    <p:sldLayoutId id="2147483744" r:id="rId10"/>
    <p:sldLayoutId id="2147483745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9pPr>
    </p:titleStyle>
    <p:bodyStyle>
      <a:lvl1pPr marL="174625" indent="-174625" algn="l" rtl="0" eaLnBrk="1" fontAlgn="base" hangingPunct="1">
        <a:spcBef>
          <a:spcPct val="0"/>
        </a:spcBef>
        <a:spcAft>
          <a:spcPts val="1800"/>
        </a:spcAft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449263" indent="-176213" algn="l" rtl="0" eaLnBrk="1" fontAlgn="base" hangingPunct="1">
        <a:spcBef>
          <a:spcPct val="0"/>
        </a:spcBef>
        <a:spcAft>
          <a:spcPts val="1200"/>
        </a:spcAft>
        <a:buFont typeface="Lucida Grande"/>
        <a:buChar char="-"/>
        <a:defRPr sz="2000">
          <a:solidFill>
            <a:schemeClr val="tx1"/>
          </a:solidFill>
          <a:latin typeface="+mn-lt"/>
          <a:ea typeface="+mn-ea"/>
        </a:defRPr>
      </a:lvl2pPr>
      <a:lvl3pPr marL="722313" indent="-185738" algn="l" rtl="0" eaLnBrk="1" fontAlgn="base" hangingPunct="1">
        <a:spcBef>
          <a:spcPct val="0"/>
        </a:spcBef>
        <a:spcAft>
          <a:spcPts val="1200"/>
        </a:spcAft>
        <a:buFont typeface="Lucida Grande"/>
        <a:buChar char="-"/>
        <a:defRPr sz="2000">
          <a:solidFill>
            <a:schemeClr val="tx1"/>
          </a:solidFill>
          <a:latin typeface="+mn-lt"/>
          <a:ea typeface="+mn-ea"/>
        </a:defRPr>
      </a:lvl3pPr>
      <a:lvl4pPr marL="985838" indent="-176213" algn="l" rtl="0" eaLnBrk="1" fontAlgn="base" hangingPunct="1">
        <a:spcBef>
          <a:spcPct val="0"/>
        </a:spcBef>
        <a:spcAft>
          <a:spcPts val="1200"/>
        </a:spcAft>
        <a:buFont typeface="Lucida Grande"/>
        <a:buChar char="-"/>
        <a:defRPr sz="2000">
          <a:solidFill>
            <a:schemeClr val="tx1"/>
          </a:solidFill>
          <a:latin typeface="+mn-lt"/>
          <a:ea typeface="+mn-ea"/>
        </a:defRPr>
      </a:lvl4pPr>
      <a:lvl5pPr marL="1258888" indent="-185738" algn="l" rtl="0" eaLnBrk="1" fontAlgn="base" hangingPunct="1">
        <a:spcBef>
          <a:spcPct val="0"/>
        </a:spcBef>
        <a:spcAft>
          <a:spcPts val="1200"/>
        </a:spcAft>
        <a:buFont typeface="Lucida Grande"/>
        <a:buChar char="-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Before </a:t>
            </a:r>
            <a:r>
              <a:rPr lang="en-US" dirty="0" smtClean="0"/>
              <a:t>the Relational Model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COMP3211 Advanced Databases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Dr</a:t>
            </a:r>
            <a:r>
              <a:rPr lang="en-US" dirty="0" smtClean="0"/>
              <a:t> Nicholas Gibbins – </a:t>
            </a:r>
            <a:r>
              <a:rPr lang="en-US" dirty="0" err="1" smtClean="0"/>
              <a:t>nmg@ecs.soton.ac.uk</a:t>
            </a:r>
            <a:endParaRPr lang="en-US" dirty="0" smtClean="0"/>
          </a:p>
          <a:p>
            <a:r>
              <a:rPr lang="en-US" dirty="0" smtClean="0"/>
              <a:t>2014-2015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5454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Occurrences</a:t>
            </a:r>
            <a:endParaRPr 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An </a:t>
            </a:r>
            <a:r>
              <a:rPr lang="en-GB" i="1" dirty="0"/>
              <a:t>occurrence</a:t>
            </a:r>
            <a:r>
              <a:rPr lang="en-GB" dirty="0"/>
              <a:t> or </a:t>
            </a:r>
            <a:r>
              <a:rPr lang="en-GB" i="1" dirty="0"/>
              <a:t>instance</a:t>
            </a:r>
            <a:r>
              <a:rPr lang="en-GB" dirty="0"/>
              <a:t> of the PCR type consists of:</a:t>
            </a:r>
          </a:p>
          <a:p>
            <a:pPr lvl="1"/>
            <a:r>
              <a:rPr lang="en-GB" dirty="0"/>
              <a:t>One record of the parent record type</a:t>
            </a:r>
          </a:p>
          <a:p>
            <a:pPr lvl="1"/>
            <a:r>
              <a:rPr lang="en-GB" dirty="0"/>
              <a:t>Zero or more records of the child record type</a:t>
            </a:r>
          </a:p>
          <a:p>
            <a:pPr lvl="1"/>
            <a:r>
              <a:rPr lang="en-GB" dirty="0"/>
              <a:t>(i.e. an instance is a record and all of its children)</a:t>
            </a:r>
          </a:p>
          <a:p>
            <a:r>
              <a:rPr lang="en-GB" dirty="0"/>
              <a:t>PCR types are referred to by naming the pair of parent record type and child record type</a:t>
            </a:r>
          </a:p>
          <a:p>
            <a:pPr lvl="1"/>
            <a:r>
              <a:rPr lang="en-GB" dirty="0"/>
              <a:t>e.g. (DEPARTMENT, EMPLOYEE)</a:t>
            </a:r>
          </a:p>
          <a:p>
            <a:endParaRPr lang="en-GB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816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Georgia"/>
                <a:cs typeface="Georgia"/>
              </a:rPr>
              <a:t>Example Occurrences</a:t>
            </a:r>
            <a:br>
              <a:rPr lang="en-GB">
                <a:latin typeface="Georgia"/>
                <a:cs typeface="Georgia"/>
              </a:rPr>
            </a:br>
            <a:r>
              <a:rPr lang="en-GB" sz="2400">
                <a:latin typeface="Georgia"/>
                <a:cs typeface="Georgia"/>
              </a:rPr>
              <a:t>(DEPARTMENT, EMPLOYEE)</a:t>
            </a:r>
            <a:endParaRPr lang="en-US" sz="2400">
              <a:latin typeface="Georgia"/>
              <a:cs typeface="Georgia"/>
            </a:endParaRP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3492500" y="1989138"/>
            <a:ext cx="2159000" cy="360362"/>
          </a:xfrm>
          <a:prstGeom prst="rect">
            <a:avLst/>
          </a:prstGeom>
          <a:solidFill>
            <a:srgbClr val="BFBFB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>
                <a:latin typeface="Georgia"/>
                <a:cs typeface="Georgia"/>
              </a:rPr>
              <a:t>Sales</a:t>
            </a:r>
            <a:endParaRPr lang="en-US">
              <a:latin typeface="Georgia"/>
              <a:cs typeface="Georgia"/>
            </a:endParaRP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1692275" y="3068638"/>
            <a:ext cx="1439863" cy="360362"/>
          </a:xfrm>
          <a:prstGeom prst="rect">
            <a:avLst/>
          </a:prstGeom>
          <a:solidFill>
            <a:srgbClr val="BFBFB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>
                <a:latin typeface="Georgia"/>
                <a:cs typeface="Georgia"/>
              </a:rPr>
              <a:t>Smith</a:t>
            </a:r>
            <a:endParaRPr lang="en-US">
              <a:latin typeface="Georgia"/>
              <a:cs typeface="Georgia"/>
            </a:endParaRPr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3851275" y="3068638"/>
            <a:ext cx="1439863" cy="360362"/>
          </a:xfrm>
          <a:prstGeom prst="rect">
            <a:avLst/>
          </a:prstGeom>
          <a:solidFill>
            <a:srgbClr val="BFBFB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>
                <a:latin typeface="Georgia"/>
                <a:cs typeface="Georgia"/>
              </a:rPr>
              <a:t>Jones</a:t>
            </a:r>
            <a:endParaRPr lang="en-US">
              <a:latin typeface="Georgia"/>
              <a:cs typeface="Georgia"/>
            </a:endParaRPr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6011863" y="3068638"/>
            <a:ext cx="1439862" cy="360362"/>
          </a:xfrm>
          <a:prstGeom prst="rect">
            <a:avLst/>
          </a:prstGeom>
          <a:solidFill>
            <a:srgbClr val="BFBFB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>
                <a:latin typeface="Georgia"/>
                <a:cs typeface="Georgia"/>
              </a:rPr>
              <a:t>Brown</a:t>
            </a:r>
            <a:endParaRPr lang="en-US">
              <a:latin typeface="Georgia"/>
              <a:cs typeface="Georgia"/>
            </a:endParaRPr>
          </a:p>
        </p:txBody>
      </p:sp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3492500" y="4149725"/>
            <a:ext cx="2159000" cy="358775"/>
          </a:xfrm>
          <a:prstGeom prst="rect">
            <a:avLst/>
          </a:prstGeom>
          <a:solidFill>
            <a:srgbClr val="BFBFB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>
                <a:latin typeface="Georgia"/>
                <a:cs typeface="Georgia"/>
              </a:rPr>
              <a:t>IT</a:t>
            </a:r>
            <a:endParaRPr lang="en-US">
              <a:latin typeface="Georgia"/>
              <a:cs typeface="Georgia"/>
            </a:endParaRPr>
          </a:p>
        </p:txBody>
      </p:sp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2771775" y="5229225"/>
            <a:ext cx="1439863" cy="360363"/>
          </a:xfrm>
          <a:prstGeom prst="rect">
            <a:avLst/>
          </a:prstGeom>
          <a:solidFill>
            <a:srgbClr val="BFBFB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>
                <a:latin typeface="Georgia"/>
                <a:cs typeface="Georgia"/>
              </a:rPr>
              <a:t>Fraser</a:t>
            </a:r>
            <a:endParaRPr lang="en-US">
              <a:latin typeface="Georgia"/>
              <a:cs typeface="Georgia"/>
            </a:endParaRPr>
          </a:p>
        </p:txBody>
      </p:sp>
      <p:sp>
        <p:nvSpPr>
          <p:cNvPr id="26635" name="Rectangle 11"/>
          <p:cNvSpPr>
            <a:spLocks noChangeArrowheads="1"/>
          </p:cNvSpPr>
          <p:nvPr/>
        </p:nvSpPr>
        <p:spPr bwMode="auto">
          <a:xfrm>
            <a:off x="4932363" y="5229225"/>
            <a:ext cx="1441450" cy="360363"/>
          </a:xfrm>
          <a:prstGeom prst="rect">
            <a:avLst/>
          </a:prstGeom>
          <a:solidFill>
            <a:srgbClr val="BFBFB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>
                <a:latin typeface="Georgia"/>
                <a:cs typeface="Georgia"/>
              </a:rPr>
              <a:t>Hardy</a:t>
            </a:r>
            <a:endParaRPr lang="en-US">
              <a:latin typeface="Georgia"/>
              <a:cs typeface="Georgia"/>
            </a:endParaRPr>
          </a:p>
        </p:txBody>
      </p:sp>
      <p:cxnSp>
        <p:nvCxnSpPr>
          <p:cNvPr id="26637" name="AutoShape 13"/>
          <p:cNvCxnSpPr>
            <a:cxnSpLocks noChangeShapeType="1"/>
            <a:stCxn id="26629" idx="2"/>
            <a:endCxn id="26630" idx="0"/>
          </p:cNvCxnSpPr>
          <p:nvPr/>
        </p:nvCxnSpPr>
        <p:spPr bwMode="auto">
          <a:xfrm flipH="1">
            <a:off x="2413000" y="2349500"/>
            <a:ext cx="2159000" cy="7191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26639" name="AutoShape 15"/>
          <p:cNvCxnSpPr>
            <a:cxnSpLocks noChangeShapeType="1"/>
            <a:stCxn id="26629" idx="2"/>
            <a:endCxn id="26631" idx="0"/>
          </p:cNvCxnSpPr>
          <p:nvPr/>
        </p:nvCxnSpPr>
        <p:spPr bwMode="auto">
          <a:xfrm>
            <a:off x="4572000" y="2349500"/>
            <a:ext cx="0" cy="7191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26640" name="AutoShape 16"/>
          <p:cNvCxnSpPr>
            <a:cxnSpLocks noChangeShapeType="1"/>
            <a:stCxn id="26629" idx="2"/>
            <a:endCxn id="26632" idx="0"/>
          </p:cNvCxnSpPr>
          <p:nvPr/>
        </p:nvCxnSpPr>
        <p:spPr bwMode="auto">
          <a:xfrm>
            <a:off x="4572000" y="2349500"/>
            <a:ext cx="2160588" cy="7191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26641" name="AutoShape 17"/>
          <p:cNvCxnSpPr>
            <a:cxnSpLocks noChangeShapeType="1"/>
            <a:stCxn id="26633" idx="2"/>
            <a:endCxn id="26634" idx="0"/>
          </p:cNvCxnSpPr>
          <p:nvPr/>
        </p:nvCxnSpPr>
        <p:spPr bwMode="auto">
          <a:xfrm flipH="1">
            <a:off x="3492500" y="4508500"/>
            <a:ext cx="1079500" cy="7207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26642" name="AutoShape 18"/>
          <p:cNvCxnSpPr>
            <a:cxnSpLocks noChangeShapeType="1"/>
            <a:stCxn id="26633" idx="2"/>
            <a:endCxn id="26635" idx="0"/>
          </p:cNvCxnSpPr>
          <p:nvPr/>
        </p:nvCxnSpPr>
        <p:spPr bwMode="auto">
          <a:xfrm>
            <a:off x="4572000" y="4508500"/>
            <a:ext cx="1081088" cy="7207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797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Hierarchical Schemas</a:t>
            </a:r>
            <a:endParaRPr lang="en-US" dirty="0"/>
          </a:p>
        </p:txBody>
      </p:sp>
      <p:grpSp>
        <p:nvGrpSpPr>
          <p:cNvPr id="14378" name="Group 42"/>
          <p:cNvGrpSpPr>
            <a:grpSpLocks/>
          </p:cNvGrpSpPr>
          <p:nvPr/>
        </p:nvGrpSpPr>
        <p:grpSpPr bwMode="auto">
          <a:xfrm>
            <a:off x="3492500" y="1989138"/>
            <a:ext cx="2160588" cy="719137"/>
            <a:chOff x="1973" y="1253"/>
            <a:chExt cx="1361" cy="453"/>
          </a:xfrm>
          <a:solidFill>
            <a:schemeClr val="bg1">
              <a:lumMod val="75000"/>
            </a:schemeClr>
          </a:solidFill>
        </p:grpSpPr>
        <p:sp>
          <p:nvSpPr>
            <p:cNvPr id="14350" name="Rectangle 14"/>
            <p:cNvSpPr>
              <a:spLocks noChangeArrowheads="1"/>
            </p:cNvSpPr>
            <p:nvPr/>
          </p:nvSpPr>
          <p:spPr bwMode="auto">
            <a:xfrm>
              <a:off x="1973" y="1253"/>
              <a:ext cx="1361" cy="22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GB">
                  <a:latin typeface="Georgia"/>
                  <a:cs typeface="Georgia"/>
                </a:rPr>
                <a:t>DEPARTMENT</a:t>
              </a:r>
              <a:endParaRPr lang="en-US">
                <a:latin typeface="Georgia"/>
                <a:cs typeface="Georgia"/>
              </a:endParaRPr>
            </a:p>
          </p:txBody>
        </p:sp>
        <p:sp>
          <p:nvSpPr>
            <p:cNvPr id="14358" name="Rectangle 22"/>
            <p:cNvSpPr>
              <a:spLocks noChangeArrowheads="1"/>
            </p:cNvSpPr>
            <p:nvPr/>
          </p:nvSpPr>
          <p:spPr bwMode="auto">
            <a:xfrm>
              <a:off x="1973" y="1480"/>
              <a:ext cx="680" cy="226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GB" sz="1400">
                  <a:latin typeface="Georgia"/>
                  <a:cs typeface="Georgia"/>
                </a:rPr>
                <a:t>DNAME</a:t>
              </a:r>
              <a:endParaRPr lang="en-US" sz="1400">
                <a:latin typeface="Georgia"/>
                <a:cs typeface="Georgia"/>
              </a:endParaRPr>
            </a:p>
          </p:txBody>
        </p:sp>
        <p:sp>
          <p:nvSpPr>
            <p:cNvPr id="14359" name="Rectangle 23"/>
            <p:cNvSpPr>
              <a:spLocks noChangeArrowheads="1"/>
            </p:cNvSpPr>
            <p:nvPr/>
          </p:nvSpPr>
          <p:spPr bwMode="auto">
            <a:xfrm>
              <a:off x="2653" y="1480"/>
              <a:ext cx="681" cy="226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GB" sz="1400">
                  <a:latin typeface="Georgia"/>
                  <a:cs typeface="Georgia"/>
                </a:rPr>
                <a:t>MGRNAME</a:t>
              </a:r>
              <a:endParaRPr lang="en-US" sz="1400">
                <a:latin typeface="Georgia"/>
                <a:cs typeface="Georgia"/>
              </a:endParaRPr>
            </a:p>
          </p:txBody>
        </p:sp>
      </p:grpSp>
      <p:grpSp>
        <p:nvGrpSpPr>
          <p:cNvPr id="14379" name="Group 43"/>
          <p:cNvGrpSpPr>
            <a:grpSpLocks/>
          </p:cNvGrpSpPr>
          <p:nvPr/>
        </p:nvGrpSpPr>
        <p:grpSpPr bwMode="auto">
          <a:xfrm>
            <a:off x="1692275" y="3429000"/>
            <a:ext cx="2160588" cy="720725"/>
            <a:chOff x="612" y="2160"/>
            <a:chExt cx="1361" cy="454"/>
          </a:xfrm>
          <a:solidFill>
            <a:schemeClr val="bg1">
              <a:lumMod val="75000"/>
            </a:schemeClr>
          </a:solidFill>
        </p:grpSpPr>
        <p:sp>
          <p:nvSpPr>
            <p:cNvPr id="14351" name="Rectangle 15"/>
            <p:cNvSpPr>
              <a:spLocks noChangeArrowheads="1"/>
            </p:cNvSpPr>
            <p:nvPr/>
          </p:nvSpPr>
          <p:spPr bwMode="auto">
            <a:xfrm>
              <a:off x="612" y="2160"/>
              <a:ext cx="1361" cy="22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GB">
                  <a:latin typeface="Georgia"/>
                  <a:cs typeface="Georgia"/>
                </a:rPr>
                <a:t>EMPLOYEE</a:t>
              </a:r>
              <a:endParaRPr lang="en-US">
                <a:latin typeface="Georgia"/>
                <a:cs typeface="Georgia"/>
              </a:endParaRPr>
            </a:p>
          </p:txBody>
        </p:sp>
        <p:sp>
          <p:nvSpPr>
            <p:cNvPr id="14360" name="Rectangle 24"/>
            <p:cNvSpPr>
              <a:spLocks noChangeArrowheads="1"/>
            </p:cNvSpPr>
            <p:nvPr/>
          </p:nvSpPr>
          <p:spPr bwMode="auto">
            <a:xfrm>
              <a:off x="612" y="2387"/>
              <a:ext cx="454" cy="22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GB" sz="1400">
                  <a:latin typeface="Georgia"/>
                  <a:cs typeface="Georgia"/>
                </a:rPr>
                <a:t>NAME</a:t>
              </a:r>
              <a:endParaRPr lang="en-US" sz="1400">
                <a:latin typeface="Georgia"/>
                <a:cs typeface="Georgia"/>
              </a:endParaRPr>
            </a:p>
          </p:txBody>
        </p:sp>
        <p:sp>
          <p:nvSpPr>
            <p:cNvPr id="14361" name="Rectangle 25"/>
            <p:cNvSpPr>
              <a:spLocks noChangeArrowheads="1"/>
            </p:cNvSpPr>
            <p:nvPr/>
          </p:nvSpPr>
          <p:spPr bwMode="auto">
            <a:xfrm>
              <a:off x="1066" y="2387"/>
              <a:ext cx="453" cy="22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GB" sz="1400">
                  <a:latin typeface="Georgia"/>
                  <a:cs typeface="Georgia"/>
                </a:rPr>
                <a:t>NIN</a:t>
              </a:r>
              <a:endParaRPr lang="en-US" sz="1400">
                <a:latin typeface="Georgia"/>
                <a:cs typeface="Georgia"/>
              </a:endParaRPr>
            </a:p>
          </p:txBody>
        </p:sp>
        <p:sp>
          <p:nvSpPr>
            <p:cNvPr id="14362" name="Rectangle 26"/>
            <p:cNvSpPr>
              <a:spLocks noChangeArrowheads="1"/>
            </p:cNvSpPr>
            <p:nvPr/>
          </p:nvSpPr>
          <p:spPr bwMode="auto">
            <a:xfrm>
              <a:off x="1519" y="2387"/>
              <a:ext cx="454" cy="22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GB" sz="1400">
                  <a:latin typeface="Georgia"/>
                  <a:cs typeface="Georgia"/>
                </a:rPr>
                <a:t>BDATE</a:t>
              </a:r>
              <a:endParaRPr lang="en-US" sz="1400">
                <a:latin typeface="Georgia"/>
                <a:cs typeface="Georgia"/>
              </a:endParaRPr>
            </a:p>
          </p:txBody>
        </p:sp>
      </p:grpSp>
      <p:grpSp>
        <p:nvGrpSpPr>
          <p:cNvPr id="14380" name="Group 44"/>
          <p:cNvGrpSpPr>
            <a:grpSpLocks/>
          </p:cNvGrpSpPr>
          <p:nvPr/>
        </p:nvGrpSpPr>
        <p:grpSpPr bwMode="auto">
          <a:xfrm>
            <a:off x="5292725" y="3429000"/>
            <a:ext cx="2160588" cy="720725"/>
            <a:chOff x="2880" y="2160"/>
            <a:chExt cx="1361" cy="454"/>
          </a:xfrm>
          <a:solidFill>
            <a:schemeClr val="bg1">
              <a:lumMod val="75000"/>
            </a:schemeClr>
          </a:solidFill>
        </p:grpSpPr>
        <p:sp>
          <p:nvSpPr>
            <p:cNvPr id="14352" name="Rectangle 16"/>
            <p:cNvSpPr>
              <a:spLocks noChangeArrowheads="1"/>
            </p:cNvSpPr>
            <p:nvPr/>
          </p:nvSpPr>
          <p:spPr bwMode="auto">
            <a:xfrm>
              <a:off x="2880" y="2160"/>
              <a:ext cx="1361" cy="22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GB">
                  <a:latin typeface="Georgia"/>
                  <a:cs typeface="Georgia"/>
                </a:rPr>
                <a:t>PROJECT</a:t>
              </a:r>
              <a:endParaRPr lang="en-US">
                <a:latin typeface="Georgia"/>
                <a:cs typeface="Georgia"/>
              </a:endParaRPr>
            </a:p>
          </p:txBody>
        </p:sp>
        <p:sp>
          <p:nvSpPr>
            <p:cNvPr id="14363" name="Rectangle 27"/>
            <p:cNvSpPr>
              <a:spLocks noChangeArrowheads="1"/>
            </p:cNvSpPr>
            <p:nvPr/>
          </p:nvSpPr>
          <p:spPr bwMode="auto">
            <a:xfrm>
              <a:off x="2880" y="2387"/>
              <a:ext cx="681" cy="22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GB" sz="1400">
                  <a:latin typeface="Georgia"/>
                  <a:cs typeface="Georgia"/>
                </a:rPr>
                <a:t>PNAME</a:t>
              </a:r>
              <a:endParaRPr lang="en-US" sz="1400">
                <a:latin typeface="Georgia"/>
                <a:cs typeface="Georgia"/>
              </a:endParaRPr>
            </a:p>
          </p:txBody>
        </p:sp>
        <p:sp>
          <p:nvSpPr>
            <p:cNvPr id="14364" name="Rectangle 28"/>
            <p:cNvSpPr>
              <a:spLocks noChangeArrowheads="1"/>
            </p:cNvSpPr>
            <p:nvPr/>
          </p:nvSpPr>
          <p:spPr bwMode="auto">
            <a:xfrm>
              <a:off x="3560" y="2387"/>
              <a:ext cx="680" cy="22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GB" sz="1400">
                  <a:latin typeface="Georgia"/>
                  <a:cs typeface="Georgia"/>
                </a:rPr>
                <a:t>LOCATION</a:t>
              </a:r>
              <a:endParaRPr lang="en-US" sz="1400">
                <a:latin typeface="Georgia"/>
                <a:cs typeface="Georgia"/>
              </a:endParaRPr>
            </a:p>
          </p:txBody>
        </p:sp>
      </p:grpSp>
      <p:sp>
        <p:nvSpPr>
          <p:cNvPr id="14382" name="Rectangle 46"/>
          <p:cNvSpPr>
            <a:spLocks noChangeArrowheads="1"/>
          </p:cNvSpPr>
          <p:nvPr/>
        </p:nvSpPr>
        <p:spPr bwMode="auto">
          <a:xfrm>
            <a:off x="3492500" y="1989138"/>
            <a:ext cx="2159000" cy="7191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>
              <a:latin typeface="Georgia"/>
              <a:cs typeface="Georgia"/>
            </a:endParaRPr>
          </a:p>
        </p:txBody>
      </p:sp>
      <p:sp>
        <p:nvSpPr>
          <p:cNvPr id="14383" name="Rectangle 47"/>
          <p:cNvSpPr>
            <a:spLocks noChangeArrowheads="1"/>
          </p:cNvSpPr>
          <p:nvPr/>
        </p:nvSpPr>
        <p:spPr bwMode="auto">
          <a:xfrm>
            <a:off x="1692275" y="3429000"/>
            <a:ext cx="2159000" cy="720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>
              <a:latin typeface="Georgia"/>
              <a:cs typeface="Georgia"/>
            </a:endParaRPr>
          </a:p>
        </p:txBody>
      </p:sp>
      <p:sp>
        <p:nvSpPr>
          <p:cNvPr id="14384" name="Rectangle 48"/>
          <p:cNvSpPr>
            <a:spLocks noChangeArrowheads="1"/>
          </p:cNvSpPr>
          <p:nvPr/>
        </p:nvSpPr>
        <p:spPr bwMode="auto">
          <a:xfrm>
            <a:off x="5292725" y="3429000"/>
            <a:ext cx="2159000" cy="720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>
              <a:latin typeface="Georgia"/>
              <a:cs typeface="Georgia"/>
            </a:endParaRPr>
          </a:p>
        </p:txBody>
      </p:sp>
      <p:cxnSp>
        <p:nvCxnSpPr>
          <p:cNvPr id="14385" name="AutoShape 49"/>
          <p:cNvCxnSpPr>
            <a:cxnSpLocks noChangeShapeType="1"/>
            <a:stCxn id="14382" idx="2"/>
            <a:endCxn id="14383" idx="0"/>
          </p:cNvCxnSpPr>
          <p:nvPr/>
        </p:nvCxnSpPr>
        <p:spPr bwMode="auto">
          <a:xfrm rot="5400000">
            <a:off x="3311525" y="2168525"/>
            <a:ext cx="720725" cy="1800225"/>
          </a:xfrm>
          <a:prstGeom prst="bentConnector3">
            <a:avLst>
              <a:gd name="adj1" fmla="val 49778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cxnSp>
      <p:cxnSp>
        <p:nvCxnSpPr>
          <p:cNvPr id="14386" name="AutoShape 50"/>
          <p:cNvCxnSpPr>
            <a:cxnSpLocks noChangeShapeType="1"/>
            <a:stCxn id="14382" idx="2"/>
            <a:endCxn id="14384" idx="0"/>
          </p:cNvCxnSpPr>
          <p:nvPr/>
        </p:nvCxnSpPr>
        <p:spPr bwMode="auto">
          <a:xfrm rot="16200000" flipH="1">
            <a:off x="5111750" y="2168525"/>
            <a:ext cx="720725" cy="1800225"/>
          </a:xfrm>
          <a:prstGeom prst="bentConnector3">
            <a:avLst>
              <a:gd name="adj1" fmla="val 49778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cxnSp>
      <p:grpSp>
        <p:nvGrpSpPr>
          <p:cNvPr id="14397" name="Group 61"/>
          <p:cNvGrpSpPr>
            <a:grpSpLocks/>
          </p:cNvGrpSpPr>
          <p:nvPr/>
        </p:nvGrpSpPr>
        <p:grpSpPr bwMode="auto">
          <a:xfrm>
            <a:off x="5291138" y="4868863"/>
            <a:ext cx="2162175" cy="720725"/>
            <a:chOff x="3333" y="3067"/>
            <a:chExt cx="1362" cy="454"/>
          </a:xfrm>
          <a:solidFill>
            <a:schemeClr val="bg1">
              <a:lumMod val="75000"/>
            </a:schemeClr>
          </a:solidFill>
        </p:grpSpPr>
        <p:sp>
          <p:nvSpPr>
            <p:cNvPr id="14387" name="Rectangle 51"/>
            <p:cNvSpPr>
              <a:spLocks noChangeArrowheads="1"/>
            </p:cNvSpPr>
            <p:nvPr/>
          </p:nvSpPr>
          <p:spPr bwMode="auto">
            <a:xfrm>
              <a:off x="3334" y="3067"/>
              <a:ext cx="1360" cy="22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GB">
                  <a:latin typeface="Georgia"/>
                  <a:cs typeface="Georgia"/>
                </a:rPr>
                <a:t>WORKER</a:t>
              </a:r>
              <a:endParaRPr lang="en-US">
                <a:latin typeface="Georgia"/>
                <a:cs typeface="Georgia"/>
              </a:endParaRPr>
            </a:p>
          </p:txBody>
        </p:sp>
        <p:sp>
          <p:nvSpPr>
            <p:cNvPr id="14388" name="Rectangle 52"/>
            <p:cNvSpPr>
              <a:spLocks noChangeArrowheads="1"/>
            </p:cNvSpPr>
            <p:nvPr/>
          </p:nvSpPr>
          <p:spPr bwMode="auto">
            <a:xfrm>
              <a:off x="3333" y="3294"/>
              <a:ext cx="454" cy="22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GB" sz="1400">
                  <a:latin typeface="Georgia"/>
                  <a:cs typeface="Georgia"/>
                </a:rPr>
                <a:t>NAME</a:t>
              </a:r>
              <a:endParaRPr lang="en-US" sz="1400">
                <a:latin typeface="Georgia"/>
                <a:cs typeface="Georgia"/>
              </a:endParaRPr>
            </a:p>
          </p:txBody>
        </p:sp>
        <p:sp>
          <p:nvSpPr>
            <p:cNvPr id="14389" name="Rectangle 53"/>
            <p:cNvSpPr>
              <a:spLocks noChangeArrowheads="1"/>
            </p:cNvSpPr>
            <p:nvPr/>
          </p:nvSpPr>
          <p:spPr bwMode="auto">
            <a:xfrm>
              <a:off x="3787" y="3294"/>
              <a:ext cx="454" cy="22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GB" sz="1400">
                  <a:latin typeface="Georgia"/>
                  <a:cs typeface="Georgia"/>
                </a:rPr>
                <a:t>NIN</a:t>
              </a:r>
              <a:endParaRPr lang="en-US" sz="1400">
                <a:latin typeface="Georgia"/>
                <a:cs typeface="Georgia"/>
              </a:endParaRPr>
            </a:p>
          </p:txBody>
        </p:sp>
        <p:sp>
          <p:nvSpPr>
            <p:cNvPr id="14395" name="Rectangle 59"/>
            <p:cNvSpPr>
              <a:spLocks noChangeArrowheads="1"/>
            </p:cNvSpPr>
            <p:nvPr/>
          </p:nvSpPr>
          <p:spPr bwMode="auto">
            <a:xfrm>
              <a:off x="4241" y="3294"/>
              <a:ext cx="454" cy="22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GB" sz="1400">
                  <a:latin typeface="Georgia"/>
                  <a:cs typeface="Georgia"/>
                </a:rPr>
                <a:t>HOURS</a:t>
              </a:r>
              <a:endParaRPr lang="en-US" sz="1400">
                <a:latin typeface="Georgia"/>
                <a:cs typeface="Georgia"/>
              </a:endParaRPr>
            </a:p>
          </p:txBody>
        </p:sp>
      </p:grpSp>
      <p:sp>
        <p:nvSpPr>
          <p:cNvPr id="14398" name="Rectangle 62"/>
          <p:cNvSpPr>
            <a:spLocks noChangeArrowheads="1"/>
          </p:cNvSpPr>
          <p:nvPr/>
        </p:nvSpPr>
        <p:spPr bwMode="auto">
          <a:xfrm>
            <a:off x="5292725" y="4868863"/>
            <a:ext cx="2159000" cy="720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>
              <a:latin typeface="Georgia"/>
              <a:cs typeface="Georgia"/>
            </a:endParaRPr>
          </a:p>
        </p:txBody>
      </p:sp>
      <p:cxnSp>
        <p:nvCxnSpPr>
          <p:cNvPr id="14399" name="AutoShape 63"/>
          <p:cNvCxnSpPr>
            <a:cxnSpLocks noChangeShapeType="1"/>
            <a:stCxn id="14384" idx="2"/>
            <a:endCxn id="14398" idx="0"/>
          </p:cNvCxnSpPr>
          <p:nvPr/>
        </p:nvCxnSpPr>
        <p:spPr bwMode="auto">
          <a:xfrm rot="5400000">
            <a:off x="6012656" y="4509294"/>
            <a:ext cx="71913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947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Hierarchical Occurrence Trees</a:t>
            </a: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 database may contain many hierarchical occurrences (occurrence trees)</a:t>
            </a:r>
          </a:p>
          <a:p>
            <a:pPr marL="0" indent="0">
              <a:buNone/>
            </a:pPr>
            <a:r>
              <a:rPr lang="en-GB" dirty="0"/>
              <a:t>Occurrence trees correspond to hierarchical schemas</a:t>
            </a:r>
          </a:p>
          <a:p>
            <a:pPr lvl="1"/>
            <a:r>
              <a:rPr lang="en-GB" dirty="0"/>
              <a:t>Each occurrence tree is a tree structure whose root is a single record from the root record type of the schema</a:t>
            </a:r>
          </a:p>
          <a:p>
            <a:pPr lvl="1"/>
            <a:r>
              <a:rPr lang="en-GB" dirty="0"/>
              <a:t>The occurrence tree contains all the children (and further descendants) of the root record, all the way to records of the leaf record types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227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Example Occurrence Tree</a:t>
            </a:r>
            <a:endParaRPr lang="en-US" sz="2400"/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3132138" y="1989138"/>
            <a:ext cx="2159000" cy="360362"/>
          </a:xfrm>
          <a:prstGeom prst="rect">
            <a:avLst/>
          </a:prstGeom>
          <a:solidFill>
            <a:srgbClr val="BFBFB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>
                <a:latin typeface="Georgia"/>
                <a:cs typeface="Georgia"/>
              </a:rPr>
              <a:t>Sales</a:t>
            </a:r>
            <a:endParaRPr lang="en-US">
              <a:latin typeface="Georgia"/>
              <a:cs typeface="Georgia"/>
            </a:endParaRP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611188" y="3068638"/>
            <a:ext cx="719137" cy="360362"/>
          </a:xfrm>
          <a:prstGeom prst="rect">
            <a:avLst/>
          </a:prstGeom>
          <a:solidFill>
            <a:srgbClr val="BFBFB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>
                <a:latin typeface="Georgia"/>
                <a:cs typeface="Georgia"/>
              </a:rPr>
              <a:t>Smith</a:t>
            </a:r>
            <a:endParaRPr lang="en-US">
              <a:latin typeface="Georgia"/>
              <a:cs typeface="Georgia"/>
            </a:endParaRP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1690688" y="3068638"/>
            <a:ext cx="720725" cy="360362"/>
          </a:xfrm>
          <a:prstGeom prst="rect">
            <a:avLst/>
          </a:prstGeom>
          <a:solidFill>
            <a:srgbClr val="BFBFB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>
                <a:latin typeface="Georgia"/>
                <a:cs typeface="Georgia"/>
              </a:rPr>
              <a:t>Jones</a:t>
            </a:r>
            <a:endParaRPr lang="en-US">
              <a:latin typeface="Georgia"/>
              <a:cs typeface="Georgia"/>
            </a:endParaRP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2771775" y="3068638"/>
            <a:ext cx="720725" cy="360362"/>
          </a:xfrm>
          <a:prstGeom prst="rect">
            <a:avLst/>
          </a:prstGeom>
          <a:solidFill>
            <a:srgbClr val="BFBFB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dirty="0">
                <a:latin typeface="Georgia"/>
                <a:cs typeface="Georgia"/>
              </a:rPr>
              <a:t>Brown</a:t>
            </a:r>
            <a:endParaRPr lang="en-US" dirty="0">
              <a:latin typeface="Georgia"/>
              <a:cs typeface="Georgia"/>
            </a:endParaRPr>
          </a:p>
        </p:txBody>
      </p:sp>
      <p:cxnSp>
        <p:nvCxnSpPr>
          <p:cNvPr id="29706" name="AutoShape 10"/>
          <p:cNvCxnSpPr>
            <a:cxnSpLocks noChangeShapeType="1"/>
            <a:stCxn id="29699" idx="2"/>
            <a:endCxn id="29700" idx="0"/>
          </p:cNvCxnSpPr>
          <p:nvPr/>
        </p:nvCxnSpPr>
        <p:spPr bwMode="auto">
          <a:xfrm flipH="1">
            <a:off x="971550" y="2349500"/>
            <a:ext cx="3240088" cy="7191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29707" name="AutoShape 11"/>
          <p:cNvCxnSpPr>
            <a:cxnSpLocks noChangeShapeType="1"/>
            <a:stCxn id="29699" idx="2"/>
            <a:endCxn id="29701" idx="0"/>
          </p:cNvCxnSpPr>
          <p:nvPr/>
        </p:nvCxnSpPr>
        <p:spPr bwMode="auto">
          <a:xfrm flipH="1">
            <a:off x="2051050" y="2349500"/>
            <a:ext cx="2160588" cy="7191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29708" name="AutoShape 12"/>
          <p:cNvCxnSpPr>
            <a:cxnSpLocks noChangeShapeType="1"/>
            <a:stCxn id="29699" idx="2"/>
            <a:endCxn id="29702" idx="0"/>
          </p:cNvCxnSpPr>
          <p:nvPr/>
        </p:nvCxnSpPr>
        <p:spPr bwMode="auto">
          <a:xfrm flipH="1">
            <a:off x="3132138" y="2349500"/>
            <a:ext cx="1079500" cy="7191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29711" name="Rectangle 15"/>
          <p:cNvSpPr>
            <a:spLocks noChangeArrowheads="1"/>
          </p:cNvSpPr>
          <p:nvPr/>
        </p:nvSpPr>
        <p:spPr bwMode="auto">
          <a:xfrm>
            <a:off x="4211638" y="3068638"/>
            <a:ext cx="1439862" cy="360362"/>
          </a:xfrm>
          <a:prstGeom prst="rect">
            <a:avLst/>
          </a:prstGeom>
          <a:solidFill>
            <a:srgbClr val="BFBFB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>
                <a:latin typeface="Georgia"/>
                <a:cs typeface="Georgia"/>
              </a:rPr>
              <a:t>Widgets</a:t>
            </a:r>
            <a:endParaRPr lang="en-US">
              <a:latin typeface="Georgia"/>
              <a:cs typeface="Georgia"/>
            </a:endParaRPr>
          </a:p>
        </p:txBody>
      </p:sp>
      <p:sp>
        <p:nvSpPr>
          <p:cNvPr id="29712" name="Rectangle 16"/>
          <p:cNvSpPr>
            <a:spLocks noChangeArrowheads="1"/>
          </p:cNvSpPr>
          <p:nvPr/>
        </p:nvSpPr>
        <p:spPr bwMode="auto">
          <a:xfrm>
            <a:off x="6732588" y="3068638"/>
            <a:ext cx="1441450" cy="360362"/>
          </a:xfrm>
          <a:prstGeom prst="rect">
            <a:avLst/>
          </a:prstGeom>
          <a:solidFill>
            <a:srgbClr val="BFBFB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>
                <a:latin typeface="Georgia"/>
                <a:cs typeface="Georgia"/>
              </a:rPr>
              <a:t>Doodads</a:t>
            </a:r>
            <a:endParaRPr lang="en-US">
              <a:latin typeface="Georgia"/>
              <a:cs typeface="Georgia"/>
            </a:endParaRPr>
          </a:p>
        </p:txBody>
      </p:sp>
      <p:sp>
        <p:nvSpPr>
          <p:cNvPr id="29717" name="Rectangle 21"/>
          <p:cNvSpPr>
            <a:spLocks noChangeArrowheads="1"/>
          </p:cNvSpPr>
          <p:nvPr/>
        </p:nvSpPr>
        <p:spPr bwMode="auto">
          <a:xfrm>
            <a:off x="3851275" y="4149725"/>
            <a:ext cx="719138" cy="360363"/>
          </a:xfrm>
          <a:prstGeom prst="rect">
            <a:avLst/>
          </a:prstGeom>
          <a:solidFill>
            <a:srgbClr val="BFBFB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>
                <a:latin typeface="Georgia"/>
                <a:cs typeface="Georgia"/>
              </a:rPr>
              <a:t>Smith</a:t>
            </a:r>
            <a:endParaRPr lang="en-US">
              <a:latin typeface="Georgia"/>
              <a:cs typeface="Georgia"/>
            </a:endParaRPr>
          </a:p>
        </p:txBody>
      </p:sp>
      <p:sp>
        <p:nvSpPr>
          <p:cNvPr id="29718" name="Rectangle 22"/>
          <p:cNvSpPr>
            <a:spLocks noChangeArrowheads="1"/>
          </p:cNvSpPr>
          <p:nvPr/>
        </p:nvSpPr>
        <p:spPr bwMode="auto">
          <a:xfrm>
            <a:off x="6372225" y="4149725"/>
            <a:ext cx="719138" cy="360363"/>
          </a:xfrm>
          <a:prstGeom prst="rect">
            <a:avLst/>
          </a:prstGeom>
          <a:solidFill>
            <a:srgbClr val="BFBFB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>
                <a:latin typeface="Georgia"/>
                <a:cs typeface="Georgia"/>
              </a:rPr>
              <a:t>Smith</a:t>
            </a:r>
            <a:endParaRPr lang="en-US">
              <a:latin typeface="Georgia"/>
              <a:cs typeface="Georgia"/>
            </a:endParaRPr>
          </a:p>
        </p:txBody>
      </p:sp>
      <p:sp>
        <p:nvSpPr>
          <p:cNvPr id="29719" name="Rectangle 23"/>
          <p:cNvSpPr>
            <a:spLocks noChangeArrowheads="1"/>
          </p:cNvSpPr>
          <p:nvPr/>
        </p:nvSpPr>
        <p:spPr bwMode="auto">
          <a:xfrm>
            <a:off x="5219700" y="4149725"/>
            <a:ext cx="720725" cy="360363"/>
          </a:xfrm>
          <a:prstGeom prst="rect">
            <a:avLst/>
          </a:prstGeom>
          <a:solidFill>
            <a:srgbClr val="BFBFB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>
                <a:latin typeface="Georgia"/>
                <a:cs typeface="Georgia"/>
              </a:rPr>
              <a:t>Jones</a:t>
            </a:r>
            <a:endParaRPr lang="en-US">
              <a:latin typeface="Georgia"/>
              <a:cs typeface="Georgia"/>
            </a:endParaRPr>
          </a:p>
        </p:txBody>
      </p:sp>
      <p:sp>
        <p:nvSpPr>
          <p:cNvPr id="29720" name="Rectangle 24"/>
          <p:cNvSpPr>
            <a:spLocks noChangeArrowheads="1"/>
          </p:cNvSpPr>
          <p:nvPr/>
        </p:nvSpPr>
        <p:spPr bwMode="auto">
          <a:xfrm>
            <a:off x="7812088" y="4149725"/>
            <a:ext cx="720725" cy="360363"/>
          </a:xfrm>
          <a:prstGeom prst="rect">
            <a:avLst/>
          </a:prstGeom>
          <a:solidFill>
            <a:srgbClr val="BFBFB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>
                <a:latin typeface="Georgia"/>
                <a:cs typeface="Georgia"/>
              </a:rPr>
              <a:t>Brown</a:t>
            </a:r>
            <a:endParaRPr lang="en-US">
              <a:latin typeface="Georgia"/>
              <a:cs typeface="Georgia"/>
            </a:endParaRPr>
          </a:p>
        </p:txBody>
      </p:sp>
      <p:cxnSp>
        <p:nvCxnSpPr>
          <p:cNvPr id="29721" name="AutoShape 25"/>
          <p:cNvCxnSpPr>
            <a:cxnSpLocks noChangeShapeType="1"/>
            <a:stCxn id="29699" idx="2"/>
            <a:endCxn id="29711" idx="0"/>
          </p:cNvCxnSpPr>
          <p:nvPr/>
        </p:nvCxnSpPr>
        <p:spPr bwMode="auto">
          <a:xfrm>
            <a:off x="4211638" y="2349500"/>
            <a:ext cx="720725" cy="7191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29722" name="AutoShape 26"/>
          <p:cNvCxnSpPr>
            <a:cxnSpLocks noChangeShapeType="1"/>
            <a:stCxn id="29699" idx="2"/>
            <a:endCxn id="29712" idx="0"/>
          </p:cNvCxnSpPr>
          <p:nvPr/>
        </p:nvCxnSpPr>
        <p:spPr bwMode="auto">
          <a:xfrm>
            <a:off x="4211638" y="2349500"/>
            <a:ext cx="3241675" cy="7191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29723" name="AutoShape 27"/>
          <p:cNvCxnSpPr>
            <a:cxnSpLocks noChangeShapeType="1"/>
            <a:stCxn id="29711" idx="2"/>
            <a:endCxn id="29717" idx="0"/>
          </p:cNvCxnSpPr>
          <p:nvPr/>
        </p:nvCxnSpPr>
        <p:spPr bwMode="auto">
          <a:xfrm flipH="1">
            <a:off x="4211638" y="3429000"/>
            <a:ext cx="720725" cy="7207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29724" name="AutoShape 28"/>
          <p:cNvCxnSpPr>
            <a:cxnSpLocks noChangeShapeType="1"/>
            <a:stCxn id="29711" idx="2"/>
            <a:endCxn id="29719" idx="0"/>
          </p:cNvCxnSpPr>
          <p:nvPr/>
        </p:nvCxnSpPr>
        <p:spPr bwMode="auto">
          <a:xfrm>
            <a:off x="4932363" y="3429000"/>
            <a:ext cx="647700" cy="7207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29725" name="AutoShape 29"/>
          <p:cNvCxnSpPr>
            <a:cxnSpLocks noChangeShapeType="1"/>
            <a:stCxn id="29712" idx="2"/>
            <a:endCxn id="29718" idx="0"/>
          </p:cNvCxnSpPr>
          <p:nvPr/>
        </p:nvCxnSpPr>
        <p:spPr bwMode="auto">
          <a:xfrm flipH="1">
            <a:off x="6732588" y="3429000"/>
            <a:ext cx="720725" cy="7207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29726" name="AutoShape 30"/>
          <p:cNvCxnSpPr>
            <a:cxnSpLocks noChangeShapeType="1"/>
            <a:stCxn id="29712" idx="2"/>
            <a:endCxn id="29720" idx="0"/>
          </p:cNvCxnSpPr>
          <p:nvPr/>
        </p:nvCxnSpPr>
        <p:spPr bwMode="auto">
          <a:xfrm>
            <a:off x="7453313" y="3429000"/>
            <a:ext cx="719137" cy="7207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29727" name="Rectangle 31"/>
          <p:cNvSpPr>
            <a:spLocks noChangeArrowheads="1"/>
          </p:cNvSpPr>
          <p:nvPr/>
        </p:nvSpPr>
        <p:spPr bwMode="auto">
          <a:xfrm>
            <a:off x="466725" y="2924175"/>
            <a:ext cx="3168650" cy="649288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>
              <a:latin typeface="Georgia"/>
              <a:cs typeface="Georgia"/>
            </a:endParaRPr>
          </a:p>
        </p:txBody>
      </p:sp>
      <p:sp>
        <p:nvSpPr>
          <p:cNvPr id="29728" name="Rectangle 32"/>
          <p:cNvSpPr>
            <a:spLocks noChangeArrowheads="1"/>
          </p:cNvSpPr>
          <p:nvPr/>
        </p:nvSpPr>
        <p:spPr bwMode="auto">
          <a:xfrm>
            <a:off x="4067175" y="2924175"/>
            <a:ext cx="4249738" cy="649288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>
              <a:latin typeface="Georgia"/>
              <a:cs typeface="Georgia"/>
            </a:endParaRPr>
          </a:p>
        </p:txBody>
      </p:sp>
      <p:sp>
        <p:nvSpPr>
          <p:cNvPr id="29729" name="Rectangle 33"/>
          <p:cNvSpPr>
            <a:spLocks noChangeArrowheads="1"/>
          </p:cNvSpPr>
          <p:nvPr/>
        </p:nvSpPr>
        <p:spPr bwMode="auto">
          <a:xfrm>
            <a:off x="3706813" y="4005263"/>
            <a:ext cx="4968875" cy="647700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>
              <a:latin typeface="Georgia"/>
              <a:cs typeface="Georgia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965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Issues</a:t>
            </a:r>
            <a:endParaRPr lang="en-US" dirty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Unidirectional relationships do not allow M:N relationships</a:t>
            </a:r>
          </a:p>
          <a:p>
            <a:r>
              <a:rPr lang="en-GB" dirty="0"/>
              <a:t>Multiple parents are not </a:t>
            </a:r>
            <a:r>
              <a:rPr lang="en-GB" dirty="0" smtClean="0"/>
              <a:t>supported – strict hierarchy</a:t>
            </a:r>
            <a:endParaRPr lang="en-GB" dirty="0"/>
          </a:p>
          <a:p>
            <a:pPr lvl="1"/>
            <a:r>
              <a:rPr lang="en-GB" dirty="0"/>
              <a:t>Can’t represent an employee that works in more than one department</a:t>
            </a:r>
          </a:p>
          <a:p>
            <a:r>
              <a:rPr lang="en-GB" dirty="0"/>
              <a:t>N-</a:t>
            </a:r>
            <a:r>
              <a:rPr lang="en-GB" dirty="0" err="1"/>
              <a:t>ary</a:t>
            </a:r>
            <a:r>
              <a:rPr lang="en-GB" dirty="0"/>
              <a:t> relationships (between more than two record types) are not </a:t>
            </a:r>
            <a:r>
              <a:rPr lang="en-GB" dirty="0" smtClean="0"/>
              <a:t>supported</a:t>
            </a:r>
          </a:p>
          <a:p>
            <a:r>
              <a:rPr lang="en-GB" dirty="0" smtClean="0"/>
              <a:t>Querying/update requires the programmer to explicitly navigate the hierarchy – poor data independence 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264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</a:t>
            </a:r>
            <a:br>
              <a:rPr lang="en-US" dirty="0" smtClean="0"/>
            </a:br>
            <a:r>
              <a:rPr lang="en-US" dirty="0" smtClean="0"/>
              <a:t>Databases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8889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Network Databases</a:t>
            </a:r>
            <a:endParaRPr lang="en-US"/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Standardised by the Conference on Data </a:t>
            </a:r>
            <a:r>
              <a:rPr lang="en-GB" dirty="0"/>
              <a:t>Systems Languages </a:t>
            </a:r>
            <a:r>
              <a:rPr lang="en-GB" dirty="0" smtClean="0"/>
              <a:t>(CODASYL) committee </a:t>
            </a:r>
            <a:r>
              <a:rPr lang="en-GB" dirty="0"/>
              <a:t>in </a:t>
            </a:r>
            <a:r>
              <a:rPr lang="en-GB" dirty="0" smtClean="0"/>
              <a:t>1969</a:t>
            </a:r>
            <a:endParaRPr lang="en-GB" dirty="0"/>
          </a:p>
          <a:p>
            <a:r>
              <a:rPr lang="en-GB" dirty="0" smtClean="0"/>
              <a:t>Addresses </a:t>
            </a:r>
            <a:r>
              <a:rPr lang="en-GB" dirty="0"/>
              <a:t>limitations of the </a:t>
            </a:r>
            <a:r>
              <a:rPr lang="en-GB" dirty="0" smtClean="0"/>
              <a:t>hierarchical </a:t>
            </a:r>
            <a:r>
              <a:rPr lang="en-GB" dirty="0" smtClean="0"/>
              <a:t>model </a:t>
            </a:r>
          </a:p>
          <a:p>
            <a:r>
              <a:rPr lang="en-GB" dirty="0" smtClean="0"/>
              <a:t>Entities </a:t>
            </a:r>
            <a:r>
              <a:rPr lang="en-GB" dirty="0"/>
              <a:t>may be related to any number of other </a:t>
            </a:r>
            <a:r>
              <a:rPr lang="en-GB" dirty="0" smtClean="0"/>
              <a:t>entities – </a:t>
            </a:r>
            <a:r>
              <a:rPr lang="en-GB" dirty="0"/>
              <a:t>no longer limited to a </a:t>
            </a:r>
            <a:r>
              <a:rPr lang="en-GB" dirty="0" smtClean="0"/>
              <a:t>tree</a:t>
            </a:r>
          </a:p>
          <a:p>
            <a:r>
              <a:rPr lang="en-GB" dirty="0" smtClean="0"/>
              <a:t>CA IDMS possibly the best-known example</a:t>
            </a:r>
          </a:p>
          <a:p>
            <a:pPr lvl="1"/>
            <a:r>
              <a:rPr lang="en-GB" dirty="0" smtClean="0"/>
              <a:t>Again, many instances still running worldwide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595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Using Network Databases</a:t>
            </a:r>
            <a:endParaRPr lang="en-US"/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Record types linked in 1:N relationships</a:t>
            </a:r>
          </a:p>
          <a:p>
            <a:r>
              <a:rPr lang="en-GB" dirty="0"/>
              <a:t>There are no constraints on the number and direction of links between record types</a:t>
            </a:r>
          </a:p>
          <a:p>
            <a:r>
              <a:rPr lang="en-GB" dirty="0"/>
              <a:t>No need for a root record </a:t>
            </a:r>
            <a:r>
              <a:rPr lang="en-GB" dirty="0" smtClean="0"/>
              <a:t>type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411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Set Types</a:t>
            </a:r>
            <a:endParaRPr lang="en-US" dirty="0"/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3001962" y="2689225"/>
            <a:ext cx="2159000" cy="3603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>
                <a:latin typeface="Georgia"/>
                <a:cs typeface="Georgia"/>
              </a:rPr>
              <a:t>DEPARTMENT</a:t>
            </a:r>
            <a:endParaRPr lang="en-US">
              <a:latin typeface="Georgia"/>
              <a:cs typeface="Georgia"/>
            </a:endParaRPr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3001962" y="4129087"/>
            <a:ext cx="2159000" cy="3603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>
                <a:latin typeface="Georgia"/>
                <a:cs typeface="Georgia"/>
              </a:rPr>
              <a:t>STUDENT</a:t>
            </a:r>
            <a:endParaRPr lang="en-US">
              <a:latin typeface="Georgia"/>
              <a:cs typeface="Georgia"/>
            </a:endParaRPr>
          </a:p>
        </p:txBody>
      </p:sp>
      <p:cxnSp>
        <p:nvCxnSpPr>
          <p:cNvPr id="56330" name="AutoShape 10"/>
          <p:cNvCxnSpPr>
            <a:cxnSpLocks noChangeShapeType="1"/>
            <a:stCxn id="56325" idx="2"/>
            <a:endCxn id="56326" idx="0"/>
          </p:cNvCxnSpPr>
          <p:nvPr/>
        </p:nvCxnSpPr>
        <p:spPr bwMode="auto">
          <a:xfrm>
            <a:off x="4081462" y="3049587"/>
            <a:ext cx="0" cy="10795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56331" name="Text Box 11"/>
          <p:cNvSpPr txBox="1">
            <a:spLocks noChangeArrowheads="1"/>
          </p:cNvSpPr>
          <p:nvPr/>
        </p:nvSpPr>
        <p:spPr bwMode="auto">
          <a:xfrm>
            <a:off x="5449887" y="2689225"/>
            <a:ext cx="165847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dirty="0">
                <a:latin typeface="Georgia"/>
                <a:cs typeface="Georgia"/>
              </a:rPr>
              <a:t>Owner </a:t>
            </a:r>
            <a:r>
              <a:rPr lang="en-GB" dirty="0" smtClean="0">
                <a:latin typeface="Georgia"/>
                <a:cs typeface="Georgia"/>
              </a:rPr>
              <a:t>type - 1</a:t>
            </a:r>
            <a:endParaRPr lang="en-US" dirty="0">
              <a:latin typeface="Georgia"/>
              <a:cs typeface="Georgia"/>
            </a:endParaRPr>
          </a:p>
        </p:txBody>
      </p:sp>
      <p:sp>
        <p:nvSpPr>
          <p:cNvPr id="56332" name="Text Box 12"/>
          <p:cNvSpPr txBox="1">
            <a:spLocks noChangeArrowheads="1"/>
          </p:cNvSpPr>
          <p:nvPr/>
        </p:nvSpPr>
        <p:spPr bwMode="auto">
          <a:xfrm>
            <a:off x="5521325" y="4129087"/>
            <a:ext cx="18755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dirty="0">
                <a:latin typeface="Georgia"/>
                <a:cs typeface="Georgia"/>
              </a:rPr>
              <a:t>Member </a:t>
            </a:r>
            <a:r>
              <a:rPr lang="en-GB" dirty="0" smtClean="0">
                <a:latin typeface="Georgia"/>
                <a:cs typeface="Georgia"/>
              </a:rPr>
              <a:t>type - </a:t>
            </a:r>
            <a:r>
              <a:rPr lang="en-GB" dirty="0" err="1" smtClean="0">
                <a:latin typeface="Georgia"/>
                <a:cs typeface="Georgia"/>
              </a:rPr>
              <a:t>n</a:t>
            </a:r>
            <a:endParaRPr lang="en-US" dirty="0">
              <a:latin typeface="Georgia"/>
              <a:cs typeface="Georgia"/>
            </a:endParaRPr>
          </a:p>
        </p:txBody>
      </p:sp>
      <p:sp>
        <p:nvSpPr>
          <p:cNvPr id="56333" name="Text Box 13"/>
          <p:cNvSpPr txBox="1">
            <a:spLocks noChangeArrowheads="1"/>
          </p:cNvSpPr>
          <p:nvPr/>
        </p:nvSpPr>
        <p:spPr bwMode="auto">
          <a:xfrm>
            <a:off x="4297362" y="3336925"/>
            <a:ext cx="1022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>
                <a:latin typeface="Georgia"/>
                <a:cs typeface="Georgia"/>
              </a:rPr>
              <a:t>Set type</a:t>
            </a:r>
            <a:endParaRPr lang="en-US">
              <a:latin typeface="Georgia"/>
              <a:cs typeface="Georgia"/>
            </a:endParaRPr>
          </a:p>
        </p:txBody>
      </p:sp>
      <p:sp>
        <p:nvSpPr>
          <p:cNvPr id="56334" name="Text Box 14"/>
          <p:cNvSpPr txBox="1">
            <a:spLocks noChangeArrowheads="1"/>
          </p:cNvSpPr>
          <p:nvPr/>
        </p:nvSpPr>
        <p:spPr bwMode="auto">
          <a:xfrm>
            <a:off x="2209800" y="3336925"/>
            <a:ext cx="176250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>
                <a:latin typeface="Georgia"/>
                <a:cs typeface="Georgia"/>
              </a:rPr>
              <a:t>MAJOR_DEPT</a:t>
            </a:r>
            <a:endParaRPr lang="en-US">
              <a:latin typeface="Georgia"/>
              <a:cs typeface="Georgia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795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img.jpg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/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Road Less Travelled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391400" y="6316663"/>
            <a:ext cx="1752600" cy="312737"/>
          </a:xfrm>
        </p:spPr>
        <p:txBody>
          <a:bodyPr/>
          <a:lstStyle/>
          <a:p>
            <a:fld id="{03AC6681-E0FD-2C4C-B392-04A572FD2AA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6787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Set Occurrences</a:t>
            </a:r>
            <a:endParaRPr lang="en-US"/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Set occurrences (set instances) are composed of:</a:t>
            </a:r>
          </a:p>
          <a:p>
            <a:pPr lvl="1"/>
            <a:r>
              <a:rPr lang="en-GB" dirty="0" smtClean="0"/>
              <a:t>One owner record from the owner record type</a:t>
            </a:r>
          </a:p>
          <a:p>
            <a:pPr lvl="1"/>
            <a:r>
              <a:rPr lang="en-GB" dirty="0" smtClean="0"/>
              <a:t>Zero or more related member records from the member record type</a:t>
            </a:r>
            <a:endParaRPr lang="en-US" dirty="0" smtClean="0"/>
          </a:p>
          <a:p>
            <a:r>
              <a:rPr lang="en-GB" dirty="0" smtClean="0"/>
              <a:t>A record from the member record type cannot exist in more than one occurrence of a particular set type</a:t>
            </a:r>
          </a:p>
          <a:p>
            <a:pPr lvl="1"/>
            <a:r>
              <a:rPr lang="en-GB" dirty="0" smtClean="0"/>
              <a:t>Maintains 1:N constraint on set types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044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Representing M:N Relationships</a:t>
            </a:r>
            <a:endParaRPr 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76400"/>
            <a:ext cx="8534400" cy="2209800"/>
          </a:xfrm>
        </p:spPr>
        <p:txBody>
          <a:bodyPr/>
          <a:lstStyle/>
          <a:p>
            <a:r>
              <a:rPr lang="en-GB" dirty="0" smtClean="0"/>
              <a:t>Set types can only represent 1:N relationships, yet many real-world relationships are M:N</a:t>
            </a:r>
          </a:p>
          <a:p>
            <a:r>
              <a:rPr lang="en-GB" dirty="0" smtClean="0"/>
              <a:t>Use a linking or dummy record to join two record types in an M:N relationship</a:t>
            </a:r>
            <a:endParaRPr lang="en-US" dirty="0"/>
          </a:p>
        </p:txBody>
      </p:sp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1295400" y="4524375"/>
            <a:ext cx="2159000" cy="3603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dirty="0">
                <a:latin typeface="Georgia"/>
                <a:cs typeface="Georgia"/>
              </a:rPr>
              <a:t>DEPARTMENT</a:t>
            </a:r>
            <a:endParaRPr lang="en-US" dirty="0">
              <a:latin typeface="Georgia"/>
              <a:cs typeface="Georgia"/>
            </a:endParaRPr>
          </a:p>
        </p:txBody>
      </p:sp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4895850" y="5964238"/>
            <a:ext cx="2159000" cy="3603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>
                <a:latin typeface="Georgia"/>
                <a:cs typeface="Georgia"/>
              </a:rPr>
              <a:t>STUDENT</a:t>
            </a:r>
            <a:endParaRPr lang="en-US">
              <a:latin typeface="Georgia"/>
              <a:cs typeface="Georgia"/>
            </a:endParaRPr>
          </a:p>
        </p:txBody>
      </p:sp>
      <p:cxnSp>
        <p:nvCxnSpPr>
          <p:cNvPr id="61446" name="AutoShape 6"/>
          <p:cNvCxnSpPr>
            <a:cxnSpLocks noChangeShapeType="1"/>
            <a:stCxn id="61444" idx="3"/>
            <a:endCxn id="61451" idx="1"/>
          </p:cNvCxnSpPr>
          <p:nvPr/>
        </p:nvCxnSpPr>
        <p:spPr bwMode="auto">
          <a:xfrm flipV="1">
            <a:off x="3454400" y="4703763"/>
            <a:ext cx="1422400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61449" name="Text Box 9"/>
          <p:cNvSpPr txBox="1">
            <a:spLocks noChangeArrowheads="1"/>
          </p:cNvSpPr>
          <p:nvPr/>
        </p:nvSpPr>
        <p:spPr bwMode="auto">
          <a:xfrm>
            <a:off x="6407150" y="4019550"/>
            <a:ext cx="16913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>
                <a:latin typeface="Georgia"/>
                <a:cs typeface="Georgia"/>
              </a:rPr>
              <a:t>Linking record</a:t>
            </a:r>
            <a:endParaRPr lang="en-US">
              <a:latin typeface="Georgia"/>
              <a:cs typeface="Georgia"/>
            </a:endParaRPr>
          </a:p>
        </p:txBody>
      </p:sp>
      <p:sp>
        <p:nvSpPr>
          <p:cNvPr id="61450" name="Text Box 10"/>
          <p:cNvSpPr txBox="1">
            <a:spLocks noChangeArrowheads="1"/>
          </p:cNvSpPr>
          <p:nvPr/>
        </p:nvSpPr>
        <p:spPr bwMode="auto">
          <a:xfrm>
            <a:off x="3887788" y="4235450"/>
            <a:ext cx="6719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>
                <a:latin typeface="Georgia"/>
                <a:cs typeface="Georgia"/>
              </a:rPr>
              <a:t>D_R</a:t>
            </a:r>
            <a:endParaRPr lang="en-US">
              <a:latin typeface="Georgia"/>
              <a:cs typeface="Georgia"/>
            </a:endParaRPr>
          </a:p>
        </p:txBody>
      </p:sp>
      <p:sp>
        <p:nvSpPr>
          <p:cNvPr id="61451" name="Rectangle 11"/>
          <p:cNvSpPr>
            <a:spLocks noChangeArrowheads="1"/>
          </p:cNvSpPr>
          <p:nvPr/>
        </p:nvSpPr>
        <p:spPr bwMode="auto">
          <a:xfrm>
            <a:off x="4895850" y="4524375"/>
            <a:ext cx="2160588" cy="3587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>
                <a:latin typeface="Georgia"/>
                <a:cs typeface="Georgia"/>
              </a:rPr>
              <a:t>REGISTRATION</a:t>
            </a:r>
            <a:endParaRPr lang="en-US">
              <a:latin typeface="Georgia"/>
              <a:cs typeface="Georgia"/>
            </a:endParaRPr>
          </a:p>
        </p:txBody>
      </p:sp>
      <p:cxnSp>
        <p:nvCxnSpPr>
          <p:cNvPr id="61453" name="AutoShape 13"/>
          <p:cNvCxnSpPr>
            <a:cxnSpLocks noChangeShapeType="1"/>
            <a:stCxn id="61445" idx="0"/>
            <a:endCxn id="61451" idx="2"/>
          </p:cNvCxnSpPr>
          <p:nvPr/>
        </p:nvCxnSpPr>
        <p:spPr bwMode="auto">
          <a:xfrm flipV="1">
            <a:off x="5975350" y="4902200"/>
            <a:ext cx="1588" cy="10620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61454" name="Text Box 14"/>
          <p:cNvSpPr txBox="1">
            <a:spLocks noChangeArrowheads="1"/>
          </p:cNvSpPr>
          <p:nvPr/>
        </p:nvSpPr>
        <p:spPr bwMode="auto">
          <a:xfrm>
            <a:off x="6119813" y="5243513"/>
            <a:ext cx="628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>
                <a:latin typeface="Georgia"/>
                <a:cs typeface="Georgia"/>
              </a:rPr>
              <a:t>S_R</a:t>
            </a:r>
            <a:endParaRPr lang="en-US">
              <a:latin typeface="Georgia"/>
              <a:cs typeface="Georgia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325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Issues</a:t>
            </a:r>
            <a:endParaRPr lang="en-US" dirty="0"/>
          </a:p>
        </p:txBody>
      </p:sp>
      <p:sp>
        <p:nvSpPr>
          <p:cNvPr id="880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Quite widely implemented</a:t>
            </a:r>
          </a:p>
          <a:p>
            <a:r>
              <a:rPr lang="en-GB" dirty="0" smtClean="0"/>
              <a:t>Easier </a:t>
            </a:r>
            <a:r>
              <a:rPr lang="en-GB" dirty="0"/>
              <a:t>to model systems with networks than with hierarchies</a:t>
            </a:r>
          </a:p>
          <a:p>
            <a:r>
              <a:rPr lang="en-GB" dirty="0"/>
              <a:t>Can deal with M:N or N-</a:t>
            </a:r>
            <a:r>
              <a:rPr lang="en-GB" dirty="0" err="1"/>
              <a:t>ary</a:t>
            </a:r>
            <a:r>
              <a:rPr lang="en-GB" dirty="0"/>
              <a:t> relationships</a:t>
            </a:r>
          </a:p>
          <a:p>
            <a:pPr>
              <a:buFont typeface="Wingdings" pitchFamily="-111" charset="2"/>
              <a:buNone/>
            </a:pPr>
            <a:r>
              <a:rPr lang="en-GB" dirty="0"/>
              <a:t>But</a:t>
            </a:r>
          </a:p>
          <a:p>
            <a:r>
              <a:rPr lang="en-GB" dirty="0"/>
              <a:t>Querying/update requires the programmer to explicitly navigate the hierarchy – poor data </a:t>
            </a:r>
            <a:r>
              <a:rPr lang="en-GB" dirty="0" smtClean="0"/>
              <a:t>independence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485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should I care?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7991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9041" y="0"/>
            <a:ext cx="5854959" cy="6858000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 bwMode="auto">
          <a:xfrm>
            <a:off x="139441" y="177800"/>
            <a:ext cx="3606800" cy="2667000"/>
          </a:xfrm>
          <a:prstGeom prst="wedgeRoundRectCallout">
            <a:avLst>
              <a:gd name="adj1" fmla="val 48181"/>
              <a:gd name="adj2" fmla="val 83271"/>
              <a:gd name="adj3" fmla="val 16667"/>
            </a:avLst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latin typeface="Georgia"/>
                <a:ea typeface="ＭＳ Ｐゴシック" pitchFamily="-106" charset="-128"/>
                <a:cs typeface="Georgia"/>
              </a:rPr>
              <a:t>Those who </a:t>
            </a:r>
            <a:r>
              <a:rPr lang="en-US" sz="2800" dirty="0" smtClean="0">
                <a:latin typeface="Georgia"/>
                <a:ea typeface="ＭＳ Ｐゴシック" pitchFamily="-106" charset="-128"/>
                <a:cs typeface="Georgia"/>
              </a:rPr>
              <a:t>cannot remember the </a:t>
            </a:r>
            <a:r>
              <a:rPr lang="en-US" sz="2800" dirty="0">
                <a:latin typeface="Georgia"/>
                <a:ea typeface="ＭＳ Ｐゴシック" pitchFamily="-106" charset="-128"/>
                <a:cs typeface="Georgia"/>
              </a:rPr>
              <a:t>past </a:t>
            </a:r>
            <a:r>
              <a:rPr lang="en-US" sz="2800" dirty="0" smtClean="0">
                <a:latin typeface="Georgia"/>
                <a:ea typeface="ＭＳ Ｐゴシック" pitchFamily="-106" charset="-128"/>
                <a:cs typeface="Georgia"/>
              </a:rPr>
              <a:t>are condemned </a:t>
            </a:r>
            <a:r>
              <a:rPr lang="en-US" sz="2800" dirty="0">
                <a:latin typeface="Georgia"/>
                <a:ea typeface="ＭＳ Ｐゴシック" pitchFamily="-106" charset="-128"/>
                <a:cs typeface="Georgia"/>
              </a:rPr>
              <a:t>to repeat it.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/>
              <a:ea typeface="ＭＳ Ｐゴシック" pitchFamily="-106" charset="-128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716900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Native XML Databases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dirty="0"/>
              <a:t>Conceptual descendent of hierarchical </a:t>
            </a:r>
            <a:r>
              <a:rPr lang="en-GB" dirty="0" err="1"/>
              <a:t>DBs</a:t>
            </a:r>
            <a:endParaRPr lang="en-GB" dirty="0"/>
          </a:p>
          <a:p>
            <a:pPr>
              <a:lnSpc>
                <a:spcPct val="90000"/>
              </a:lnSpc>
            </a:pPr>
            <a:r>
              <a:rPr lang="en-GB" dirty="0"/>
              <a:t>Define a logical model for an XML document </a:t>
            </a:r>
          </a:p>
          <a:p>
            <a:pPr>
              <a:lnSpc>
                <a:spcPct val="90000"/>
              </a:lnSpc>
            </a:pPr>
            <a:r>
              <a:rPr lang="en-GB" dirty="0"/>
              <a:t>Store and retrieve documents according to that model</a:t>
            </a:r>
          </a:p>
          <a:p>
            <a:pPr lvl="1">
              <a:lnSpc>
                <a:spcPct val="90000"/>
              </a:lnSpc>
            </a:pPr>
            <a:r>
              <a:rPr lang="en-GB" dirty="0" smtClean="0"/>
              <a:t>Elements and attributes</a:t>
            </a:r>
            <a:endParaRPr lang="en-GB" dirty="0"/>
          </a:p>
          <a:p>
            <a:pPr lvl="1">
              <a:lnSpc>
                <a:spcPct val="90000"/>
              </a:lnSpc>
            </a:pPr>
            <a:r>
              <a:rPr lang="en-GB" dirty="0"/>
              <a:t>Plain text content (PCDATA)</a:t>
            </a:r>
          </a:p>
          <a:p>
            <a:pPr lvl="1">
              <a:lnSpc>
                <a:spcPct val="90000"/>
              </a:lnSpc>
            </a:pPr>
            <a:r>
              <a:rPr lang="en-GB" dirty="0"/>
              <a:t>Ordering of elements (document order)</a:t>
            </a:r>
          </a:p>
          <a:p>
            <a:pPr>
              <a:lnSpc>
                <a:spcPct val="90000"/>
              </a:lnSpc>
            </a:pPr>
            <a:r>
              <a:rPr lang="en-GB" dirty="0"/>
              <a:t>Common models</a:t>
            </a:r>
          </a:p>
          <a:p>
            <a:pPr lvl="1">
              <a:lnSpc>
                <a:spcPct val="90000"/>
              </a:lnSpc>
            </a:pPr>
            <a:r>
              <a:rPr lang="en-GB" dirty="0" err="1"/>
              <a:t>XPath</a:t>
            </a:r>
            <a:r>
              <a:rPr lang="en-GB" dirty="0"/>
              <a:t> data model</a:t>
            </a:r>
          </a:p>
          <a:p>
            <a:pPr lvl="1">
              <a:lnSpc>
                <a:spcPct val="90000"/>
              </a:lnSpc>
            </a:pPr>
            <a:r>
              <a:rPr lang="en-GB" dirty="0"/>
              <a:t>XML </a:t>
            </a:r>
            <a:r>
              <a:rPr lang="en-GB" dirty="0" err="1"/>
              <a:t>Infoset</a:t>
            </a:r>
            <a:endParaRPr lang="en-GB" dirty="0"/>
          </a:p>
          <a:p>
            <a:pPr lvl="1">
              <a:lnSpc>
                <a:spcPct val="90000"/>
              </a:lnSpc>
            </a:pPr>
            <a:r>
              <a:rPr lang="en-GB" dirty="0"/>
              <a:t>XML Document Object Model (DOM)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948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52" name="Rectangle 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XML in a Nutshell</a:t>
            </a:r>
          </a:p>
        </p:txBody>
      </p:sp>
      <p:graphicFrame>
        <p:nvGraphicFramePr>
          <p:cNvPr id="154719" name="Group 95"/>
          <p:cNvGraphicFramePr>
            <a:graphicFrameLocks noGrp="1"/>
          </p:cNvGraphicFramePr>
          <p:nvPr>
            <p:ph idx="1"/>
          </p:nvPr>
        </p:nvGraphicFramePr>
        <p:xfrm>
          <a:off x="304800" y="1676400"/>
          <a:ext cx="8534400" cy="4236720"/>
        </p:xfrm>
        <a:graphic>
          <a:graphicData uri="http://schemas.openxmlformats.org/drawingml/2006/table">
            <a:tbl>
              <a:tblPr/>
              <a:tblGrid>
                <a:gridCol w="4267200"/>
                <a:gridCol w="4267200"/>
              </a:tblGrid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-111" charset="2"/>
                        <a:buNone/>
                        <a:tabLst/>
                      </a:pPr>
                      <a:r>
                        <a:rPr kumimoji="0" lang="en-GB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-111" charset="0"/>
                          <a:ea typeface="Arial" pitchFamily="-111" charset="0"/>
                          <a:cs typeface="Arial" pitchFamily="-111" charset="0"/>
                        </a:rPr>
                        <a:t>&lt;foo&gt;</a:t>
                      </a:r>
                      <a:r>
                        <a:rPr kumimoji="0" lang="en-GB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-111" charset="0"/>
                          <a:ea typeface="Arial" pitchFamily="-111" charset="0"/>
                          <a:cs typeface="Arial" pitchFamily="-111" charset="0"/>
                        </a:rPr>
                        <a:t>Some</a:t>
                      </a:r>
                      <a:r>
                        <a:rPr kumimoji="0" lang="en-GB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-111" charset="0"/>
                          <a:ea typeface="Arial" pitchFamily="-111" charset="0"/>
                          <a:cs typeface="Arial" pitchFamily="-111" charset="0"/>
                        </a:rPr>
                        <a:t> </a:t>
                      </a:r>
                      <a:r>
                        <a:rPr kumimoji="0" lang="en-GB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-111" charset="0"/>
                          <a:ea typeface="Arial" pitchFamily="-111" charset="0"/>
                          <a:cs typeface="Arial" pitchFamily="-111" charset="0"/>
                        </a:rPr>
                        <a:t>text</a:t>
                      </a:r>
                      <a:r>
                        <a:rPr kumimoji="0" lang="en-GB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-111" charset="0"/>
                          <a:ea typeface="Arial" pitchFamily="-111" charset="0"/>
                          <a:cs typeface="Arial" pitchFamily="-111" charset="0"/>
                        </a:rPr>
                        <a:t>&lt;/foo&gt;</a:t>
                      </a:r>
                      <a:endParaRPr kumimoji="0" lang="en-GB" sz="20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urier New" pitchFamily="-111" charset="0"/>
                        <a:ea typeface="Arial" pitchFamily="-111" charset="0"/>
                        <a:cs typeface="Arial" pitchFamily="-111" charset="0"/>
                      </a:endParaRPr>
                    </a:p>
                  </a:txBody>
                  <a:tcPr marL="111318" marR="111318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-111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-111" charset="0"/>
                          <a:ea typeface="Arial" pitchFamily="-111" charset="0"/>
                          <a:cs typeface="Arial" pitchFamily="-111" charset="0"/>
                        </a:rPr>
                        <a:t>The </a:t>
                      </a:r>
                      <a:r>
                        <a:rPr kumimoji="0" lang="en-GB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-111" charset="0"/>
                          <a:ea typeface="Arial" pitchFamily="-111" charset="0"/>
                          <a:cs typeface="Arial" pitchFamily="-111" charset="0"/>
                        </a:rPr>
                        <a:t>foo</a:t>
                      </a: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-111" charset="0"/>
                          <a:ea typeface="Arial" pitchFamily="-111" charset="0"/>
                          <a:cs typeface="Arial" pitchFamily="-111" charset="0"/>
                        </a:rPr>
                        <a:t> element</a:t>
                      </a:r>
                    </a:p>
                  </a:txBody>
                  <a:tcPr marL="111318" marR="111318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-111" charset="2"/>
                        <a:buNone/>
                        <a:tabLst/>
                      </a:pPr>
                      <a:r>
                        <a:rPr kumimoji="0" lang="en-GB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-111" charset="0"/>
                          <a:ea typeface="Arial" pitchFamily="-111" charset="0"/>
                          <a:cs typeface="Arial" pitchFamily="-111" charset="0"/>
                        </a:rPr>
                        <a:t>&lt;foo&gt;</a:t>
                      </a:r>
                      <a:r>
                        <a:rPr kumimoji="0" lang="en-GB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-111" charset="0"/>
                          <a:ea typeface="Arial" pitchFamily="-111" charset="0"/>
                          <a:cs typeface="Arial" pitchFamily="-111" charset="0"/>
                        </a:rPr>
                        <a:t>Some</a:t>
                      </a:r>
                      <a:r>
                        <a:rPr kumimoji="0" lang="en-GB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-111" charset="0"/>
                          <a:ea typeface="Arial" pitchFamily="-111" charset="0"/>
                          <a:cs typeface="Arial" pitchFamily="-111" charset="0"/>
                        </a:rPr>
                        <a:t> </a:t>
                      </a:r>
                      <a:r>
                        <a:rPr kumimoji="0" lang="en-GB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-111" charset="0"/>
                          <a:ea typeface="Arial" pitchFamily="-111" charset="0"/>
                          <a:cs typeface="Arial" pitchFamily="-111" charset="0"/>
                        </a:rPr>
                        <a:t>text</a:t>
                      </a:r>
                      <a:r>
                        <a:rPr kumimoji="0" lang="en-GB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-111" charset="0"/>
                          <a:ea typeface="Arial" pitchFamily="-111" charset="0"/>
                          <a:cs typeface="Arial" pitchFamily="-111" charset="0"/>
                        </a:rPr>
                        <a:t>&lt;/foo&gt;</a:t>
                      </a:r>
                    </a:p>
                  </a:txBody>
                  <a:tcPr marL="111318" marR="111318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-111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-111" charset="0"/>
                          <a:ea typeface="Arial" pitchFamily="-111" charset="0"/>
                          <a:cs typeface="Arial" pitchFamily="-111" charset="0"/>
                        </a:rPr>
                        <a:t>The contents of the </a:t>
                      </a:r>
                      <a:r>
                        <a:rPr kumimoji="0" lang="en-GB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-111" charset="0"/>
                          <a:ea typeface="Arial" pitchFamily="-111" charset="0"/>
                          <a:cs typeface="Arial" pitchFamily="-111" charset="0"/>
                        </a:rPr>
                        <a:t>foo</a:t>
                      </a: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-111" charset="0"/>
                          <a:ea typeface="Arial" pitchFamily="-111" charset="0"/>
                          <a:cs typeface="Arial" pitchFamily="-111" charset="0"/>
                        </a:rPr>
                        <a:t> element (plain text)</a:t>
                      </a:r>
                    </a:p>
                  </a:txBody>
                  <a:tcPr marL="111318" marR="111318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-111" charset="2"/>
                        <a:buNone/>
                        <a:tabLst/>
                      </a:pPr>
                      <a:r>
                        <a:rPr kumimoji="0" lang="en-GB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-111" charset="0"/>
                          <a:ea typeface="Arial" pitchFamily="-111" charset="0"/>
                          <a:cs typeface="Arial" pitchFamily="-111" charset="0"/>
                        </a:rPr>
                        <a:t>&lt;bar/&gt;</a:t>
                      </a:r>
                      <a:endParaRPr kumimoji="0" lang="en-GB" sz="20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urier New" pitchFamily="-111" charset="0"/>
                        <a:ea typeface="Arial" pitchFamily="-111" charset="0"/>
                        <a:cs typeface="Arial" pitchFamily="-111" charset="0"/>
                      </a:endParaRPr>
                    </a:p>
                  </a:txBody>
                  <a:tcPr marL="111318" marR="111318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-111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-111" charset="0"/>
                          <a:ea typeface="Arial" pitchFamily="-111" charset="0"/>
                          <a:cs typeface="Arial" pitchFamily="-111" charset="0"/>
                        </a:rPr>
                        <a:t>An empty element, </a:t>
                      </a:r>
                      <a:r>
                        <a:rPr kumimoji="0" lang="en-GB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-111" charset="0"/>
                          <a:ea typeface="Arial" pitchFamily="-111" charset="0"/>
                          <a:cs typeface="Arial" pitchFamily="-111" charset="0"/>
                        </a:rPr>
                        <a:t>bar</a:t>
                      </a:r>
                    </a:p>
                  </a:txBody>
                  <a:tcPr marL="111318" marR="111318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-111" charset="2"/>
                        <a:buNone/>
                        <a:tabLst/>
                      </a:pPr>
                      <a:r>
                        <a:rPr kumimoji="0" lang="en-GB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-111" charset="0"/>
                          <a:ea typeface="Arial" pitchFamily="-111" charset="0"/>
                          <a:cs typeface="Arial" pitchFamily="-111" charset="0"/>
                        </a:rPr>
                        <a:t>&lt;foo&gt;</a:t>
                      </a:r>
                      <a:r>
                        <a:rPr kumimoji="0" lang="en-GB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-111" charset="0"/>
                          <a:ea typeface="Arial" pitchFamily="-111" charset="0"/>
                          <a:cs typeface="Arial" pitchFamily="-111" charset="0"/>
                        </a:rPr>
                        <a:t>&lt;bar/&gt;</a:t>
                      </a:r>
                      <a:r>
                        <a:rPr kumimoji="0" lang="en-GB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-111" charset="0"/>
                          <a:ea typeface="Arial" pitchFamily="-111" charset="0"/>
                          <a:cs typeface="Arial" pitchFamily="-111" charset="0"/>
                        </a:rPr>
                        <a:t>&lt;/foo&gt;</a:t>
                      </a:r>
                    </a:p>
                  </a:txBody>
                  <a:tcPr marL="111318" marR="111318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-111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-111" charset="0"/>
                          <a:ea typeface="Arial" pitchFamily="-111" charset="0"/>
                          <a:cs typeface="Arial" pitchFamily="-111" charset="0"/>
                        </a:rPr>
                        <a:t>The contents of the </a:t>
                      </a:r>
                      <a:r>
                        <a:rPr kumimoji="0" lang="en-GB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-111" charset="0"/>
                          <a:ea typeface="Arial" pitchFamily="-111" charset="0"/>
                          <a:cs typeface="Arial" pitchFamily="-111" charset="0"/>
                        </a:rPr>
                        <a:t>foo</a:t>
                      </a: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-111" charset="0"/>
                          <a:ea typeface="Arial" pitchFamily="-111" charset="0"/>
                          <a:cs typeface="Arial" pitchFamily="-111" charset="0"/>
                        </a:rPr>
                        <a:t> element (an element)</a:t>
                      </a:r>
                    </a:p>
                  </a:txBody>
                  <a:tcPr marL="111318" marR="111318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-111" charset="2"/>
                        <a:buNone/>
                        <a:tabLst/>
                      </a:pPr>
                      <a:r>
                        <a:rPr kumimoji="0" lang="en-GB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-111" charset="0"/>
                          <a:ea typeface="Arial" pitchFamily="-111" charset="0"/>
                          <a:cs typeface="Arial" pitchFamily="-111" charset="0"/>
                        </a:rPr>
                        <a:t>&lt;foo </a:t>
                      </a:r>
                      <a:r>
                        <a:rPr kumimoji="0" lang="en-GB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-111" charset="0"/>
                          <a:ea typeface="Arial" pitchFamily="-111" charset="0"/>
                          <a:cs typeface="Arial" pitchFamily="-111" charset="0"/>
                        </a:rPr>
                        <a:t>baz="qux"</a:t>
                      </a:r>
                      <a:r>
                        <a:rPr kumimoji="0" lang="en-GB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-111" charset="0"/>
                          <a:ea typeface="Arial" pitchFamily="-111" charset="0"/>
                          <a:cs typeface="Arial" pitchFamily="-111" charset="0"/>
                        </a:rPr>
                        <a:t>&gt;</a:t>
                      </a:r>
                    </a:p>
                  </a:txBody>
                  <a:tcPr marL="111318" marR="111318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-111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-111" charset="0"/>
                          <a:ea typeface="Arial" pitchFamily="-111" charset="0"/>
                          <a:cs typeface="Arial" pitchFamily="-111" charset="0"/>
                        </a:rPr>
                        <a:t>The </a:t>
                      </a:r>
                      <a:r>
                        <a:rPr kumimoji="0" lang="en-GB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-111" charset="0"/>
                          <a:ea typeface="Arial" pitchFamily="-111" charset="0"/>
                          <a:cs typeface="Arial" pitchFamily="-111" charset="0"/>
                        </a:rPr>
                        <a:t>baz</a:t>
                      </a: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-111" charset="0"/>
                          <a:ea typeface="Arial" pitchFamily="-111" charset="0"/>
                          <a:cs typeface="Arial" pitchFamily="-111" charset="0"/>
                        </a:rPr>
                        <a:t> attribute on the </a:t>
                      </a:r>
                      <a:r>
                        <a:rPr kumimoji="0" lang="en-GB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-111" charset="0"/>
                          <a:ea typeface="Arial" pitchFamily="-111" charset="0"/>
                          <a:cs typeface="Arial" pitchFamily="-111" charset="0"/>
                        </a:rPr>
                        <a:t>foo</a:t>
                      </a: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-111" charset="0"/>
                          <a:ea typeface="Arial" pitchFamily="-111" charset="0"/>
                          <a:cs typeface="Arial" pitchFamily="-111" charset="0"/>
                        </a:rPr>
                        <a:t> element</a:t>
                      </a:r>
                    </a:p>
                  </a:txBody>
                  <a:tcPr marL="111318" marR="111318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-111" charset="2"/>
                        <a:buNone/>
                        <a:tabLst/>
                      </a:pPr>
                      <a:r>
                        <a:rPr kumimoji="0" lang="en-GB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-111" charset="0"/>
                          <a:ea typeface="Arial" pitchFamily="-111" charset="0"/>
                          <a:cs typeface="Arial" pitchFamily="-111" charset="0"/>
                        </a:rPr>
                        <a:t>&lt;foo baz="</a:t>
                      </a:r>
                      <a:r>
                        <a:rPr kumimoji="0" lang="en-GB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-111" charset="0"/>
                          <a:ea typeface="Arial" pitchFamily="-111" charset="0"/>
                          <a:cs typeface="Arial" pitchFamily="-111" charset="0"/>
                        </a:rPr>
                        <a:t>qux</a:t>
                      </a:r>
                      <a:r>
                        <a:rPr kumimoji="0" lang="en-GB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-111" charset="0"/>
                          <a:ea typeface="Arial" pitchFamily="-111" charset="0"/>
                          <a:cs typeface="Arial" pitchFamily="-111" charset="0"/>
                        </a:rPr>
                        <a:t>"&gt;</a:t>
                      </a:r>
                    </a:p>
                  </a:txBody>
                  <a:tcPr marL="111318" marR="111318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-111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-111" charset="0"/>
                          <a:ea typeface="Arial" pitchFamily="-111" charset="0"/>
                          <a:cs typeface="Arial" pitchFamily="-111" charset="0"/>
                        </a:rPr>
                        <a:t>The value of the baz attribute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-111" charset="2"/>
                        <a:buNone/>
                        <a:tabLst/>
                      </a:pP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-111" charset="0"/>
                        <a:ea typeface="Arial" pitchFamily="-111" charset="0"/>
                        <a:cs typeface="Arial" pitchFamily="-111" charset="0"/>
                      </a:endParaRPr>
                    </a:p>
                  </a:txBody>
                  <a:tcPr marL="111318" marR="111318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163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Example XML Database</a:t>
            </a:r>
            <a:endParaRPr lang="en-GB"/>
          </a:p>
        </p:txBody>
      </p:sp>
      <p:sp>
        <p:nvSpPr>
          <p:cNvPr id="146436" name="Text Box 4"/>
          <p:cNvSpPr txBox="1">
            <a:spLocks noChangeArrowheads="1"/>
          </p:cNvSpPr>
          <p:nvPr/>
        </p:nvSpPr>
        <p:spPr bwMode="auto">
          <a:xfrm>
            <a:off x="755650" y="1700213"/>
            <a:ext cx="8064500" cy="476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solidFill>
                  <a:schemeClr val="tx2"/>
                </a:solidFill>
                <a:latin typeface="Courier New" pitchFamily="-111" charset="0"/>
              </a:rPr>
              <a:t>&lt;company&gt;</a:t>
            </a:r>
            <a:br>
              <a:rPr lang="en-GB" b="1">
                <a:solidFill>
                  <a:schemeClr val="tx2"/>
                </a:solidFill>
                <a:latin typeface="Courier New" pitchFamily="-111" charset="0"/>
              </a:rPr>
            </a:br>
            <a:r>
              <a:rPr lang="en-GB" b="1">
                <a:solidFill>
                  <a:schemeClr val="tx2"/>
                </a:solidFill>
                <a:latin typeface="Courier New" pitchFamily="-111" charset="0"/>
              </a:rPr>
              <a:t>  &lt;department dname="Sales" mgrname="Smith, J"&gt;</a:t>
            </a:r>
            <a:br>
              <a:rPr lang="en-GB" b="1">
                <a:solidFill>
                  <a:schemeClr val="tx2"/>
                </a:solidFill>
                <a:latin typeface="Courier New" pitchFamily="-111" charset="0"/>
              </a:rPr>
            </a:br>
            <a:r>
              <a:rPr lang="en-GB" b="1">
                <a:solidFill>
                  <a:schemeClr val="tx2"/>
                </a:solidFill>
                <a:latin typeface="Courier New" pitchFamily="-111" charset="0"/>
              </a:rPr>
              <a:t>    &lt;employee name="Smith, J" birthdate="1969-05-23"/&gt;</a:t>
            </a:r>
            <a:br>
              <a:rPr lang="en-GB" b="1">
                <a:solidFill>
                  <a:schemeClr val="tx2"/>
                </a:solidFill>
                <a:latin typeface="Courier New" pitchFamily="-111" charset="0"/>
              </a:rPr>
            </a:br>
            <a:r>
              <a:rPr lang="en-GB" b="1">
                <a:solidFill>
                  <a:schemeClr val="tx2"/>
                </a:solidFill>
                <a:latin typeface="Courier New" pitchFamily="-111" charset="0"/>
              </a:rPr>
              <a:t>    &lt;employee name="Jones, P" birthdate="1961-02-22"/&gt;</a:t>
            </a:r>
            <a:br>
              <a:rPr lang="en-GB" b="1">
                <a:solidFill>
                  <a:schemeClr val="tx2"/>
                </a:solidFill>
                <a:latin typeface="Courier New" pitchFamily="-111" charset="0"/>
              </a:rPr>
            </a:br>
            <a:r>
              <a:rPr lang="en-GB" b="1">
                <a:solidFill>
                  <a:schemeClr val="tx2"/>
                </a:solidFill>
                <a:latin typeface="Courier New" pitchFamily="-111" charset="0"/>
              </a:rPr>
              <a:t>    &lt;employee name="Brown, M" birthdate="1973-06-14"/&gt;</a:t>
            </a:r>
            <a:br>
              <a:rPr lang="en-GB" b="1">
                <a:solidFill>
                  <a:schemeClr val="tx2"/>
                </a:solidFill>
                <a:latin typeface="Courier New" pitchFamily="-111" charset="0"/>
              </a:rPr>
            </a:br>
            <a:r>
              <a:rPr lang="en-GB" b="1">
                <a:solidFill>
                  <a:schemeClr val="tx2"/>
                </a:solidFill>
                <a:latin typeface="Courier New" pitchFamily="-111" charset="0"/>
              </a:rPr>
              <a:t>    &lt;project pname="Widgets" status="current" </a:t>
            </a:r>
            <a:br>
              <a:rPr lang="en-GB" b="1">
                <a:solidFill>
                  <a:schemeClr val="tx2"/>
                </a:solidFill>
                <a:latin typeface="Courier New" pitchFamily="-111" charset="0"/>
              </a:rPr>
            </a:br>
            <a:r>
              <a:rPr lang="en-GB" b="1">
                <a:solidFill>
                  <a:schemeClr val="tx2"/>
                </a:solidFill>
                <a:latin typeface="Courier New" pitchFamily="-111" charset="0"/>
              </a:rPr>
              <a:t>             location="Manchester"&gt;</a:t>
            </a:r>
            <a:br>
              <a:rPr lang="en-GB" b="1">
                <a:solidFill>
                  <a:schemeClr val="tx2"/>
                </a:solidFill>
                <a:latin typeface="Courier New" pitchFamily="-111" charset="0"/>
              </a:rPr>
            </a:br>
            <a:r>
              <a:rPr lang="en-GB" b="1">
                <a:solidFill>
                  <a:schemeClr val="tx2"/>
                </a:solidFill>
                <a:latin typeface="Courier New" pitchFamily="-111" charset="0"/>
              </a:rPr>
              <a:t>      &lt;worker name="Smith, J" hours="20"/&gt;</a:t>
            </a:r>
            <a:br>
              <a:rPr lang="en-GB" b="1">
                <a:solidFill>
                  <a:schemeClr val="tx2"/>
                </a:solidFill>
                <a:latin typeface="Courier New" pitchFamily="-111" charset="0"/>
              </a:rPr>
            </a:br>
            <a:r>
              <a:rPr lang="en-GB" b="1">
                <a:solidFill>
                  <a:schemeClr val="tx2"/>
                </a:solidFill>
                <a:latin typeface="Courier New" pitchFamily="-111" charset="0"/>
              </a:rPr>
              <a:t>      &lt;worker name="Jones, P" hours="40"/&gt;</a:t>
            </a:r>
            <a:br>
              <a:rPr lang="en-GB" b="1">
                <a:solidFill>
                  <a:schemeClr val="tx2"/>
                </a:solidFill>
                <a:latin typeface="Courier New" pitchFamily="-111" charset="0"/>
              </a:rPr>
            </a:br>
            <a:r>
              <a:rPr lang="en-GB" b="1">
                <a:solidFill>
                  <a:schemeClr val="tx2"/>
                </a:solidFill>
                <a:latin typeface="Courier New" pitchFamily="-111" charset="0"/>
              </a:rPr>
              <a:t>    &lt;/project&gt;</a:t>
            </a:r>
            <a:br>
              <a:rPr lang="en-GB" b="1">
                <a:solidFill>
                  <a:schemeClr val="tx2"/>
                </a:solidFill>
                <a:latin typeface="Courier New" pitchFamily="-111" charset="0"/>
              </a:rPr>
            </a:br>
            <a:r>
              <a:rPr lang="en-GB" b="1">
                <a:solidFill>
                  <a:schemeClr val="tx2"/>
                </a:solidFill>
                <a:latin typeface="Courier New" pitchFamily="-111" charset="0"/>
              </a:rPr>
              <a:t>    &lt;project pname="Doodads" status="expired"</a:t>
            </a:r>
            <a:br>
              <a:rPr lang="en-GB" b="1">
                <a:solidFill>
                  <a:schemeClr val="tx2"/>
                </a:solidFill>
                <a:latin typeface="Courier New" pitchFamily="-111" charset="0"/>
              </a:rPr>
            </a:br>
            <a:r>
              <a:rPr lang="en-GB" b="1">
                <a:solidFill>
                  <a:schemeClr val="tx2"/>
                </a:solidFill>
                <a:latin typeface="Courier New" pitchFamily="-111" charset="0"/>
              </a:rPr>
              <a:t>             location="London"&gt;</a:t>
            </a:r>
            <a:br>
              <a:rPr lang="en-GB" b="1">
                <a:solidFill>
                  <a:schemeClr val="tx2"/>
                </a:solidFill>
                <a:latin typeface="Courier New" pitchFamily="-111" charset="0"/>
              </a:rPr>
            </a:br>
            <a:r>
              <a:rPr lang="en-GB" b="1">
                <a:solidFill>
                  <a:schemeClr val="tx2"/>
                </a:solidFill>
                <a:latin typeface="Courier New" pitchFamily="-111" charset="0"/>
              </a:rPr>
              <a:t>      &lt;worker name="Smith, J" hours="20"/&gt;</a:t>
            </a:r>
            <a:br>
              <a:rPr lang="en-GB" b="1">
                <a:solidFill>
                  <a:schemeClr val="tx2"/>
                </a:solidFill>
                <a:latin typeface="Courier New" pitchFamily="-111" charset="0"/>
              </a:rPr>
            </a:br>
            <a:r>
              <a:rPr lang="en-GB" b="1">
                <a:solidFill>
                  <a:schemeClr val="tx2"/>
                </a:solidFill>
                <a:latin typeface="Courier New" pitchFamily="-111" charset="0"/>
              </a:rPr>
              <a:t>      &lt;worker name="Brown, M" hours="40"/&gt;</a:t>
            </a:r>
            <a:br>
              <a:rPr lang="en-GB" b="1">
                <a:solidFill>
                  <a:schemeClr val="tx2"/>
                </a:solidFill>
                <a:latin typeface="Courier New" pitchFamily="-111" charset="0"/>
              </a:rPr>
            </a:br>
            <a:r>
              <a:rPr lang="en-GB" b="1">
                <a:solidFill>
                  <a:schemeClr val="tx2"/>
                </a:solidFill>
                <a:latin typeface="Courier New" pitchFamily="-111" charset="0"/>
              </a:rPr>
              <a:t>    &lt;/project&gt;</a:t>
            </a:r>
            <a:br>
              <a:rPr lang="en-GB" b="1">
                <a:solidFill>
                  <a:schemeClr val="tx2"/>
                </a:solidFill>
                <a:latin typeface="Courier New" pitchFamily="-111" charset="0"/>
              </a:rPr>
            </a:br>
            <a:r>
              <a:rPr lang="en-GB" b="1">
                <a:solidFill>
                  <a:schemeClr val="tx2"/>
                </a:solidFill>
                <a:latin typeface="Courier New" pitchFamily="-111" charset="0"/>
              </a:rPr>
              <a:t>  &lt;/department&gt;</a:t>
            </a:r>
            <a:br>
              <a:rPr lang="en-GB" b="1">
                <a:solidFill>
                  <a:schemeClr val="tx2"/>
                </a:solidFill>
                <a:latin typeface="Courier New" pitchFamily="-111" charset="0"/>
              </a:rPr>
            </a:br>
            <a:r>
              <a:rPr lang="en-GB" b="1">
                <a:solidFill>
                  <a:schemeClr val="tx2"/>
                </a:solidFill>
                <a:latin typeface="Courier New" pitchFamily="-111" charset="0"/>
              </a:rPr>
              <a:t>&lt;/company&gt;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135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XQuery example</a:t>
            </a:r>
          </a:p>
        </p:txBody>
      </p:sp>
      <p:sp>
        <p:nvSpPr>
          <p:cNvPr id="149508" name="Text Box 4"/>
          <p:cNvSpPr txBox="1">
            <a:spLocks noChangeArrowheads="1"/>
          </p:cNvSpPr>
          <p:nvPr/>
        </p:nvSpPr>
        <p:spPr bwMode="auto">
          <a:xfrm>
            <a:off x="250825" y="1773238"/>
            <a:ext cx="8713788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solidFill>
                  <a:schemeClr val="tx2"/>
                </a:solidFill>
                <a:latin typeface="Courier New" pitchFamily="-111" charset="0"/>
              </a:rPr>
              <a:t>&lt;dl&gt;</a:t>
            </a:r>
            <a:br>
              <a:rPr lang="en-GB" b="1">
                <a:solidFill>
                  <a:schemeClr val="tx2"/>
                </a:solidFill>
                <a:latin typeface="Courier New" pitchFamily="-111" charset="0"/>
              </a:rPr>
            </a:br>
            <a:r>
              <a:rPr lang="en-GB" b="1">
                <a:solidFill>
                  <a:schemeClr val="tx2"/>
                </a:solidFill>
                <a:latin typeface="Courier New" pitchFamily="-111" charset="0"/>
              </a:rPr>
              <a:t>{</a:t>
            </a:r>
            <a:br>
              <a:rPr lang="en-GB" b="1">
                <a:solidFill>
                  <a:schemeClr val="tx2"/>
                </a:solidFill>
                <a:latin typeface="Courier New" pitchFamily="-111" charset="0"/>
              </a:rPr>
            </a:br>
            <a:r>
              <a:rPr lang="en-GB" b="1">
                <a:solidFill>
                  <a:schemeClr val="tx2"/>
                </a:solidFill>
                <a:latin typeface="Courier New" pitchFamily="-111" charset="0"/>
              </a:rPr>
              <a:t>  for $w in</a:t>
            </a:r>
            <a:br>
              <a:rPr lang="en-GB" b="1">
                <a:solidFill>
                  <a:schemeClr val="tx2"/>
                </a:solidFill>
                <a:latin typeface="Courier New" pitchFamily="-111" charset="0"/>
              </a:rPr>
            </a:br>
            <a:r>
              <a:rPr lang="en-GB" b="1">
                <a:solidFill>
                  <a:schemeClr val="tx2"/>
                </a:solidFill>
                <a:latin typeface="Courier New" pitchFamily="-111" charset="0"/>
              </a:rPr>
              <a:t>    document("company.xml")//project[@status="current"]/worker</a:t>
            </a:r>
            <a:br>
              <a:rPr lang="en-GB" b="1">
                <a:solidFill>
                  <a:schemeClr val="tx2"/>
                </a:solidFill>
                <a:latin typeface="Courier New" pitchFamily="-111" charset="0"/>
              </a:rPr>
            </a:br>
            <a:r>
              <a:rPr lang="en-GB" b="1">
                <a:solidFill>
                  <a:schemeClr val="tx2"/>
                </a:solidFill>
                <a:latin typeface="Courier New" pitchFamily="-111" charset="0"/>
              </a:rPr>
              <a:t>  where $w/@hours&gt;20</a:t>
            </a:r>
            <a:br>
              <a:rPr lang="en-GB" b="1">
                <a:solidFill>
                  <a:schemeClr val="tx2"/>
                </a:solidFill>
                <a:latin typeface="Courier New" pitchFamily="-111" charset="0"/>
              </a:rPr>
            </a:br>
            <a:r>
              <a:rPr lang="en-GB" b="1">
                <a:solidFill>
                  <a:schemeClr val="tx2"/>
                </a:solidFill>
                <a:latin typeface="Courier New" pitchFamily="-111" charset="0"/>
              </a:rPr>
              <a:t>  return &lt;dt&gt;$w/@name&lt;/dt&gt;&lt;dd&gt;$w/@hours&lt;/dd&gt;</a:t>
            </a:r>
            <a:br>
              <a:rPr lang="en-GB" b="1">
                <a:solidFill>
                  <a:schemeClr val="tx2"/>
                </a:solidFill>
                <a:latin typeface="Courier New" pitchFamily="-111" charset="0"/>
              </a:rPr>
            </a:br>
            <a:r>
              <a:rPr lang="en-GB" b="1">
                <a:solidFill>
                  <a:schemeClr val="tx2"/>
                </a:solidFill>
                <a:latin typeface="Courier New" pitchFamily="-111" charset="0"/>
              </a:rPr>
              <a:t>}</a:t>
            </a:r>
            <a:br>
              <a:rPr lang="en-GB" b="1">
                <a:solidFill>
                  <a:schemeClr val="tx2"/>
                </a:solidFill>
                <a:latin typeface="Courier New" pitchFamily="-111" charset="0"/>
              </a:rPr>
            </a:br>
            <a:r>
              <a:rPr lang="en-GB" b="1">
                <a:solidFill>
                  <a:schemeClr val="tx2"/>
                </a:solidFill>
                <a:latin typeface="Courier New" pitchFamily="-111" charset="0"/>
              </a:rPr>
              <a:t>&lt;/dl&gt;</a:t>
            </a:r>
          </a:p>
        </p:txBody>
      </p:sp>
      <p:sp>
        <p:nvSpPr>
          <p:cNvPr id="149509" name="Text Box 5"/>
          <p:cNvSpPr txBox="1">
            <a:spLocks noChangeArrowheads="1"/>
          </p:cNvSpPr>
          <p:nvPr/>
        </p:nvSpPr>
        <p:spPr bwMode="auto">
          <a:xfrm>
            <a:off x="2195513" y="5373688"/>
            <a:ext cx="439261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solidFill>
                  <a:schemeClr val="tx2"/>
                </a:solidFill>
                <a:latin typeface="Courier New" pitchFamily="-111" charset="0"/>
              </a:rPr>
              <a:t>&lt;dl&gt;</a:t>
            </a:r>
            <a:br>
              <a:rPr lang="en-GB" b="1">
                <a:solidFill>
                  <a:schemeClr val="tx2"/>
                </a:solidFill>
                <a:latin typeface="Courier New" pitchFamily="-111" charset="0"/>
              </a:rPr>
            </a:br>
            <a:r>
              <a:rPr lang="en-GB" b="1">
                <a:solidFill>
                  <a:schemeClr val="tx2"/>
                </a:solidFill>
                <a:latin typeface="Courier New" pitchFamily="-111" charset="0"/>
              </a:rPr>
              <a:t>  &lt;dt&gt;Smith, J&lt;/dt&gt;&lt;dd&gt;20&lt;/dd&gt;</a:t>
            </a:r>
            <a:br>
              <a:rPr lang="en-GB" b="1">
                <a:solidFill>
                  <a:schemeClr val="tx2"/>
                </a:solidFill>
                <a:latin typeface="Courier New" pitchFamily="-111" charset="0"/>
              </a:rPr>
            </a:br>
            <a:r>
              <a:rPr lang="en-GB" b="1">
                <a:solidFill>
                  <a:schemeClr val="tx2"/>
                </a:solidFill>
                <a:latin typeface="Courier New" pitchFamily="-111" charset="0"/>
              </a:rPr>
              <a:t>  &lt;dt&gt;Jones, P&lt;/dt&gt;&lt;dd&gt;40&lt;/dd&gt;</a:t>
            </a:r>
            <a:br>
              <a:rPr lang="en-GB" b="1">
                <a:solidFill>
                  <a:schemeClr val="tx2"/>
                </a:solidFill>
                <a:latin typeface="Courier New" pitchFamily="-111" charset="0"/>
              </a:rPr>
            </a:br>
            <a:r>
              <a:rPr lang="en-GB" b="1">
                <a:solidFill>
                  <a:schemeClr val="tx2"/>
                </a:solidFill>
                <a:latin typeface="Courier New" pitchFamily="-111" charset="0"/>
              </a:rPr>
              <a:t>&lt;/dl&gt;</a:t>
            </a:r>
          </a:p>
        </p:txBody>
      </p:sp>
      <p:sp>
        <p:nvSpPr>
          <p:cNvPr id="149510" name="Text Box 6"/>
          <p:cNvSpPr txBox="1">
            <a:spLocks noChangeArrowheads="1"/>
          </p:cNvSpPr>
          <p:nvPr/>
        </p:nvSpPr>
        <p:spPr bwMode="auto">
          <a:xfrm rot="5400000">
            <a:off x="3969543" y="4099353"/>
            <a:ext cx="87630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4800" b="1" dirty="0" smtClean="0">
                <a:latin typeface="Symbol" pitchFamily="-111" charset="2"/>
              </a:rPr>
              <a:t>=&gt;</a:t>
            </a:r>
            <a:endParaRPr lang="en-GB" sz="48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511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gigaom2.files.wordpress.com/2012/09/basho-transparent-vertical-logo.jpg?w=279&amp;h=3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3883" y="3429000"/>
            <a:ext cx="1110517" cy="1190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Red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506" y="5403914"/>
            <a:ext cx="2112840" cy="681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mongoD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49" y="1941382"/>
            <a:ext cx="3196076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couchdb.apache.org/image/couch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387" y="3155103"/>
            <a:ext cx="1722280" cy="1937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16631" y="2595406"/>
            <a:ext cx="2264229" cy="5596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85466" y="4123886"/>
            <a:ext cx="2621643" cy="6204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9364" y="4495770"/>
            <a:ext cx="2794000" cy="558800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280366" y="5403914"/>
            <a:ext cx="2717301" cy="66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NoSQL</a:t>
            </a:r>
            <a:r>
              <a:rPr lang="en-US" dirty="0" smtClean="0"/>
              <a:t>...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751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Road Less Travelled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Lectures so far have concentrated on relational databases</a:t>
            </a:r>
          </a:p>
          <a:p>
            <a:pPr lvl="1"/>
            <a:r>
              <a:rPr lang="en-US" dirty="0" smtClean="0"/>
              <a:t>Proposed by Ted </a:t>
            </a:r>
            <a:r>
              <a:rPr lang="en-US" dirty="0" err="1" smtClean="0"/>
              <a:t>Codd</a:t>
            </a:r>
            <a:r>
              <a:rPr lang="en-US" dirty="0" smtClean="0"/>
              <a:t> in 1969</a:t>
            </a:r>
          </a:p>
          <a:p>
            <a:pPr lvl="1"/>
            <a:r>
              <a:rPr lang="en-US" dirty="0" smtClean="0"/>
              <a:t>Developed by IBM for System R in the early </a:t>
            </a:r>
            <a:r>
              <a:rPr lang="en-US" dirty="0" smtClean="0"/>
              <a:t>1970s</a:t>
            </a:r>
          </a:p>
          <a:p>
            <a:pPr lvl="1"/>
            <a:r>
              <a:rPr lang="en-US" dirty="0" err="1" smtClean="0"/>
              <a:t>blahblah</a:t>
            </a:r>
            <a:r>
              <a:rPr lang="en-US" dirty="0" smtClean="0"/>
              <a:t> SQL </a:t>
            </a:r>
            <a:r>
              <a:rPr lang="en-US" dirty="0" err="1" smtClean="0"/>
              <a:t>blahblah</a:t>
            </a:r>
            <a:r>
              <a:rPr lang="en-US" dirty="0" smtClean="0"/>
              <a:t> Ingres </a:t>
            </a:r>
            <a:r>
              <a:rPr lang="en-US" dirty="0" err="1" smtClean="0"/>
              <a:t>blahblah</a:t>
            </a:r>
            <a:r>
              <a:rPr lang="en-US" dirty="0" smtClean="0"/>
              <a:t> Oracle </a:t>
            </a:r>
            <a:r>
              <a:rPr lang="en-US" dirty="0" err="1" smtClean="0"/>
              <a:t>blahblah</a:t>
            </a:r>
            <a:r>
              <a:rPr lang="en-US" dirty="0" smtClean="0"/>
              <a:t> </a:t>
            </a:r>
            <a:r>
              <a:rPr lang="en-US" dirty="0" err="1" smtClean="0"/>
              <a:t>etc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What came before relational databases?</a:t>
            </a:r>
          </a:p>
          <a:p>
            <a:pPr marL="0" indent="0">
              <a:buNone/>
            </a:pPr>
            <a:r>
              <a:rPr lang="en-US" dirty="0" smtClean="0"/>
              <a:t>What can we learn from those systems?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94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Hierachical</a:t>
            </a:r>
            <a:r>
              <a:rPr lang="en-US" dirty="0" smtClean="0"/>
              <a:t> Databases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840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35" t="2767" r="101" b="2877"/>
          <a:stretch/>
        </p:blipFill>
        <p:spPr>
          <a:xfrm>
            <a:off x="0" y="-1"/>
            <a:ext cx="9143999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260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IBM Information Management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Development started in 1966 to support the Apollo </a:t>
            </a:r>
            <a:r>
              <a:rPr lang="en-US" dirty="0" err="1" smtClean="0"/>
              <a:t>programme</a:t>
            </a: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Best known example of a hierarchical database</a:t>
            </a:r>
          </a:p>
          <a:p>
            <a:pPr lvl="1"/>
            <a:r>
              <a:rPr lang="en-US" dirty="0" smtClean="0"/>
              <a:t>Still in use!</a:t>
            </a:r>
          </a:p>
          <a:p>
            <a:pPr lvl="1"/>
            <a:r>
              <a:rPr lang="en-US" dirty="0" smtClean="0"/>
              <a:t>Fast on common tasks that change infrequently – complements DB2 (IBM’s relational database)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197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Hierarchical Databases</a:t>
            </a: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GB" dirty="0"/>
              <a:t>A hierarchy is a natural way to model many real world systems</a:t>
            </a:r>
          </a:p>
          <a:p>
            <a:pPr lvl="1">
              <a:lnSpc>
                <a:spcPct val="90000"/>
              </a:lnSpc>
            </a:pPr>
            <a:r>
              <a:rPr lang="en-GB" dirty="0"/>
              <a:t>Taxonomy (“is a kind of”)</a:t>
            </a:r>
          </a:p>
          <a:p>
            <a:pPr lvl="1">
              <a:lnSpc>
                <a:spcPct val="90000"/>
              </a:lnSpc>
            </a:pPr>
            <a:r>
              <a:rPr lang="en-GB" dirty="0" err="1"/>
              <a:t>Meronymy</a:t>
            </a:r>
            <a:r>
              <a:rPr lang="en-GB" dirty="0"/>
              <a:t> (“is a part of”)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dirty="0"/>
              <a:t>Many real-world examples</a:t>
            </a:r>
          </a:p>
          <a:p>
            <a:pPr lvl="1">
              <a:lnSpc>
                <a:spcPct val="90000"/>
              </a:lnSpc>
            </a:pPr>
            <a:r>
              <a:rPr lang="en-GB" dirty="0"/>
              <a:t>Organisation charts</a:t>
            </a:r>
          </a:p>
          <a:p>
            <a:pPr lvl="1">
              <a:lnSpc>
                <a:spcPct val="90000"/>
              </a:lnSpc>
            </a:pPr>
            <a:r>
              <a:rPr lang="en-GB" dirty="0"/>
              <a:t>Library classification systems</a:t>
            </a:r>
          </a:p>
          <a:p>
            <a:pPr lvl="1">
              <a:lnSpc>
                <a:spcPct val="90000"/>
              </a:lnSpc>
            </a:pPr>
            <a:r>
              <a:rPr lang="en-GB" dirty="0"/>
              <a:t>Biological taxonomies</a:t>
            </a:r>
          </a:p>
          <a:p>
            <a:pPr lvl="1">
              <a:lnSpc>
                <a:spcPct val="90000"/>
              </a:lnSpc>
            </a:pPr>
            <a:r>
              <a:rPr lang="en-GB" dirty="0"/>
              <a:t>Components of manufactures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dirty="0"/>
              <a:t>Hierarchical </a:t>
            </a:r>
            <a:r>
              <a:rPr lang="en-GB" dirty="0" smtClean="0"/>
              <a:t>DBs are </a:t>
            </a:r>
            <a:r>
              <a:rPr lang="en-GB" dirty="0"/>
              <a:t>built as trees of related </a:t>
            </a:r>
            <a:r>
              <a:rPr lang="en-GB" dirty="0" smtClean="0"/>
              <a:t>record types connected by parent-child relationships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307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Georgia"/>
                <a:cs typeface="Georgia"/>
              </a:rPr>
              <a:t>Record Types</a:t>
            </a:r>
            <a:endParaRPr lang="en-US" dirty="0">
              <a:latin typeface="Georgia"/>
              <a:cs typeface="Georgia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2987675" y="2565400"/>
            <a:ext cx="3240088" cy="2232025"/>
            <a:chOff x="2987675" y="2565400"/>
            <a:chExt cx="3240088" cy="2232025"/>
          </a:xfrm>
        </p:grpSpPr>
        <p:sp>
          <p:nvSpPr>
            <p:cNvPr id="158725" name="Rectangle 5"/>
            <p:cNvSpPr>
              <a:spLocks noChangeArrowheads="1"/>
            </p:cNvSpPr>
            <p:nvPr/>
          </p:nvSpPr>
          <p:spPr bwMode="auto">
            <a:xfrm>
              <a:off x="2987675" y="2565400"/>
              <a:ext cx="3240088" cy="558621"/>
            </a:xfrm>
            <a:prstGeom prst="rect">
              <a:avLst/>
            </a:prstGeom>
            <a:solidFill>
              <a:srgbClr val="BFBFB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GB" sz="2000" b="1">
                  <a:latin typeface="Georgia"/>
                  <a:cs typeface="Georgia"/>
                </a:rPr>
                <a:t>EMPLOYEE</a:t>
              </a:r>
              <a:endParaRPr lang="en-US" sz="2000" b="1">
                <a:latin typeface="Georgia"/>
                <a:cs typeface="Georgia"/>
              </a:endParaRPr>
            </a:p>
          </p:txBody>
        </p:sp>
        <p:sp>
          <p:nvSpPr>
            <p:cNvPr id="158726" name="Rectangle 6"/>
            <p:cNvSpPr>
              <a:spLocks noChangeArrowheads="1"/>
            </p:cNvSpPr>
            <p:nvPr/>
          </p:nvSpPr>
          <p:spPr bwMode="auto">
            <a:xfrm>
              <a:off x="2987675" y="3121561"/>
              <a:ext cx="3237707" cy="558621"/>
            </a:xfrm>
            <a:prstGeom prst="rect">
              <a:avLst/>
            </a:prstGeom>
            <a:solidFill>
              <a:srgbClr val="BFBFB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r>
                <a:rPr lang="en-GB" sz="2000">
                  <a:latin typeface="Georgia"/>
                  <a:cs typeface="Georgia"/>
                </a:rPr>
                <a:t>NAME : CHAR20</a:t>
              </a:r>
              <a:endParaRPr lang="en-US" sz="2000">
                <a:latin typeface="Georgia"/>
                <a:cs typeface="Georgia"/>
              </a:endParaRPr>
            </a:p>
          </p:txBody>
        </p:sp>
        <p:sp>
          <p:nvSpPr>
            <p:cNvPr id="158727" name="Rectangle 7"/>
            <p:cNvSpPr>
              <a:spLocks noChangeArrowheads="1"/>
            </p:cNvSpPr>
            <p:nvPr/>
          </p:nvSpPr>
          <p:spPr bwMode="auto">
            <a:xfrm>
              <a:off x="2987675" y="3680182"/>
              <a:ext cx="3237707" cy="558621"/>
            </a:xfrm>
            <a:prstGeom prst="rect">
              <a:avLst/>
            </a:prstGeom>
            <a:solidFill>
              <a:srgbClr val="BFBFB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r>
                <a:rPr lang="en-GB" sz="2000">
                  <a:latin typeface="Georgia"/>
                  <a:cs typeface="Georgia"/>
                </a:rPr>
                <a:t>NIN : CHAR9</a:t>
              </a:r>
              <a:endParaRPr lang="en-US" sz="2000">
                <a:latin typeface="Georgia"/>
                <a:cs typeface="Georgia"/>
              </a:endParaRPr>
            </a:p>
          </p:txBody>
        </p:sp>
        <p:sp>
          <p:nvSpPr>
            <p:cNvPr id="158728" name="Rectangle 8"/>
            <p:cNvSpPr>
              <a:spLocks noChangeArrowheads="1"/>
            </p:cNvSpPr>
            <p:nvPr/>
          </p:nvSpPr>
          <p:spPr bwMode="auto">
            <a:xfrm>
              <a:off x="2987675" y="4238804"/>
              <a:ext cx="3237707" cy="558621"/>
            </a:xfrm>
            <a:prstGeom prst="rect">
              <a:avLst/>
            </a:prstGeom>
            <a:solidFill>
              <a:srgbClr val="BFBFB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r>
                <a:rPr lang="en-GB" sz="2000">
                  <a:latin typeface="Georgia"/>
                  <a:cs typeface="Georgia"/>
                </a:rPr>
                <a:t>BDATE : DATE</a:t>
              </a:r>
              <a:endParaRPr lang="en-US" sz="2000">
                <a:latin typeface="Georgia"/>
                <a:cs typeface="Georgia"/>
              </a:endParaRPr>
            </a:p>
          </p:txBody>
        </p:sp>
        <p:sp>
          <p:nvSpPr>
            <p:cNvPr id="158729" name="Rectangle 9"/>
            <p:cNvSpPr>
              <a:spLocks noChangeArrowheads="1"/>
            </p:cNvSpPr>
            <p:nvPr/>
          </p:nvSpPr>
          <p:spPr bwMode="auto">
            <a:xfrm>
              <a:off x="2987675" y="2565400"/>
              <a:ext cx="3237707" cy="111724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>
                <a:latin typeface="Georgia"/>
                <a:cs typeface="Georgia"/>
              </a:endParaRPr>
            </a:p>
          </p:txBody>
        </p:sp>
      </p:grpSp>
      <p:sp>
        <p:nvSpPr>
          <p:cNvPr id="158737" name="Text Box 17"/>
          <p:cNvSpPr txBox="1">
            <a:spLocks noChangeArrowheads="1"/>
          </p:cNvSpPr>
          <p:nvPr/>
        </p:nvSpPr>
        <p:spPr bwMode="auto">
          <a:xfrm>
            <a:off x="1763713" y="1700213"/>
            <a:ext cx="1555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>
                <a:latin typeface="Georgia"/>
                <a:cs typeface="Georgia"/>
              </a:rPr>
              <a:t>Record name</a:t>
            </a:r>
          </a:p>
        </p:txBody>
      </p:sp>
      <p:sp>
        <p:nvSpPr>
          <p:cNvPr id="158738" name="Text Box 18"/>
          <p:cNvSpPr txBox="1">
            <a:spLocks noChangeArrowheads="1"/>
          </p:cNvSpPr>
          <p:nvPr/>
        </p:nvSpPr>
        <p:spPr bwMode="auto">
          <a:xfrm>
            <a:off x="1331913" y="3141663"/>
            <a:ext cx="793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>
                <a:latin typeface="Georgia"/>
                <a:cs typeface="Georgia"/>
              </a:rPr>
              <a:t>Fields</a:t>
            </a:r>
          </a:p>
        </p:txBody>
      </p:sp>
      <p:sp>
        <p:nvSpPr>
          <p:cNvPr id="158739" name="Text Box 19"/>
          <p:cNvSpPr txBox="1">
            <a:spLocks noChangeArrowheads="1"/>
          </p:cNvSpPr>
          <p:nvPr/>
        </p:nvSpPr>
        <p:spPr bwMode="auto">
          <a:xfrm>
            <a:off x="4787900" y="5589588"/>
            <a:ext cx="1162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>
                <a:latin typeface="Georgia"/>
                <a:cs typeface="Georgia"/>
              </a:rPr>
              <a:t>Data type</a:t>
            </a:r>
          </a:p>
        </p:txBody>
      </p:sp>
      <p:sp>
        <p:nvSpPr>
          <p:cNvPr id="158740" name="Line 20"/>
          <p:cNvSpPr>
            <a:spLocks noChangeShapeType="1"/>
          </p:cNvSpPr>
          <p:nvPr/>
        </p:nvSpPr>
        <p:spPr bwMode="auto">
          <a:xfrm>
            <a:off x="2627313" y="2060575"/>
            <a:ext cx="1152525" cy="647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GB">
              <a:latin typeface="Georgia"/>
              <a:cs typeface="Georgia"/>
            </a:endParaRPr>
          </a:p>
        </p:txBody>
      </p:sp>
      <p:sp>
        <p:nvSpPr>
          <p:cNvPr id="158741" name="Line 21"/>
          <p:cNvSpPr>
            <a:spLocks noChangeShapeType="1"/>
          </p:cNvSpPr>
          <p:nvPr/>
        </p:nvSpPr>
        <p:spPr bwMode="auto">
          <a:xfrm>
            <a:off x="2124075" y="3357563"/>
            <a:ext cx="863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GB">
              <a:latin typeface="Georgia"/>
              <a:cs typeface="Georgia"/>
            </a:endParaRPr>
          </a:p>
        </p:txBody>
      </p:sp>
      <p:sp>
        <p:nvSpPr>
          <p:cNvPr id="158742" name="Line 22"/>
          <p:cNvSpPr>
            <a:spLocks noChangeShapeType="1"/>
          </p:cNvSpPr>
          <p:nvPr/>
        </p:nvSpPr>
        <p:spPr bwMode="auto">
          <a:xfrm flipH="1" flipV="1">
            <a:off x="4572000" y="4724400"/>
            <a:ext cx="576263" cy="8651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GB">
              <a:latin typeface="Georgia"/>
              <a:cs typeface="Georgia"/>
            </a:endParaRPr>
          </a:p>
        </p:txBody>
      </p:sp>
      <p:sp>
        <p:nvSpPr>
          <p:cNvPr id="158743" name="Line 23"/>
          <p:cNvSpPr>
            <a:spLocks noChangeShapeType="1"/>
          </p:cNvSpPr>
          <p:nvPr/>
        </p:nvSpPr>
        <p:spPr bwMode="auto">
          <a:xfrm>
            <a:off x="2484438" y="3933825"/>
            <a:ext cx="5032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GB">
              <a:latin typeface="Georgia"/>
              <a:cs typeface="Georgia"/>
            </a:endParaRPr>
          </a:p>
        </p:txBody>
      </p:sp>
      <p:sp>
        <p:nvSpPr>
          <p:cNvPr id="158744" name="Line 24"/>
          <p:cNvSpPr>
            <a:spLocks noChangeShapeType="1"/>
          </p:cNvSpPr>
          <p:nvPr/>
        </p:nvSpPr>
        <p:spPr bwMode="auto">
          <a:xfrm>
            <a:off x="2484438" y="4508500"/>
            <a:ext cx="5032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GB">
              <a:latin typeface="Georgia"/>
              <a:cs typeface="Georgia"/>
            </a:endParaRPr>
          </a:p>
        </p:txBody>
      </p:sp>
      <p:sp>
        <p:nvSpPr>
          <p:cNvPr id="158745" name="Line 25"/>
          <p:cNvSpPr>
            <a:spLocks noChangeShapeType="1"/>
          </p:cNvSpPr>
          <p:nvPr/>
        </p:nvSpPr>
        <p:spPr bwMode="auto">
          <a:xfrm>
            <a:off x="2484438" y="3357563"/>
            <a:ext cx="0" cy="1150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GB">
              <a:latin typeface="Georgia"/>
              <a:cs typeface="Georgia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44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Parent</a:t>
            </a:r>
            <a:r>
              <a:rPr lang="en-GB" dirty="0"/>
              <a:t>-Child </a:t>
            </a:r>
            <a:r>
              <a:rPr lang="en-GB" dirty="0" smtClean="0"/>
              <a:t>Relationship Types</a:t>
            </a:r>
            <a:endParaRPr lang="en-US" dirty="0"/>
          </a:p>
        </p:txBody>
      </p:sp>
      <p:cxnSp>
        <p:nvCxnSpPr>
          <p:cNvPr id="64521" name="AutoShape 9"/>
          <p:cNvCxnSpPr>
            <a:cxnSpLocks noChangeShapeType="1"/>
          </p:cNvCxnSpPr>
          <p:nvPr/>
        </p:nvCxnSpPr>
        <p:spPr bwMode="auto">
          <a:xfrm>
            <a:off x="4572000" y="3070225"/>
            <a:ext cx="0" cy="10795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grpSp>
        <p:nvGrpSpPr>
          <p:cNvPr id="18" name="Group 17"/>
          <p:cNvGrpSpPr/>
          <p:nvPr/>
        </p:nvGrpSpPr>
        <p:grpSpPr>
          <a:xfrm>
            <a:off x="3492500" y="4149725"/>
            <a:ext cx="2160588" cy="720726"/>
            <a:chOff x="3492500" y="4149725"/>
            <a:chExt cx="2160588" cy="720726"/>
          </a:xfrm>
        </p:grpSpPr>
        <p:sp>
          <p:nvSpPr>
            <p:cNvPr id="64523" name="Rectangle 11"/>
            <p:cNvSpPr>
              <a:spLocks noChangeArrowheads="1"/>
            </p:cNvSpPr>
            <p:nvPr/>
          </p:nvSpPr>
          <p:spPr bwMode="auto">
            <a:xfrm>
              <a:off x="3492500" y="4149725"/>
              <a:ext cx="2160588" cy="360363"/>
            </a:xfrm>
            <a:prstGeom prst="rect">
              <a:avLst/>
            </a:prstGeom>
            <a:solidFill>
              <a:srgbClr val="BFBFB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GB">
                  <a:latin typeface="Georgia"/>
                  <a:cs typeface="Georgia"/>
                </a:rPr>
                <a:t>EMPLOYEE</a:t>
              </a:r>
              <a:endParaRPr lang="en-US">
                <a:latin typeface="Georgia"/>
                <a:cs typeface="Georgia"/>
              </a:endParaRPr>
            </a:p>
          </p:txBody>
        </p:sp>
        <p:sp>
          <p:nvSpPr>
            <p:cNvPr id="64524" name="Rectangle 12"/>
            <p:cNvSpPr>
              <a:spLocks noChangeArrowheads="1"/>
            </p:cNvSpPr>
            <p:nvPr/>
          </p:nvSpPr>
          <p:spPr bwMode="auto">
            <a:xfrm>
              <a:off x="3492500" y="4510088"/>
              <a:ext cx="720725" cy="360363"/>
            </a:xfrm>
            <a:prstGeom prst="rect">
              <a:avLst/>
            </a:prstGeom>
            <a:solidFill>
              <a:srgbClr val="BFBFB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GB" sz="1400">
                  <a:latin typeface="Georgia"/>
                  <a:cs typeface="Georgia"/>
                </a:rPr>
                <a:t>NAME</a:t>
              </a:r>
              <a:endParaRPr lang="en-US" sz="1400">
                <a:latin typeface="Georgia"/>
                <a:cs typeface="Georgia"/>
              </a:endParaRPr>
            </a:p>
          </p:txBody>
        </p:sp>
        <p:sp>
          <p:nvSpPr>
            <p:cNvPr id="64525" name="Rectangle 13"/>
            <p:cNvSpPr>
              <a:spLocks noChangeArrowheads="1"/>
            </p:cNvSpPr>
            <p:nvPr/>
          </p:nvSpPr>
          <p:spPr bwMode="auto">
            <a:xfrm>
              <a:off x="4213225" y="4510088"/>
              <a:ext cx="719138" cy="360363"/>
            </a:xfrm>
            <a:prstGeom prst="rect">
              <a:avLst/>
            </a:prstGeom>
            <a:solidFill>
              <a:srgbClr val="BFBFB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GB" sz="1400">
                  <a:latin typeface="Georgia"/>
                  <a:cs typeface="Georgia"/>
                </a:rPr>
                <a:t>NIN</a:t>
              </a:r>
              <a:endParaRPr lang="en-US" sz="1400">
                <a:latin typeface="Georgia"/>
                <a:cs typeface="Georgia"/>
              </a:endParaRPr>
            </a:p>
          </p:txBody>
        </p:sp>
        <p:sp>
          <p:nvSpPr>
            <p:cNvPr id="64526" name="Rectangle 14"/>
            <p:cNvSpPr>
              <a:spLocks noChangeArrowheads="1"/>
            </p:cNvSpPr>
            <p:nvPr/>
          </p:nvSpPr>
          <p:spPr bwMode="auto">
            <a:xfrm>
              <a:off x="4932363" y="4510088"/>
              <a:ext cx="720725" cy="360363"/>
            </a:xfrm>
            <a:prstGeom prst="rect">
              <a:avLst/>
            </a:prstGeom>
            <a:solidFill>
              <a:srgbClr val="BFBFB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GB" sz="1400">
                  <a:latin typeface="Georgia"/>
                  <a:cs typeface="Georgia"/>
                </a:rPr>
                <a:t>BDATE</a:t>
              </a:r>
              <a:endParaRPr lang="en-US" sz="1400">
                <a:latin typeface="Georgia"/>
                <a:cs typeface="Georgia"/>
              </a:endParaRPr>
            </a:p>
          </p:txBody>
        </p:sp>
      </p:grpSp>
      <p:sp>
        <p:nvSpPr>
          <p:cNvPr id="64527" name="Rectangle 15"/>
          <p:cNvSpPr>
            <a:spLocks noChangeArrowheads="1"/>
          </p:cNvSpPr>
          <p:nvPr/>
        </p:nvSpPr>
        <p:spPr bwMode="auto">
          <a:xfrm>
            <a:off x="3492500" y="4149725"/>
            <a:ext cx="2159000" cy="720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>
              <a:latin typeface="Georgia"/>
              <a:cs typeface="Georgia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3492500" y="2349500"/>
            <a:ext cx="2160588" cy="719138"/>
            <a:chOff x="3492500" y="2349500"/>
            <a:chExt cx="2160588" cy="719138"/>
          </a:xfrm>
        </p:grpSpPr>
        <p:sp>
          <p:nvSpPr>
            <p:cNvPr id="64529" name="Rectangle 17"/>
            <p:cNvSpPr>
              <a:spLocks noChangeArrowheads="1"/>
            </p:cNvSpPr>
            <p:nvPr/>
          </p:nvSpPr>
          <p:spPr bwMode="auto">
            <a:xfrm>
              <a:off x="3492500" y="2349500"/>
              <a:ext cx="2160588" cy="360363"/>
            </a:xfrm>
            <a:prstGeom prst="rect">
              <a:avLst/>
            </a:prstGeom>
            <a:solidFill>
              <a:srgbClr val="BFBFB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GB">
                  <a:latin typeface="Georgia"/>
                  <a:cs typeface="Georgia"/>
                </a:rPr>
                <a:t>DEPARTMENT</a:t>
              </a:r>
              <a:endParaRPr lang="en-US">
                <a:latin typeface="Georgia"/>
                <a:cs typeface="Georgia"/>
              </a:endParaRPr>
            </a:p>
          </p:txBody>
        </p:sp>
        <p:sp>
          <p:nvSpPr>
            <p:cNvPr id="64530" name="Rectangle 18"/>
            <p:cNvSpPr>
              <a:spLocks noChangeArrowheads="1"/>
            </p:cNvSpPr>
            <p:nvPr/>
          </p:nvSpPr>
          <p:spPr bwMode="auto">
            <a:xfrm>
              <a:off x="3492500" y="2709863"/>
              <a:ext cx="1079500" cy="358775"/>
            </a:xfrm>
            <a:prstGeom prst="rect">
              <a:avLst/>
            </a:prstGeom>
            <a:solidFill>
              <a:srgbClr val="BFBFB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GB" sz="1400">
                  <a:latin typeface="Georgia"/>
                  <a:cs typeface="Georgia"/>
                </a:rPr>
                <a:t>DNAME</a:t>
              </a:r>
              <a:endParaRPr lang="en-US" sz="1400">
                <a:latin typeface="Georgia"/>
                <a:cs typeface="Georgia"/>
              </a:endParaRPr>
            </a:p>
          </p:txBody>
        </p:sp>
        <p:sp>
          <p:nvSpPr>
            <p:cNvPr id="64531" name="Rectangle 19"/>
            <p:cNvSpPr>
              <a:spLocks noChangeArrowheads="1"/>
            </p:cNvSpPr>
            <p:nvPr/>
          </p:nvSpPr>
          <p:spPr bwMode="auto">
            <a:xfrm>
              <a:off x="4572000" y="2709863"/>
              <a:ext cx="1081088" cy="358775"/>
            </a:xfrm>
            <a:prstGeom prst="rect">
              <a:avLst/>
            </a:prstGeom>
            <a:solidFill>
              <a:srgbClr val="BFBFB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GB" sz="1400">
                  <a:latin typeface="Georgia"/>
                  <a:cs typeface="Georgia"/>
                </a:rPr>
                <a:t>MGRNAME</a:t>
              </a:r>
              <a:endParaRPr lang="en-US" sz="1400">
                <a:latin typeface="Georgia"/>
                <a:cs typeface="Georgia"/>
              </a:endParaRPr>
            </a:p>
          </p:txBody>
        </p:sp>
      </p:grpSp>
      <p:sp>
        <p:nvSpPr>
          <p:cNvPr id="64532" name="Rectangle 20"/>
          <p:cNvSpPr>
            <a:spLocks noChangeArrowheads="1"/>
          </p:cNvSpPr>
          <p:nvPr/>
        </p:nvSpPr>
        <p:spPr bwMode="auto">
          <a:xfrm>
            <a:off x="3492500" y="2349500"/>
            <a:ext cx="2159000" cy="7191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>
              <a:latin typeface="Georgia"/>
              <a:cs typeface="Georgi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48511" y="3059668"/>
            <a:ext cx="283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97711" y="3780393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897064" y="2482334"/>
            <a:ext cx="855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parent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897064" y="4325422"/>
            <a:ext cx="690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child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893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ECS">
  <a:themeElements>
    <a:clrScheme name="Custom 1">
      <a:dk1>
        <a:srgbClr val="323D43"/>
      </a:dk1>
      <a:lt1>
        <a:srgbClr val="FFFFFF"/>
      </a:lt1>
      <a:dk2>
        <a:srgbClr val="014359"/>
      </a:dk2>
      <a:lt2>
        <a:srgbClr val="77ADD3"/>
      </a:lt2>
      <a:accent1>
        <a:srgbClr val="979E45"/>
      </a:accent1>
      <a:accent2>
        <a:srgbClr val="4F5A20"/>
      </a:accent2>
      <a:accent3>
        <a:srgbClr val="FFFFFF"/>
      </a:accent3>
      <a:accent4>
        <a:srgbClr val="293338"/>
      </a:accent4>
      <a:accent5>
        <a:srgbClr val="C9CCB0"/>
      </a:accent5>
      <a:accent6>
        <a:srgbClr val="47511C"/>
      </a:accent6>
      <a:hlink>
        <a:srgbClr val="A67891"/>
      </a:hlink>
      <a:folHlink>
        <a:srgbClr val="8F9E94"/>
      </a:folHlink>
    </a:clrScheme>
    <a:fontScheme name="uos_ppt__template_electronics">
      <a:majorFont>
        <a:latin typeface="Georgia"/>
        <a:ea typeface="ＭＳ Ｐゴシック"/>
        <a:cs typeface="ＭＳ Ｐゴシック"/>
      </a:majorFont>
      <a:minorFont>
        <a:latin typeface="Georgi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lnDef>
  </a:objectDefaults>
  <a:extraClrSchemeLst>
    <a:extraClrScheme>
      <a:clrScheme name="uos_ppt__template_electronics 1">
        <a:dk1>
          <a:srgbClr val="323D43"/>
        </a:dk1>
        <a:lt1>
          <a:srgbClr val="FFFFFF"/>
        </a:lt1>
        <a:dk2>
          <a:srgbClr val="014359"/>
        </a:dk2>
        <a:lt2>
          <a:srgbClr val="77ADD3"/>
        </a:lt2>
        <a:accent1>
          <a:srgbClr val="979E45"/>
        </a:accent1>
        <a:accent2>
          <a:srgbClr val="4F5A20"/>
        </a:accent2>
        <a:accent3>
          <a:srgbClr val="FFFFFF"/>
        </a:accent3>
        <a:accent4>
          <a:srgbClr val="293338"/>
        </a:accent4>
        <a:accent5>
          <a:srgbClr val="C9CCB0"/>
        </a:accent5>
        <a:accent6>
          <a:srgbClr val="47511C"/>
        </a:accent6>
        <a:hlink>
          <a:srgbClr val="A67891"/>
        </a:hlink>
        <a:folHlink>
          <a:srgbClr val="8F9E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ECS.thmx</Template>
  <TotalTime>1795</TotalTime>
  <Words>1071</Words>
  <Application>Microsoft Macintosh PowerPoint</Application>
  <PresentationFormat>On-screen Show (4:3)</PresentationFormat>
  <Paragraphs>234</Paragraphs>
  <Slides>29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ECS</vt:lpstr>
      <vt:lpstr>Before the Relational Model</vt:lpstr>
      <vt:lpstr> The Road Less Travelled</vt:lpstr>
      <vt:lpstr>The Road Less Travelled</vt:lpstr>
      <vt:lpstr>Hierachical Databases</vt:lpstr>
      <vt:lpstr>PowerPoint Presentation</vt:lpstr>
      <vt:lpstr>IBM Information Management System</vt:lpstr>
      <vt:lpstr>Hierarchical Databases</vt:lpstr>
      <vt:lpstr>Record Types</vt:lpstr>
      <vt:lpstr>Parent-Child Relationship Types</vt:lpstr>
      <vt:lpstr>Occurrences</vt:lpstr>
      <vt:lpstr>Example Occurrences (DEPARTMENT, EMPLOYEE)</vt:lpstr>
      <vt:lpstr>Hierarchical Schemas</vt:lpstr>
      <vt:lpstr>Hierarchical Occurrence Trees</vt:lpstr>
      <vt:lpstr>Example Occurrence Tree</vt:lpstr>
      <vt:lpstr>Issues</vt:lpstr>
      <vt:lpstr>Network  Databases</vt:lpstr>
      <vt:lpstr>Network Databases</vt:lpstr>
      <vt:lpstr>Using Network Databases</vt:lpstr>
      <vt:lpstr>Set Types</vt:lpstr>
      <vt:lpstr>Set Occurrences</vt:lpstr>
      <vt:lpstr>Representing M:N Relationships</vt:lpstr>
      <vt:lpstr>Issues</vt:lpstr>
      <vt:lpstr>Why should I care?</vt:lpstr>
      <vt:lpstr>PowerPoint Presentation</vt:lpstr>
      <vt:lpstr>Native XML Databases</vt:lpstr>
      <vt:lpstr>XML in a Nutshell</vt:lpstr>
      <vt:lpstr>Example XML Database</vt:lpstr>
      <vt:lpstr>XQuery example</vt:lpstr>
      <vt:lpstr>NoSQL...</vt:lpstr>
    </vt:vector>
  </TitlesOfParts>
  <Company>University of Southampton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Nicholas Gibbins</dc:creator>
  <cp:lastModifiedBy>Nicholas Gibbins</cp:lastModifiedBy>
  <cp:revision>13</cp:revision>
  <dcterms:created xsi:type="dcterms:W3CDTF">2013-04-26T10:42:41Z</dcterms:created>
  <dcterms:modified xsi:type="dcterms:W3CDTF">2015-05-06T22:11:18Z</dcterms:modified>
</cp:coreProperties>
</file>