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7" r:id="rId2"/>
    <p:sldId id="258" r:id="rId3"/>
    <p:sldId id="259" r:id="rId4"/>
    <p:sldId id="260" r:id="rId5"/>
    <p:sldId id="261" r:id="rId6"/>
    <p:sldId id="262" r:id="rId7"/>
    <p:sldId id="263" r:id="rId8"/>
    <p:sldId id="264" r:id="rId9"/>
    <p:sldId id="265" r:id="rId10"/>
    <p:sldId id="266" r:id="rId11"/>
    <p:sldId id="267" r:id="rId12"/>
  </p:sldIdLst>
  <p:sldSz cx="9144000" cy="6858000" type="screen4x3"/>
  <p:notesSz cx="6858000" cy="9144000"/>
  <p:custDataLst>
    <p:tags r:id="rId1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0" d="100"/>
          <a:sy n="100" d="100"/>
        </p:scale>
        <p:origin x="-1230"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56494DE-E55E-4E96-962D-6C93B7EA1129}" type="datetimeFigureOut">
              <a:rPr lang="en-GB" smtClean="0"/>
              <a:t>18/03/2015</a:t>
            </a:fld>
            <a:endParaRPr lang="en-GB"/>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GB"/>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47D196-85AD-4ADF-B035-ABF64F225787}" type="slidenum">
              <a:rPr lang="en-GB" smtClean="0"/>
              <a:t>‹#›</a:t>
            </a:fld>
            <a:endParaRPr lang="en-GB"/>
          </a:p>
        </p:txBody>
      </p:sp>
    </p:spTree>
    <p:extLst>
      <p:ext uri="{BB962C8B-B14F-4D97-AF65-F5344CB8AC3E}">
        <p14:creationId xmlns:p14="http://schemas.microsoft.com/office/powerpoint/2010/main" val="22827606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Slides based on the following information</a:t>
            </a:r>
          </a:p>
          <a:p>
            <a:endParaRPr lang="en-GB" dirty="0" smtClean="0"/>
          </a:p>
          <a:p>
            <a:r>
              <a:rPr lang="en-GB" dirty="0" smtClean="0"/>
              <a:t>Folks</a:t>
            </a:r>
          </a:p>
          <a:p>
            <a:r>
              <a:rPr lang="en-GB" dirty="0" smtClean="0"/>
              <a:t>Congratulations on reaching the end of your first year of studies at the University of Southampton. I know many of you are ambitious and always looking for new opportunities, so I wonder if any of you are interested in some additional, remote study, during your second year?</a:t>
            </a:r>
          </a:p>
          <a:p>
            <a:endParaRPr lang="en-GB" dirty="0" smtClean="0"/>
          </a:p>
          <a:p>
            <a:r>
              <a:rPr lang="en-GB" dirty="0" smtClean="0"/>
              <a:t>I am involved in a research project which is looking at virtual mobility (http://</a:t>
            </a:r>
            <a:r>
              <a:rPr lang="en-GB" dirty="0" err="1" smtClean="0"/>
              <a:t>www.ubicamp.eu</a:t>
            </a:r>
            <a:r>
              <a:rPr lang="en-GB" dirty="0" smtClean="0"/>
              <a:t>/</a:t>
            </a:r>
            <a:r>
              <a:rPr lang="en-GB" dirty="0" err="1" smtClean="0"/>
              <a:t>inicio</a:t>
            </a:r>
            <a:r>
              <a:rPr lang="en-GB" dirty="0" smtClean="0"/>
              <a:t> ). As you know travel abroad and study abroad can be expensive, this is an opportunity to take some additional studies, in English , taught remotely. In many ways, this programme is related to the approaches to study we are hoping you would develop in COMP1205 and some of you may well be interested in following up this opportunity. A list of things you might study is below, details at http://</a:t>
            </a:r>
            <a:r>
              <a:rPr lang="en-GB" dirty="0" err="1" smtClean="0"/>
              <a:t>www.ubicamp.eu</a:t>
            </a:r>
            <a:r>
              <a:rPr lang="en-GB" dirty="0" smtClean="0"/>
              <a:t>/courses If you are interested in any way please get back to me right now :-)</a:t>
            </a:r>
          </a:p>
          <a:p>
            <a:endParaRPr lang="en-GB" dirty="0" smtClean="0"/>
          </a:p>
          <a:p>
            <a:r>
              <a:rPr lang="en-GB" dirty="0" smtClean="0"/>
              <a:t>Kaunas University of Technology</a:t>
            </a:r>
          </a:p>
          <a:p>
            <a:r>
              <a:rPr lang="en-GB" dirty="0" smtClean="0"/>
              <a:t>Project Management</a:t>
            </a:r>
          </a:p>
          <a:p>
            <a:r>
              <a:rPr lang="en-GB" dirty="0" smtClean="0"/>
              <a:t>Management</a:t>
            </a:r>
          </a:p>
          <a:p>
            <a:r>
              <a:rPr lang="en-GB" dirty="0" smtClean="0"/>
              <a:t>Autonomous University of Madrid</a:t>
            </a:r>
          </a:p>
          <a:p>
            <a:r>
              <a:rPr lang="en-GB" dirty="0" smtClean="0"/>
              <a:t>Introduction to Programming in C and Linux Operating System</a:t>
            </a:r>
          </a:p>
          <a:p>
            <a:r>
              <a:rPr lang="en-GB" dirty="0" smtClean="0"/>
              <a:t>Introduction to Videogames programming</a:t>
            </a:r>
          </a:p>
          <a:p>
            <a:r>
              <a:rPr lang="en-GB" dirty="0" smtClean="0"/>
              <a:t>Multimedia Educational Resources</a:t>
            </a:r>
          </a:p>
          <a:p>
            <a:r>
              <a:rPr lang="en-GB" dirty="0" smtClean="0"/>
              <a:t>University of Oviedo</a:t>
            </a:r>
          </a:p>
          <a:p>
            <a:r>
              <a:rPr lang="en-GB" dirty="0" smtClean="0"/>
              <a:t>Corporate Social Responsibility</a:t>
            </a:r>
          </a:p>
          <a:p>
            <a:r>
              <a:rPr lang="en-GB" dirty="0" smtClean="0"/>
              <a:t>Introduction to Economics</a:t>
            </a:r>
          </a:p>
          <a:p>
            <a:r>
              <a:rPr lang="en-GB" dirty="0" smtClean="0"/>
              <a:t>Innovation and Project in primary education</a:t>
            </a:r>
          </a:p>
          <a:p>
            <a:r>
              <a:rPr lang="en-GB" dirty="0" smtClean="0"/>
              <a:t>Software Architecture</a:t>
            </a:r>
          </a:p>
          <a:p>
            <a:r>
              <a:rPr lang="en-GB" dirty="0" err="1" smtClean="0"/>
              <a:t>Vytauto</a:t>
            </a:r>
            <a:r>
              <a:rPr lang="en-GB" dirty="0" smtClean="0"/>
              <a:t> </a:t>
            </a:r>
            <a:r>
              <a:rPr lang="en-GB" dirty="0" err="1" smtClean="0"/>
              <a:t>Didžiojo</a:t>
            </a:r>
            <a:r>
              <a:rPr lang="en-GB" dirty="0" smtClean="0"/>
              <a:t> </a:t>
            </a:r>
            <a:r>
              <a:rPr lang="en-GB" dirty="0" err="1" smtClean="0"/>
              <a:t>Universitetas</a:t>
            </a:r>
            <a:endParaRPr lang="en-GB" dirty="0" smtClean="0"/>
          </a:p>
          <a:p>
            <a:r>
              <a:rPr lang="en-GB" dirty="0" smtClean="0"/>
              <a:t>Open Educational Resources</a:t>
            </a:r>
          </a:p>
          <a:p>
            <a:r>
              <a:rPr lang="en-GB" dirty="0" smtClean="0"/>
              <a:t>Digital graphics programming</a:t>
            </a:r>
          </a:p>
          <a:p>
            <a:r>
              <a:rPr lang="en-GB" dirty="0" smtClean="0"/>
              <a:t>Information Technologies in Education</a:t>
            </a:r>
          </a:p>
          <a:p>
            <a:r>
              <a:rPr lang="en-GB" dirty="0" smtClean="0"/>
              <a:t>Collaborative learning</a:t>
            </a:r>
          </a:p>
          <a:p>
            <a:r>
              <a:rPr lang="en-GB" dirty="0" err="1" smtClean="0"/>
              <a:t>Yasar</a:t>
            </a:r>
            <a:r>
              <a:rPr lang="en-GB" dirty="0" smtClean="0"/>
              <a:t> </a:t>
            </a:r>
            <a:r>
              <a:rPr lang="en-GB" dirty="0" err="1" smtClean="0"/>
              <a:t>Üniversitesi</a:t>
            </a:r>
            <a:endParaRPr lang="en-GB" dirty="0" smtClean="0"/>
          </a:p>
          <a:p>
            <a:r>
              <a:rPr lang="en-GB" dirty="0" smtClean="0"/>
              <a:t>EU Education Programmes and Project Management</a:t>
            </a:r>
          </a:p>
          <a:p>
            <a:r>
              <a:rPr lang="en-GB" dirty="0" smtClean="0"/>
              <a:t>EU-Turkey Relations</a:t>
            </a:r>
          </a:p>
          <a:p>
            <a:r>
              <a:rPr lang="en-GB" dirty="0" err="1" smtClean="0"/>
              <a:t>Università</a:t>
            </a:r>
            <a:r>
              <a:rPr lang="en-GB" dirty="0" smtClean="0"/>
              <a:t> </a:t>
            </a:r>
            <a:r>
              <a:rPr lang="en-GB" dirty="0" err="1" smtClean="0"/>
              <a:t>Telematica</a:t>
            </a:r>
            <a:r>
              <a:rPr lang="en-GB" dirty="0" smtClean="0"/>
              <a:t> </a:t>
            </a:r>
            <a:r>
              <a:rPr lang="en-GB" dirty="0" err="1" smtClean="0"/>
              <a:t>Pegaso</a:t>
            </a:r>
            <a:endParaRPr lang="en-GB" dirty="0" smtClean="0"/>
          </a:p>
          <a:p>
            <a:r>
              <a:rPr lang="en-GB" dirty="0" err="1" smtClean="0"/>
              <a:t>lnternational</a:t>
            </a:r>
            <a:r>
              <a:rPr lang="en-GB" dirty="0" smtClean="0"/>
              <a:t> Business Communication</a:t>
            </a:r>
          </a:p>
          <a:p>
            <a:endParaRPr lang="en-GB" dirty="0" smtClean="0"/>
          </a:p>
          <a:p>
            <a:r>
              <a:rPr lang="en-GB" dirty="0" smtClean="0"/>
              <a:t>And whatever you are doing, I hope you have a very enjoyable and productive vacation and look forward to seeing you in the autumn term next year.</a:t>
            </a:r>
          </a:p>
          <a:p>
            <a:endParaRPr lang="en-GB" dirty="0" smtClean="0"/>
          </a:p>
          <a:p>
            <a:r>
              <a:rPr lang="en-GB" dirty="0" smtClean="0"/>
              <a:t>Kind regards Su</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C455891D-CBC0-4A44-BE8E-22047F69E861}" type="slidenum">
              <a:rPr lang="en-GB" smtClean="0">
                <a:solidFill>
                  <a:prstClr val="black"/>
                </a:solidFill>
              </a:rPr>
              <a:pPr/>
              <a:t>1</a:t>
            </a:fld>
            <a:endParaRPr lang="en-GB">
              <a:solidFill>
                <a:prstClr val="black"/>
              </a:solidFill>
            </a:endParaRPr>
          </a:p>
        </p:txBody>
      </p:sp>
    </p:spTree>
    <p:extLst>
      <p:ext uri="{BB962C8B-B14F-4D97-AF65-F5344CB8AC3E}">
        <p14:creationId xmlns:p14="http://schemas.microsoft.com/office/powerpoint/2010/main" val="32809806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n-GB" smtClean="0"/>
              <a:t>Click to edit Master title style</a:t>
            </a:r>
            <a:endParaRPr lang="es-ES" dirty="0"/>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s-ES" dirty="0"/>
          </a:p>
        </p:txBody>
      </p:sp>
      <p:sp>
        <p:nvSpPr>
          <p:cNvPr id="4" name="3 Marcador de fecha"/>
          <p:cNvSpPr>
            <a:spLocks noGrp="1"/>
          </p:cNvSpPr>
          <p:nvPr>
            <p:ph type="dt" sz="half" idx="10"/>
          </p:nvPr>
        </p:nvSpPr>
        <p:spPr/>
        <p:txBody>
          <a:bodyPr/>
          <a:lstStyle/>
          <a:p>
            <a:fld id="{CBF5A472-C019-5648-AB49-D9FFC9A959E9}" type="datetime1">
              <a:rPr lang="en-GB" smtClean="0">
                <a:solidFill>
                  <a:srgbClr val="1F497D">
                    <a:lumMod val="75000"/>
                  </a:srgbClr>
                </a:solidFill>
              </a:rPr>
              <a:pPr/>
              <a:t>18/03/2015</a:t>
            </a:fld>
            <a:endParaRPr lang="es-ES">
              <a:solidFill>
                <a:srgbClr val="1F497D">
                  <a:lumMod val="75000"/>
                </a:srgbClr>
              </a:solidFill>
            </a:endParaRPr>
          </a:p>
        </p:txBody>
      </p:sp>
      <p:sp>
        <p:nvSpPr>
          <p:cNvPr id="5" name="4 Marcador de pie de página"/>
          <p:cNvSpPr>
            <a:spLocks noGrp="1"/>
          </p:cNvSpPr>
          <p:nvPr>
            <p:ph type="ftr" sz="quarter" idx="11"/>
          </p:nvPr>
        </p:nvSpPr>
        <p:spPr/>
        <p:txBody>
          <a:bodyPr/>
          <a:lstStyle/>
          <a:p>
            <a:r>
              <a:rPr lang="es-ES" smtClean="0">
                <a:solidFill>
                  <a:srgbClr val="1F497D">
                    <a:lumMod val="75000"/>
                  </a:srgbClr>
                </a:solidFill>
              </a:rPr>
              <a:t>saw@ecs.soton.ac.uk </a:t>
            </a:r>
            <a:endParaRPr lang="es-ES">
              <a:solidFill>
                <a:srgbClr val="1F497D">
                  <a:lumMod val="75000"/>
                </a:srgbClr>
              </a:solidFill>
            </a:endParaRPr>
          </a:p>
        </p:txBody>
      </p:sp>
      <p:sp>
        <p:nvSpPr>
          <p:cNvPr id="6" name="5 Marcador de número de diapositiva"/>
          <p:cNvSpPr>
            <a:spLocks noGrp="1"/>
          </p:cNvSpPr>
          <p:nvPr>
            <p:ph type="sldNum" sz="quarter" idx="12"/>
          </p:nvPr>
        </p:nvSpPr>
        <p:spPr/>
        <p:txBody>
          <a:bodyPr/>
          <a:lstStyle/>
          <a:p>
            <a:fld id="{F5EBF8C9-D598-422B-8879-CEC52CEAF94B}" type="slidenum">
              <a:rPr lang="es-ES" smtClean="0">
                <a:solidFill>
                  <a:srgbClr val="1F497D">
                    <a:lumMod val="75000"/>
                  </a:srgbClr>
                </a:solidFill>
              </a:rPr>
              <a:pPr/>
              <a:t>‹#›</a:t>
            </a:fld>
            <a:endParaRPr lang="es-ES">
              <a:solidFill>
                <a:srgbClr val="1F497D">
                  <a:lumMod val="75000"/>
                </a:srgbClr>
              </a:solidFill>
            </a:endParaRPr>
          </a:p>
        </p:txBody>
      </p:sp>
    </p:spTree>
    <p:extLst>
      <p:ext uri="{BB962C8B-B14F-4D97-AF65-F5344CB8AC3E}">
        <p14:creationId xmlns:p14="http://schemas.microsoft.com/office/powerpoint/2010/main" val="48303974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GB" smtClean="0"/>
              <a:t>Click to edit Master title style</a:t>
            </a:r>
            <a:endParaRPr lang="es-ES"/>
          </a:p>
        </p:txBody>
      </p:sp>
      <p:sp>
        <p:nvSpPr>
          <p:cNvPr id="3" name="2 Marcador de texto vertical"/>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s-ES"/>
          </a:p>
        </p:txBody>
      </p:sp>
      <p:sp>
        <p:nvSpPr>
          <p:cNvPr id="4" name="3 Marcador de fecha"/>
          <p:cNvSpPr>
            <a:spLocks noGrp="1"/>
          </p:cNvSpPr>
          <p:nvPr>
            <p:ph type="dt" sz="half" idx="10"/>
          </p:nvPr>
        </p:nvSpPr>
        <p:spPr/>
        <p:txBody>
          <a:bodyPr/>
          <a:lstStyle/>
          <a:p>
            <a:fld id="{165F3BD0-07B1-D345-9D9E-EE35FC92867A}" type="datetime1">
              <a:rPr lang="en-GB" smtClean="0">
                <a:solidFill>
                  <a:srgbClr val="1F497D">
                    <a:lumMod val="75000"/>
                  </a:srgbClr>
                </a:solidFill>
              </a:rPr>
              <a:pPr/>
              <a:t>18/03/2015</a:t>
            </a:fld>
            <a:endParaRPr lang="es-ES">
              <a:solidFill>
                <a:srgbClr val="1F497D">
                  <a:lumMod val="75000"/>
                </a:srgbClr>
              </a:solidFill>
            </a:endParaRPr>
          </a:p>
        </p:txBody>
      </p:sp>
      <p:sp>
        <p:nvSpPr>
          <p:cNvPr id="5" name="4 Marcador de pie de página"/>
          <p:cNvSpPr>
            <a:spLocks noGrp="1"/>
          </p:cNvSpPr>
          <p:nvPr>
            <p:ph type="ftr" sz="quarter" idx="11"/>
          </p:nvPr>
        </p:nvSpPr>
        <p:spPr/>
        <p:txBody>
          <a:bodyPr/>
          <a:lstStyle/>
          <a:p>
            <a:r>
              <a:rPr lang="es-ES" smtClean="0">
                <a:solidFill>
                  <a:srgbClr val="1F497D">
                    <a:lumMod val="75000"/>
                  </a:srgbClr>
                </a:solidFill>
              </a:rPr>
              <a:t>saw@ecs.soton.ac.uk </a:t>
            </a:r>
            <a:endParaRPr lang="es-ES">
              <a:solidFill>
                <a:srgbClr val="1F497D">
                  <a:lumMod val="75000"/>
                </a:srgbClr>
              </a:solidFill>
            </a:endParaRPr>
          </a:p>
        </p:txBody>
      </p:sp>
      <p:sp>
        <p:nvSpPr>
          <p:cNvPr id="6" name="5 Marcador de número de diapositiva"/>
          <p:cNvSpPr>
            <a:spLocks noGrp="1"/>
          </p:cNvSpPr>
          <p:nvPr>
            <p:ph type="sldNum" sz="quarter" idx="12"/>
          </p:nvPr>
        </p:nvSpPr>
        <p:spPr/>
        <p:txBody>
          <a:bodyPr/>
          <a:lstStyle/>
          <a:p>
            <a:fld id="{F5EBF8C9-D598-422B-8879-CEC52CEAF94B}" type="slidenum">
              <a:rPr lang="es-ES" smtClean="0">
                <a:solidFill>
                  <a:srgbClr val="1F497D">
                    <a:lumMod val="75000"/>
                  </a:srgbClr>
                </a:solidFill>
              </a:rPr>
              <a:pPr/>
              <a:t>‹#›</a:t>
            </a:fld>
            <a:endParaRPr lang="es-ES">
              <a:solidFill>
                <a:srgbClr val="1F497D">
                  <a:lumMod val="75000"/>
                </a:srgbClr>
              </a:solidFill>
            </a:endParaRPr>
          </a:p>
        </p:txBody>
      </p:sp>
    </p:spTree>
    <p:extLst>
      <p:ext uri="{BB962C8B-B14F-4D97-AF65-F5344CB8AC3E}">
        <p14:creationId xmlns:p14="http://schemas.microsoft.com/office/powerpoint/2010/main" val="30481348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n-GB" smtClean="0"/>
              <a:t>Click to edit Master title style</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s-ES"/>
          </a:p>
        </p:txBody>
      </p:sp>
      <p:sp>
        <p:nvSpPr>
          <p:cNvPr id="4" name="3 Marcador de fecha"/>
          <p:cNvSpPr>
            <a:spLocks noGrp="1"/>
          </p:cNvSpPr>
          <p:nvPr>
            <p:ph type="dt" sz="half" idx="10"/>
          </p:nvPr>
        </p:nvSpPr>
        <p:spPr/>
        <p:txBody>
          <a:bodyPr/>
          <a:lstStyle/>
          <a:p>
            <a:fld id="{08D809CE-2392-9D43-A321-7140DB0F25EF}" type="datetime1">
              <a:rPr lang="en-GB" smtClean="0">
                <a:solidFill>
                  <a:srgbClr val="1F497D">
                    <a:lumMod val="75000"/>
                  </a:srgbClr>
                </a:solidFill>
              </a:rPr>
              <a:pPr/>
              <a:t>18/03/2015</a:t>
            </a:fld>
            <a:endParaRPr lang="es-ES">
              <a:solidFill>
                <a:srgbClr val="1F497D">
                  <a:lumMod val="75000"/>
                </a:srgbClr>
              </a:solidFill>
            </a:endParaRPr>
          </a:p>
        </p:txBody>
      </p:sp>
      <p:sp>
        <p:nvSpPr>
          <p:cNvPr id="5" name="4 Marcador de pie de página"/>
          <p:cNvSpPr>
            <a:spLocks noGrp="1"/>
          </p:cNvSpPr>
          <p:nvPr>
            <p:ph type="ftr" sz="quarter" idx="11"/>
          </p:nvPr>
        </p:nvSpPr>
        <p:spPr/>
        <p:txBody>
          <a:bodyPr/>
          <a:lstStyle/>
          <a:p>
            <a:r>
              <a:rPr lang="es-ES" smtClean="0">
                <a:solidFill>
                  <a:srgbClr val="1F497D">
                    <a:lumMod val="75000"/>
                  </a:srgbClr>
                </a:solidFill>
              </a:rPr>
              <a:t>saw@ecs.soton.ac.uk </a:t>
            </a:r>
            <a:endParaRPr lang="es-ES">
              <a:solidFill>
                <a:srgbClr val="1F497D">
                  <a:lumMod val="75000"/>
                </a:srgbClr>
              </a:solidFill>
            </a:endParaRPr>
          </a:p>
        </p:txBody>
      </p:sp>
      <p:sp>
        <p:nvSpPr>
          <p:cNvPr id="6" name="5 Marcador de número de diapositiva"/>
          <p:cNvSpPr>
            <a:spLocks noGrp="1"/>
          </p:cNvSpPr>
          <p:nvPr>
            <p:ph type="sldNum" sz="quarter" idx="12"/>
          </p:nvPr>
        </p:nvSpPr>
        <p:spPr/>
        <p:txBody>
          <a:bodyPr/>
          <a:lstStyle/>
          <a:p>
            <a:fld id="{F5EBF8C9-D598-422B-8879-CEC52CEAF94B}" type="slidenum">
              <a:rPr lang="es-ES" smtClean="0">
                <a:solidFill>
                  <a:srgbClr val="1F497D">
                    <a:lumMod val="75000"/>
                  </a:srgbClr>
                </a:solidFill>
              </a:rPr>
              <a:pPr/>
              <a:t>‹#›</a:t>
            </a:fld>
            <a:endParaRPr lang="es-ES">
              <a:solidFill>
                <a:srgbClr val="1F497D">
                  <a:lumMod val="75000"/>
                </a:srgbClr>
              </a:solidFill>
            </a:endParaRPr>
          </a:p>
        </p:txBody>
      </p:sp>
    </p:spTree>
    <p:extLst>
      <p:ext uri="{BB962C8B-B14F-4D97-AF65-F5344CB8AC3E}">
        <p14:creationId xmlns:p14="http://schemas.microsoft.com/office/powerpoint/2010/main" val="5935443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GB" smtClean="0"/>
              <a:t>Click to edit Master title style</a:t>
            </a:r>
            <a:endParaRPr lang="es-ES"/>
          </a:p>
        </p:txBody>
      </p:sp>
      <p:sp>
        <p:nvSpPr>
          <p:cNvPr id="3" name="2 Marcador de fecha"/>
          <p:cNvSpPr>
            <a:spLocks noGrp="1"/>
          </p:cNvSpPr>
          <p:nvPr>
            <p:ph type="dt" sz="half" idx="10"/>
          </p:nvPr>
        </p:nvSpPr>
        <p:spPr/>
        <p:txBody>
          <a:bodyPr/>
          <a:lstStyle/>
          <a:p>
            <a:fld id="{97A120FD-BF7B-CB41-9F6C-C7ECF2B804ED}" type="datetime1">
              <a:rPr lang="en-GB" smtClean="0">
                <a:solidFill>
                  <a:srgbClr val="1F497D">
                    <a:lumMod val="75000"/>
                  </a:srgbClr>
                </a:solidFill>
              </a:rPr>
              <a:pPr/>
              <a:t>18/03/2015</a:t>
            </a:fld>
            <a:endParaRPr lang="es-ES">
              <a:solidFill>
                <a:srgbClr val="1F497D">
                  <a:lumMod val="75000"/>
                </a:srgbClr>
              </a:solidFill>
            </a:endParaRPr>
          </a:p>
        </p:txBody>
      </p:sp>
      <p:sp>
        <p:nvSpPr>
          <p:cNvPr id="4" name="3 Marcador de pie de página"/>
          <p:cNvSpPr>
            <a:spLocks noGrp="1"/>
          </p:cNvSpPr>
          <p:nvPr>
            <p:ph type="ftr" sz="quarter" idx="11"/>
          </p:nvPr>
        </p:nvSpPr>
        <p:spPr/>
        <p:txBody>
          <a:bodyPr/>
          <a:lstStyle/>
          <a:p>
            <a:r>
              <a:rPr lang="es-ES" smtClean="0">
                <a:solidFill>
                  <a:srgbClr val="1F497D">
                    <a:lumMod val="75000"/>
                  </a:srgbClr>
                </a:solidFill>
              </a:rPr>
              <a:t>saw@ecs.soton.ac.uk </a:t>
            </a:r>
            <a:endParaRPr lang="es-ES">
              <a:solidFill>
                <a:srgbClr val="1F497D">
                  <a:lumMod val="75000"/>
                </a:srgbClr>
              </a:solidFill>
            </a:endParaRPr>
          </a:p>
        </p:txBody>
      </p:sp>
      <p:sp>
        <p:nvSpPr>
          <p:cNvPr id="5" name="4 Marcador de número de diapositiva"/>
          <p:cNvSpPr>
            <a:spLocks noGrp="1"/>
          </p:cNvSpPr>
          <p:nvPr>
            <p:ph type="sldNum" sz="quarter" idx="12"/>
          </p:nvPr>
        </p:nvSpPr>
        <p:spPr/>
        <p:txBody>
          <a:bodyPr/>
          <a:lstStyle/>
          <a:p>
            <a:fld id="{F5EBF8C9-D598-422B-8879-CEC52CEAF94B}" type="slidenum">
              <a:rPr lang="es-ES" smtClean="0">
                <a:solidFill>
                  <a:srgbClr val="1F497D">
                    <a:lumMod val="75000"/>
                  </a:srgbClr>
                </a:solidFill>
              </a:rPr>
              <a:pPr/>
              <a:t>‹#›</a:t>
            </a:fld>
            <a:endParaRPr lang="es-ES">
              <a:solidFill>
                <a:srgbClr val="1F497D">
                  <a:lumMod val="75000"/>
                </a:srgbClr>
              </a:solidFill>
            </a:endParaRPr>
          </a:p>
        </p:txBody>
      </p:sp>
    </p:spTree>
    <p:extLst>
      <p:ext uri="{BB962C8B-B14F-4D97-AF65-F5344CB8AC3E}">
        <p14:creationId xmlns:p14="http://schemas.microsoft.com/office/powerpoint/2010/main" val="290195477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x" preserve="1">
  <p:cSld name="标题和文本">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GB"/>
          </a:p>
        </p:txBody>
      </p:sp>
      <p:sp>
        <p:nvSpPr>
          <p:cNvPr id="3" name="文本占位符 2"/>
          <p:cNvSpPr>
            <a:spLocks noGrp="1"/>
          </p:cNvSpPr>
          <p:nvPr>
            <p:ph type="body"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GB"/>
          </a:p>
        </p:txBody>
      </p:sp>
      <p:sp>
        <p:nvSpPr>
          <p:cNvPr id="4" name="日期占位符 3"/>
          <p:cNvSpPr>
            <a:spLocks noGrp="1"/>
          </p:cNvSpPr>
          <p:nvPr>
            <p:ph type="dt" sz="half" idx="10"/>
          </p:nvPr>
        </p:nvSpPr>
        <p:spPr/>
        <p:txBody>
          <a:bodyPr/>
          <a:lstStyle/>
          <a:p>
            <a:fld id="{CFB861E4-7FE4-A243-A402-66EFC42CE995}" type="datetime1">
              <a:rPr lang="en-GB" smtClean="0">
                <a:solidFill>
                  <a:srgbClr val="1F497D">
                    <a:lumMod val="75000"/>
                  </a:srgbClr>
                </a:solidFill>
              </a:rPr>
              <a:pPr/>
              <a:t>18/03/2015</a:t>
            </a:fld>
            <a:endParaRPr lang="es-ES" dirty="0">
              <a:solidFill>
                <a:srgbClr val="1F497D">
                  <a:lumMod val="75000"/>
                </a:srgbClr>
              </a:solidFill>
            </a:endParaRPr>
          </a:p>
        </p:txBody>
      </p:sp>
      <p:sp>
        <p:nvSpPr>
          <p:cNvPr id="5" name="页脚占位符 4"/>
          <p:cNvSpPr>
            <a:spLocks noGrp="1"/>
          </p:cNvSpPr>
          <p:nvPr>
            <p:ph type="ftr" sz="quarter" idx="11"/>
          </p:nvPr>
        </p:nvSpPr>
        <p:spPr/>
        <p:txBody>
          <a:bodyPr/>
          <a:lstStyle/>
          <a:p>
            <a:r>
              <a:rPr lang="es-ES" smtClean="0">
                <a:solidFill>
                  <a:srgbClr val="1F497D">
                    <a:lumMod val="75000"/>
                  </a:srgbClr>
                </a:solidFill>
              </a:rPr>
              <a:t>saw@ecs.soton.ac.uk </a:t>
            </a:r>
            <a:endParaRPr lang="es-ES" dirty="0">
              <a:solidFill>
                <a:srgbClr val="1F497D">
                  <a:lumMod val="75000"/>
                </a:srgbClr>
              </a:solidFill>
            </a:endParaRPr>
          </a:p>
        </p:txBody>
      </p:sp>
      <p:sp>
        <p:nvSpPr>
          <p:cNvPr id="6" name="灯片编号占位符 5"/>
          <p:cNvSpPr>
            <a:spLocks noGrp="1"/>
          </p:cNvSpPr>
          <p:nvPr>
            <p:ph type="sldNum" sz="quarter" idx="12"/>
          </p:nvPr>
        </p:nvSpPr>
        <p:spPr/>
        <p:txBody>
          <a:bodyPr/>
          <a:lstStyle/>
          <a:p>
            <a:fld id="{F5EBF8C9-D598-422B-8879-CEC52CEAF94B}" type="slidenum">
              <a:rPr lang="es-ES" smtClean="0">
                <a:solidFill>
                  <a:srgbClr val="1F497D">
                    <a:lumMod val="75000"/>
                  </a:srgbClr>
                </a:solidFill>
              </a:rPr>
              <a:pPr/>
              <a:t>‹#›</a:t>
            </a:fld>
            <a:r>
              <a:rPr lang="es-ES" smtClean="0">
                <a:solidFill>
                  <a:srgbClr val="1F497D">
                    <a:lumMod val="75000"/>
                  </a:srgbClr>
                </a:solidFill>
              </a:rPr>
              <a:t> </a:t>
            </a:r>
            <a:endParaRPr lang="es-ES" dirty="0">
              <a:solidFill>
                <a:srgbClr val="1F497D">
                  <a:lumMod val="75000"/>
                </a:srgbClr>
              </a:solidFill>
            </a:endParaRPr>
          </a:p>
        </p:txBody>
      </p:sp>
    </p:spTree>
    <p:extLst>
      <p:ext uri="{BB962C8B-B14F-4D97-AF65-F5344CB8AC3E}">
        <p14:creationId xmlns:p14="http://schemas.microsoft.com/office/powerpoint/2010/main" val="3556593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GB" smtClean="0"/>
              <a:t>Click to edit Master title style</a:t>
            </a:r>
            <a:endParaRPr lang="es-ES"/>
          </a:p>
        </p:txBody>
      </p:sp>
      <p:sp>
        <p:nvSpPr>
          <p:cNvPr id="3" name="2 Marcador de contenido"/>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s-ES"/>
          </a:p>
        </p:txBody>
      </p:sp>
      <p:sp>
        <p:nvSpPr>
          <p:cNvPr id="4" name="3 Marcador de fecha"/>
          <p:cNvSpPr>
            <a:spLocks noGrp="1"/>
          </p:cNvSpPr>
          <p:nvPr>
            <p:ph type="dt" sz="half" idx="10"/>
          </p:nvPr>
        </p:nvSpPr>
        <p:spPr/>
        <p:txBody>
          <a:bodyPr/>
          <a:lstStyle/>
          <a:p>
            <a:fld id="{EF283B53-3603-414C-959E-146049BA0B41}" type="datetime1">
              <a:rPr lang="en-GB" smtClean="0">
                <a:solidFill>
                  <a:srgbClr val="1F497D">
                    <a:lumMod val="75000"/>
                  </a:srgbClr>
                </a:solidFill>
              </a:rPr>
              <a:pPr/>
              <a:t>18/03/2015</a:t>
            </a:fld>
            <a:endParaRPr lang="es-ES">
              <a:solidFill>
                <a:srgbClr val="1F497D">
                  <a:lumMod val="75000"/>
                </a:srgbClr>
              </a:solidFill>
            </a:endParaRPr>
          </a:p>
        </p:txBody>
      </p:sp>
      <p:sp>
        <p:nvSpPr>
          <p:cNvPr id="5" name="4 Marcador de pie de página"/>
          <p:cNvSpPr>
            <a:spLocks noGrp="1"/>
          </p:cNvSpPr>
          <p:nvPr>
            <p:ph type="ftr" sz="quarter" idx="11"/>
          </p:nvPr>
        </p:nvSpPr>
        <p:spPr/>
        <p:txBody>
          <a:bodyPr/>
          <a:lstStyle/>
          <a:p>
            <a:r>
              <a:rPr lang="es-ES" smtClean="0">
                <a:solidFill>
                  <a:srgbClr val="1F497D">
                    <a:lumMod val="75000"/>
                  </a:srgbClr>
                </a:solidFill>
              </a:rPr>
              <a:t>saw@ecs.soton.ac.uk </a:t>
            </a:r>
            <a:endParaRPr lang="es-ES">
              <a:solidFill>
                <a:srgbClr val="1F497D">
                  <a:lumMod val="75000"/>
                </a:srgbClr>
              </a:solidFill>
            </a:endParaRPr>
          </a:p>
        </p:txBody>
      </p:sp>
      <p:sp>
        <p:nvSpPr>
          <p:cNvPr id="6" name="5 Marcador de número de diapositiva"/>
          <p:cNvSpPr>
            <a:spLocks noGrp="1"/>
          </p:cNvSpPr>
          <p:nvPr>
            <p:ph type="sldNum" sz="quarter" idx="12"/>
          </p:nvPr>
        </p:nvSpPr>
        <p:spPr/>
        <p:txBody>
          <a:bodyPr/>
          <a:lstStyle/>
          <a:p>
            <a:fld id="{F5EBF8C9-D598-422B-8879-CEC52CEAF94B}" type="slidenum">
              <a:rPr lang="es-ES" smtClean="0">
                <a:solidFill>
                  <a:srgbClr val="1F497D">
                    <a:lumMod val="75000"/>
                  </a:srgbClr>
                </a:solidFill>
              </a:rPr>
              <a:pPr/>
              <a:t>‹#›</a:t>
            </a:fld>
            <a:endParaRPr lang="es-ES">
              <a:solidFill>
                <a:srgbClr val="1F497D">
                  <a:lumMod val="75000"/>
                </a:srgbClr>
              </a:solidFill>
            </a:endParaRPr>
          </a:p>
        </p:txBody>
      </p:sp>
    </p:spTree>
    <p:extLst>
      <p:ext uri="{BB962C8B-B14F-4D97-AF65-F5344CB8AC3E}">
        <p14:creationId xmlns:p14="http://schemas.microsoft.com/office/powerpoint/2010/main" val="243159261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3 Marcador de fecha"/>
          <p:cNvSpPr>
            <a:spLocks noGrp="1"/>
          </p:cNvSpPr>
          <p:nvPr>
            <p:ph type="dt" sz="half" idx="10"/>
          </p:nvPr>
        </p:nvSpPr>
        <p:spPr/>
        <p:txBody>
          <a:bodyPr/>
          <a:lstStyle/>
          <a:p>
            <a:fld id="{4D25AE50-8465-0441-9A92-19A2BF9E4038}" type="datetime1">
              <a:rPr lang="en-GB" smtClean="0">
                <a:solidFill>
                  <a:srgbClr val="1F497D">
                    <a:lumMod val="75000"/>
                  </a:srgbClr>
                </a:solidFill>
              </a:rPr>
              <a:pPr/>
              <a:t>18/03/2015</a:t>
            </a:fld>
            <a:endParaRPr lang="es-ES">
              <a:solidFill>
                <a:srgbClr val="1F497D">
                  <a:lumMod val="75000"/>
                </a:srgbClr>
              </a:solidFill>
            </a:endParaRPr>
          </a:p>
        </p:txBody>
      </p:sp>
      <p:sp>
        <p:nvSpPr>
          <p:cNvPr id="5" name="4 Marcador de pie de página"/>
          <p:cNvSpPr>
            <a:spLocks noGrp="1"/>
          </p:cNvSpPr>
          <p:nvPr>
            <p:ph type="ftr" sz="quarter" idx="11"/>
          </p:nvPr>
        </p:nvSpPr>
        <p:spPr/>
        <p:txBody>
          <a:bodyPr/>
          <a:lstStyle/>
          <a:p>
            <a:r>
              <a:rPr lang="es-ES" smtClean="0">
                <a:solidFill>
                  <a:srgbClr val="1F497D">
                    <a:lumMod val="75000"/>
                  </a:srgbClr>
                </a:solidFill>
              </a:rPr>
              <a:t>saw@ecs.soton.ac.uk </a:t>
            </a:r>
            <a:endParaRPr lang="es-ES">
              <a:solidFill>
                <a:srgbClr val="1F497D">
                  <a:lumMod val="75000"/>
                </a:srgbClr>
              </a:solidFill>
            </a:endParaRPr>
          </a:p>
        </p:txBody>
      </p:sp>
      <p:sp>
        <p:nvSpPr>
          <p:cNvPr id="6" name="5 Marcador de número de diapositiva"/>
          <p:cNvSpPr>
            <a:spLocks noGrp="1"/>
          </p:cNvSpPr>
          <p:nvPr>
            <p:ph type="sldNum" sz="quarter" idx="12"/>
          </p:nvPr>
        </p:nvSpPr>
        <p:spPr/>
        <p:txBody>
          <a:bodyPr/>
          <a:lstStyle/>
          <a:p>
            <a:fld id="{F5EBF8C9-D598-422B-8879-CEC52CEAF94B}" type="slidenum">
              <a:rPr lang="es-ES" smtClean="0">
                <a:solidFill>
                  <a:srgbClr val="1F497D">
                    <a:lumMod val="75000"/>
                  </a:srgbClr>
                </a:solidFill>
              </a:rPr>
              <a:pPr/>
              <a:t>‹#›</a:t>
            </a:fld>
            <a:endParaRPr lang="es-ES">
              <a:solidFill>
                <a:srgbClr val="1F497D">
                  <a:lumMod val="75000"/>
                </a:srgbClr>
              </a:solidFill>
            </a:endParaRPr>
          </a:p>
        </p:txBody>
      </p:sp>
    </p:spTree>
    <p:extLst>
      <p:ext uri="{BB962C8B-B14F-4D97-AF65-F5344CB8AC3E}">
        <p14:creationId xmlns:p14="http://schemas.microsoft.com/office/powerpoint/2010/main" val="423222559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GB" smtClean="0"/>
              <a:t>Click to edit Master title style</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s-ES"/>
          </a:p>
        </p:txBody>
      </p:sp>
      <p:sp>
        <p:nvSpPr>
          <p:cNvPr id="5" name="4 Marcador de fecha"/>
          <p:cNvSpPr>
            <a:spLocks noGrp="1"/>
          </p:cNvSpPr>
          <p:nvPr>
            <p:ph type="dt" sz="half" idx="10"/>
          </p:nvPr>
        </p:nvSpPr>
        <p:spPr/>
        <p:txBody>
          <a:bodyPr/>
          <a:lstStyle/>
          <a:p>
            <a:fld id="{E650CA82-3314-1445-8D46-F26CB3B50A25}" type="datetime1">
              <a:rPr lang="en-GB" smtClean="0">
                <a:solidFill>
                  <a:srgbClr val="1F497D">
                    <a:lumMod val="75000"/>
                  </a:srgbClr>
                </a:solidFill>
              </a:rPr>
              <a:pPr/>
              <a:t>18/03/2015</a:t>
            </a:fld>
            <a:endParaRPr lang="es-ES">
              <a:solidFill>
                <a:srgbClr val="1F497D">
                  <a:lumMod val="75000"/>
                </a:srgbClr>
              </a:solidFill>
            </a:endParaRPr>
          </a:p>
        </p:txBody>
      </p:sp>
      <p:sp>
        <p:nvSpPr>
          <p:cNvPr id="6" name="5 Marcador de pie de página"/>
          <p:cNvSpPr>
            <a:spLocks noGrp="1"/>
          </p:cNvSpPr>
          <p:nvPr>
            <p:ph type="ftr" sz="quarter" idx="11"/>
          </p:nvPr>
        </p:nvSpPr>
        <p:spPr/>
        <p:txBody>
          <a:bodyPr/>
          <a:lstStyle/>
          <a:p>
            <a:r>
              <a:rPr lang="es-ES" smtClean="0">
                <a:solidFill>
                  <a:srgbClr val="1F497D">
                    <a:lumMod val="75000"/>
                  </a:srgbClr>
                </a:solidFill>
              </a:rPr>
              <a:t>saw@ecs.soton.ac.uk </a:t>
            </a:r>
            <a:endParaRPr lang="es-ES">
              <a:solidFill>
                <a:srgbClr val="1F497D">
                  <a:lumMod val="75000"/>
                </a:srgbClr>
              </a:solidFill>
            </a:endParaRPr>
          </a:p>
        </p:txBody>
      </p:sp>
      <p:sp>
        <p:nvSpPr>
          <p:cNvPr id="7" name="6 Marcador de número de diapositiva"/>
          <p:cNvSpPr>
            <a:spLocks noGrp="1"/>
          </p:cNvSpPr>
          <p:nvPr>
            <p:ph type="sldNum" sz="quarter" idx="12"/>
          </p:nvPr>
        </p:nvSpPr>
        <p:spPr/>
        <p:txBody>
          <a:bodyPr/>
          <a:lstStyle/>
          <a:p>
            <a:fld id="{F5EBF8C9-D598-422B-8879-CEC52CEAF94B}" type="slidenum">
              <a:rPr lang="es-ES" smtClean="0">
                <a:solidFill>
                  <a:srgbClr val="1F497D">
                    <a:lumMod val="75000"/>
                  </a:srgbClr>
                </a:solidFill>
              </a:rPr>
              <a:pPr/>
              <a:t>‹#›</a:t>
            </a:fld>
            <a:endParaRPr lang="es-ES">
              <a:solidFill>
                <a:srgbClr val="1F497D">
                  <a:lumMod val="75000"/>
                </a:srgbClr>
              </a:solidFill>
            </a:endParaRPr>
          </a:p>
        </p:txBody>
      </p:sp>
    </p:spTree>
    <p:extLst>
      <p:ext uri="{BB962C8B-B14F-4D97-AF65-F5344CB8AC3E}">
        <p14:creationId xmlns:p14="http://schemas.microsoft.com/office/powerpoint/2010/main" val="296649747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n-GB" smtClean="0"/>
              <a:t>Click to edit Master title style</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s-ES"/>
          </a:p>
        </p:txBody>
      </p:sp>
      <p:sp>
        <p:nvSpPr>
          <p:cNvPr id="7" name="6 Marcador de fecha"/>
          <p:cNvSpPr>
            <a:spLocks noGrp="1"/>
          </p:cNvSpPr>
          <p:nvPr>
            <p:ph type="dt" sz="half" idx="10"/>
          </p:nvPr>
        </p:nvSpPr>
        <p:spPr/>
        <p:txBody>
          <a:bodyPr/>
          <a:lstStyle/>
          <a:p>
            <a:fld id="{23BFFF12-423F-AA42-BF1B-091CC45CD364}" type="datetime1">
              <a:rPr lang="en-GB" smtClean="0">
                <a:solidFill>
                  <a:srgbClr val="1F497D">
                    <a:lumMod val="75000"/>
                  </a:srgbClr>
                </a:solidFill>
              </a:rPr>
              <a:pPr/>
              <a:t>18/03/2015</a:t>
            </a:fld>
            <a:endParaRPr lang="es-ES">
              <a:solidFill>
                <a:srgbClr val="1F497D">
                  <a:lumMod val="75000"/>
                </a:srgbClr>
              </a:solidFill>
            </a:endParaRPr>
          </a:p>
        </p:txBody>
      </p:sp>
      <p:sp>
        <p:nvSpPr>
          <p:cNvPr id="8" name="7 Marcador de pie de página"/>
          <p:cNvSpPr>
            <a:spLocks noGrp="1"/>
          </p:cNvSpPr>
          <p:nvPr>
            <p:ph type="ftr" sz="quarter" idx="11"/>
          </p:nvPr>
        </p:nvSpPr>
        <p:spPr/>
        <p:txBody>
          <a:bodyPr/>
          <a:lstStyle/>
          <a:p>
            <a:r>
              <a:rPr lang="es-ES" smtClean="0">
                <a:solidFill>
                  <a:srgbClr val="1F497D">
                    <a:lumMod val="75000"/>
                  </a:srgbClr>
                </a:solidFill>
              </a:rPr>
              <a:t>saw@ecs.soton.ac.uk </a:t>
            </a:r>
            <a:endParaRPr lang="es-ES">
              <a:solidFill>
                <a:srgbClr val="1F497D">
                  <a:lumMod val="75000"/>
                </a:srgbClr>
              </a:solidFill>
            </a:endParaRPr>
          </a:p>
        </p:txBody>
      </p:sp>
      <p:sp>
        <p:nvSpPr>
          <p:cNvPr id="9" name="8 Marcador de número de diapositiva"/>
          <p:cNvSpPr>
            <a:spLocks noGrp="1"/>
          </p:cNvSpPr>
          <p:nvPr>
            <p:ph type="sldNum" sz="quarter" idx="12"/>
          </p:nvPr>
        </p:nvSpPr>
        <p:spPr/>
        <p:txBody>
          <a:bodyPr/>
          <a:lstStyle/>
          <a:p>
            <a:fld id="{F5EBF8C9-D598-422B-8879-CEC52CEAF94B}" type="slidenum">
              <a:rPr lang="es-ES" smtClean="0">
                <a:solidFill>
                  <a:srgbClr val="1F497D">
                    <a:lumMod val="75000"/>
                  </a:srgbClr>
                </a:solidFill>
              </a:rPr>
              <a:pPr/>
              <a:t>‹#›</a:t>
            </a:fld>
            <a:endParaRPr lang="es-ES">
              <a:solidFill>
                <a:srgbClr val="1F497D">
                  <a:lumMod val="75000"/>
                </a:srgbClr>
              </a:solidFill>
            </a:endParaRPr>
          </a:p>
        </p:txBody>
      </p:sp>
    </p:spTree>
    <p:extLst>
      <p:ext uri="{BB962C8B-B14F-4D97-AF65-F5344CB8AC3E}">
        <p14:creationId xmlns:p14="http://schemas.microsoft.com/office/powerpoint/2010/main" val="128433932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GB" smtClean="0"/>
              <a:t>Click to edit Master title style</a:t>
            </a:r>
            <a:endParaRPr lang="es-ES"/>
          </a:p>
        </p:txBody>
      </p:sp>
      <p:sp>
        <p:nvSpPr>
          <p:cNvPr id="3" name="2 Marcador de fecha"/>
          <p:cNvSpPr>
            <a:spLocks noGrp="1"/>
          </p:cNvSpPr>
          <p:nvPr>
            <p:ph type="dt" sz="half" idx="10"/>
          </p:nvPr>
        </p:nvSpPr>
        <p:spPr/>
        <p:txBody>
          <a:bodyPr/>
          <a:lstStyle/>
          <a:p>
            <a:fld id="{8F2B0626-D705-7A40-A7A8-BA1BC858D995}" type="datetime1">
              <a:rPr lang="en-GB" smtClean="0">
                <a:solidFill>
                  <a:srgbClr val="1F497D">
                    <a:lumMod val="75000"/>
                  </a:srgbClr>
                </a:solidFill>
              </a:rPr>
              <a:pPr/>
              <a:t>18/03/2015</a:t>
            </a:fld>
            <a:endParaRPr lang="es-ES">
              <a:solidFill>
                <a:srgbClr val="1F497D">
                  <a:lumMod val="75000"/>
                </a:srgbClr>
              </a:solidFill>
            </a:endParaRPr>
          </a:p>
        </p:txBody>
      </p:sp>
      <p:sp>
        <p:nvSpPr>
          <p:cNvPr id="4" name="3 Marcador de pie de página"/>
          <p:cNvSpPr>
            <a:spLocks noGrp="1"/>
          </p:cNvSpPr>
          <p:nvPr>
            <p:ph type="ftr" sz="quarter" idx="11"/>
          </p:nvPr>
        </p:nvSpPr>
        <p:spPr/>
        <p:txBody>
          <a:bodyPr/>
          <a:lstStyle/>
          <a:p>
            <a:r>
              <a:rPr lang="es-ES" smtClean="0">
                <a:solidFill>
                  <a:srgbClr val="1F497D">
                    <a:lumMod val="75000"/>
                  </a:srgbClr>
                </a:solidFill>
              </a:rPr>
              <a:t>saw@ecs.soton.ac.uk </a:t>
            </a:r>
            <a:endParaRPr lang="es-ES">
              <a:solidFill>
                <a:srgbClr val="1F497D">
                  <a:lumMod val="75000"/>
                </a:srgbClr>
              </a:solidFill>
            </a:endParaRPr>
          </a:p>
        </p:txBody>
      </p:sp>
      <p:sp>
        <p:nvSpPr>
          <p:cNvPr id="5" name="4 Marcador de número de diapositiva"/>
          <p:cNvSpPr>
            <a:spLocks noGrp="1"/>
          </p:cNvSpPr>
          <p:nvPr>
            <p:ph type="sldNum" sz="quarter" idx="12"/>
          </p:nvPr>
        </p:nvSpPr>
        <p:spPr/>
        <p:txBody>
          <a:bodyPr/>
          <a:lstStyle/>
          <a:p>
            <a:fld id="{F5EBF8C9-D598-422B-8879-CEC52CEAF94B}" type="slidenum">
              <a:rPr lang="es-ES" smtClean="0">
                <a:solidFill>
                  <a:srgbClr val="1F497D">
                    <a:lumMod val="75000"/>
                  </a:srgbClr>
                </a:solidFill>
              </a:rPr>
              <a:pPr/>
              <a:t>‹#›</a:t>
            </a:fld>
            <a:endParaRPr lang="es-ES">
              <a:solidFill>
                <a:srgbClr val="1F497D">
                  <a:lumMod val="75000"/>
                </a:srgbClr>
              </a:solidFill>
            </a:endParaRPr>
          </a:p>
        </p:txBody>
      </p:sp>
    </p:spTree>
    <p:extLst>
      <p:ext uri="{BB962C8B-B14F-4D97-AF65-F5344CB8AC3E}">
        <p14:creationId xmlns:p14="http://schemas.microsoft.com/office/powerpoint/2010/main" val="960159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D46A2825-C0A3-5F42-995D-7029A0A5E5A2}" type="datetime1">
              <a:rPr lang="en-GB" smtClean="0">
                <a:solidFill>
                  <a:srgbClr val="1F497D">
                    <a:lumMod val="75000"/>
                  </a:srgbClr>
                </a:solidFill>
              </a:rPr>
              <a:pPr/>
              <a:t>18/03/2015</a:t>
            </a:fld>
            <a:endParaRPr lang="es-ES">
              <a:solidFill>
                <a:srgbClr val="1F497D">
                  <a:lumMod val="75000"/>
                </a:srgbClr>
              </a:solidFill>
            </a:endParaRPr>
          </a:p>
        </p:txBody>
      </p:sp>
      <p:sp>
        <p:nvSpPr>
          <p:cNvPr id="3" name="2 Marcador de pie de página"/>
          <p:cNvSpPr>
            <a:spLocks noGrp="1"/>
          </p:cNvSpPr>
          <p:nvPr>
            <p:ph type="ftr" sz="quarter" idx="11"/>
          </p:nvPr>
        </p:nvSpPr>
        <p:spPr/>
        <p:txBody>
          <a:bodyPr/>
          <a:lstStyle/>
          <a:p>
            <a:r>
              <a:rPr lang="es-ES" smtClean="0">
                <a:solidFill>
                  <a:srgbClr val="1F497D">
                    <a:lumMod val="75000"/>
                  </a:srgbClr>
                </a:solidFill>
              </a:rPr>
              <a:t>saw@ecs.soton.ac.uk </a:t>
            </a:r>
            <a:endParaRPr lang="es-ES">
              <a:solidFill>
                <a:srgbClr val="1F497D">
                  <a:lumMod val="75000"/>
                </a:srgbClr>
              </a:solidFill>
            </a:endParaRPr>
          </a:p>
        </p:txBody>
      </p:sp>
      <p:sp>
        <p:nvSpPr>
          <p:cNvPr id="4" name="3 Marcador de número de diapositiva"/>
          <p:cNvSpPr>
            <a:spLocks noGrp="1"/>
          </p:cNvSpPr>
          <p:nvPr>
            <p:ph type="sldNum" sz="quarter" idx="12"/>
          </p:nvPr>
        </p:nvSpPr>
        <p:spPr/>
        <p:txBody>
          <a:bodyPr/>
          <a:lstStyle/>
          <a:p>
            <a:fld id="{F5EBF8C9-D598-422B-8879-CEC52CEAF94B}" type="slidenum">
              <a:rPr lang="es-ES" smtClean="0">
                <a:solidFill>
                  <a:srgbClr val="1F497D">
                    <a:lumMod val="75000"/>
                  </a:srgbClr>
                </a:solidFill>
              </a:rPr>
              <a:pPr/>
              <a:t>‹#›</a:t>
            </a:fld>
            <a:endParaRPr lang="es-ES">
              <a:solidFill>
                <a:srgbClr val="1F497D">
                  <a:lumMod val="75000"/>
                </a:srgbClr>
              </a:solidFill>
            </a:endParaRPr>
          </a:p>
        </p:txBody>
      </p:sp>
    </p:spTree>
    <p:extLst>
      <p:ext uri="{BB962C8B-B14F-4D97-AF65-F5344CB8AC3E}">
        <p14:creationId xmlns:p14="http://schemas.microsoft.com/office/powerpoint/2010/main" val="2106407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4 Marcador de fecha"/>
          <p:cNvSpPr>
            <a:spLocks noGrp="1"/>
          </p:cNvSpPr>
          <p:nvPr>
            <p:ph type="dt" sz="half" idx="10"/>
          </p:nvPr>
        </p:nvSpPr>
        <p:spPr/>
        <p:txBody>
          <a:bodyPr/>
          <a:lstStyle/>
          <a:p>
            <a:fld id="{68271457-AAF7-F24C-A06D-2F3A429FB26C}" type="datetime1">
              <a:rPr lang="en-GB" smtClean="0">
                <a:solidFill>
                  <a:srgbClr val="1F497D">
                    <a:lumMod val="75000"/>
                  </a:srgbClr>
                </a:solidFill>
              </a:rPr>
              <a:pPr/>
              <a:t>18/03/2015</a:t>
            </a:fld>
            <a:endParaRPr lang="es-ES">
              <a:solidFill>
                <a:srgbClr val="1F497D">
                  <a:lumMod val="75000"/>
                </a:srgbClr>
              </a:solidFill>
            </a:endParaRPr>
          </a:p>
        </p:txBody>
      </p:sp>
      <p:sp>
        <p:nvSpPr>
          <p:cNvPr id="6" name="5 Marcador de pie de página"/>
          <p:cNvSpPr>
            <a:spLocks noGrp="1"/>
          </p:cNvSpPr>
          <p:nvPr>
            <p:ph type="ftr" sz="quarter" idx="11"/>
          </p:nvPr>
        </p:nvSpPr>
        <p:spPr/>
        <p:txBody>
          <a:bodyPr/>
          <a:lstStyle/>
          <a:p>
            <a:r>
              <a:rPr lang="es-ES" smtClean="0">
                <a:solidFill>
                  <a:srgbClr val="1F497D">
                    <a:lumMod val="75000"/>
                  </a:srgbClr>
                </a:solidFill>
              </a:rPr>
              <a:t>saw@ecs.soton.ac.uk </a:t>
            </a:r>
            <a:endParaRPr lang="es-ES">
              <a:solidFill>
                <a:srgbClr val="1F497D">
                  <a:lumMod val="75000"/>
                </a:srgbClr>
              </a:solidFill>
            </a:endParaRPr>
          </a:p>
        </p:txBody>
      </p:sp>
      <p:sp>
        <p:nvSpPr>
          <p:cNvPr id="7" name="6 Marcador de número de diapositiva"/>
          <p:cNvSpPr>
            <a:spLocks noGrp="1"/>
          </p:cNvSpPr>
          <p:nvPr>
            <p:ph type="sldNum" sz="quarter" idx="12"/>
          </p:nvPr>
        </p:nvSpPr>
        <p:spPr/>
        <p:txBody>
          <a:bodyPr/>
          <a:lstStyle/>
          <a:p>
            <a:fld id="{F5EBF8C9-D598-422B-8879-CEC52CEAF94B}" type="slidenum">
              <a:rPr lang="es-ES" smtClean="0">
                <a:solidFill>
                  <a:srgbClr val="1F497D">
                    <a:lumMod val="75000"/>
                  </a:srgbClr>
                </a:solidFill>
              </a:rPr>
              <a:pPr/>
              <a:t>‹#›</a:t>
            </a:fld>
            <a:endParaRPr lang="es-ES">
              <a:solidFill>
                <a:srgbClr val="1F497D">
                  <a:lumMod val="75000"/>
                </a:srgbClr>
              </a:solidFill>
            </a:endParaRPr>
          </a:p>
        </p:txBody>
      </p:sp>
    </p:spTree>
    <p:extLst>
      <p:ext uri="{BB962C8B-B14F-4D97-AF65-F5344CB8AC3E}">
        <p14:creationId xmlns:p14="http://schemas.microsoft.com/office/powerpoint/2010/main" val="13853685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4 Marcador de fecha"/>
          <p:cNvSpPr>
            <a:spLocks noGrp="1"/>
          </p:cNvSpPr>
          <p:nvPr>
            <p:ph type="dt" sz="half" idx="10"/>
          </p:nvPr>
        </p:nvSpPr>
        <p:spPr/>
        <p:txBody>
          <a:bodyPr/>
          <a:lstStyle/>
          <a:p>
            <a:fld id="{EC074766-0F68-7049-A4D8-3D4A6D9FDBEA}" type="datetime1">
              <a:rPr lang="en-GB" smtClean="0">
                <a:solidFill>
                  <a:srgbClr val="1F497D">
                    <a:lumMod val="75000"/>
                  </a:srgbClr>
                </a:solidFill>
              </a:rPr>
              <a:pPr/>
              <a:t>18/03/2015</a:t>
            </a:fld>
            <a:endParaRPr lang="es-ES">
              <a:solidFill>
                <a:srgbClr val="1F497D">
                  <a:lumMod val="75000"/>
                </a:srgbClr>
              </a:solidFill>
            </a:endParaRPr>
          </a:p>
        </p:txBody>
      </p:sp>
      <p:sp>
        <p:nvSpPr>
          <p:cNvPr id="6" name="5 Marcador de pie de página"/>
          <p:cNvSpPr>
            <a:spLocks noGrp="1"/>
          </p:cNvSpPr>
          <p:nvPr>
            <p:ph type="ftr" sz="quarter" idx="11"/>
          </p:nvPr>
        </p:nvSpPr>
        <p:spPr/>
        <p:txBody>
          <a:bodyPr/>
          <a:lstStyle/>
          <a:p>
            <a:r>
              <a:rPr lang="es-ES" smtClean="0">
                <a:solidFill>
                  <a:srgbClr val="1F497D">
                    <a:lumMod val="75000"/>
                  </a:srgbClr>
                </a:solidFill>
              </a:rPr>
              <a:t>saw@ecs.soton.ac.uk </a:t>
            </a:r>
            <a:endParaRPr lang="es-ES">
              <a:solidFill>
                <a:srgbClr val="1F497D">
                  <a:lumMod val="75000"/>
                </a:srgbClr>
              </a:solidFill>
            </a:endParaRPr>
          </a:p>
        </p:txBody>
      </p:sp>
      <p:sp>
        <p:nvSpPr>
          <p:cNvPr id="7" name="6 Marcador de número de diapositiva"/>
          <p:cNvSpPr>
            <a:spLocks noGrp="1"/>
          </p:cNvSpPr>
          <p:nvPr>
            <p:ph type="sldNum" sz="quarter" idx="12"/>
          </p:nvPr>
        </p:nvSpPr>
        <p:spPr/>
        <p:txBody>
          <a:bodyPr/>
          <a:lstStyle/>
          <a:p>
            <a:fld id="{F5EBF8C9-D598-422B-8879-CEC52CEAF94B}" type="slidenum">
              <a:rPr lang="es-ES" smtClean="0">
                <a:solidFill>
                  <a:srgbClr val="1F497D">
                    <a:lumMod val="75000"/>
                  </a:srgbClr>
                </a:solidFill>
              </a:rPr>
              <a:pPr/>
              <a:t>‹#›</a:t>
            </a:fld>
            <a:endParaRPr lang="es-ES">
              <a:solidFill>
                <a:srgbClr val="1F497D">
                  <a:lumMod val="75000"/>
                </a:srgbClr>
              </a:solidFill>
            </a:endParaRPr>
          </a:p>
        </p:txBody>
      </p:sp>
    </p:spTree>
    <p:extLst>
      <p:ext uri="{BB962C8B-B14F-4D97-AF65-F5344CB8AC3E}">
        <p14:creationId xmlns:p14="http://schemas.microsoft.com/office/powerpoint/2010/main" val="28559364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60000"/>
                <a:lumOff val="40000"/>
              </a:schemeClr>
            </a:gs>
            <a:gs pos="92000">
              <a:schemeClr val="accent1">
                <a:lumMod val="20000"/>
                <a:lumOff val="80000"/>
              </a:schemeClr>
            </a:gs>
            <a:gs pos="13000">
              <a:schemeClr val="accent1">
                <a:lumMod val="20000"/>
                <a:lumOff val="80000"/>
              </a:schemeClr>
            </a:gs>
            <a:gs pos="100000">
              <a:schemeClr val="accent1">
                <a:lumMod val="60000"/>
                <a:lumOff val="40000"/>
              </a:schemeClr>
            </a:gs>
          </a:gsLst>
          <a:lin ang="5400000" scaled="0"/>
          <a:tileRect/>
        </a:gra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764704"/>
            <a:ext cx="8229600" cy="652934"/>
          </a:xfrm>
          <a:prstGeom prst="rect">
            <a:avLst/>
          </a:prstGeom>
          <a:effectLst>
            <a:outerShdw blurRad="50800" dist="38100" dir="5400000" algn="t" rotWithShape="0">
              <a:prstClr val="black">
                <a:alpha val="40000"/>
              </a:prstClr>
            </a:outerShdw>
          </a:effectLst>
        </p:spPr>
        <p:txBody>
          <a:bodyPr vert="horz" lIns="91440" tIns="45720" rIns="91440" bIns="45720" rtlCol="0" anchor="ctr">
            <a:noAutofit/>
          </a:bodyPr>
          <a:lstStyle/>
          <a:p>
            <a:r>
              <a:rPr lang="en-GB" noProof="0" dirty="0" err="1" smtClean="0"/>
              <a:t>Haga</a:t>
            </a:r>
            <a:r>
              <a:rPr lang="en-GB" noProof="0" dirty="0" smtClean="0"/>
              <a:t> </a:t>
            </a:r>
            <a:r>
              <a:rPr lang="en-GB" noProof="0" dirty="0" err="1" smtClean="0"/>
              <a:t>clic</a:t>
            </a:r>
            <a:r>
              <a:rPr lang="en-GB" noProof="0" dirty="0" smtClean="0"/>
              <a:t> </a:t>
            </a:r>
            <a:r>
              <a:rPr lang="en-GB" noProof="0" dirty="0" err="1" smtClean="0"/>
              <a:t>para</a:t>
            </a:r>
            <a:r>
              <a:rPr lang="en-GB" noProof="0" dirty="0" smtClean="0"/>
              <a:t> </a:t>
            </a:r>
            <a:r>
              <a:rPr lang="en-GB" noProof="0" dirty="0" err="1" smtClean="0"/>
              <a:t>modificar</a:t>
            </a:r>
            <a:r>
              <a:rPr lang="en-GB" noProof="0" dirty="0" smtClean="0"/>
              <a:t> el </a:t>
            </a:r>
            <a:r>
              <a:rPr lang="en-GB" noProof="0" dirty="0" err="1" smtClean="0"/>
              <a:t>estilo</a:t>
            </a:r>
            <a:r>
              <a:rPr lang="en-GB" noProof="0" dirty="0" smtClean="0"/>
              <a:t> de </a:t>
            </a:r>
            <a:r>
              <a:rPr lang="en-GB" noProof="0" dirty="0" err="1" smtClean="0"/>
              <a:t>título</a:t>
            </a:r>
            <a:r>
              <a:rPr lang="en-GB" noProof="0" dirty="0" smtClean="0"/>
              <a:t> del </a:t>
            </a:r>
            <a:r>
              <a:rPr lang="en-GB" noProof="0" dirty="0" err="1" smtClean="0"/>
              <a:t>patrón</a:t>
            </a:r>
            <a:endParaRPr lang="en-GB" noProof="0" dirty="0"/>
          </a:p>
        </p:txBody>
      </p:sp>
      <p:sp>
        <p:nvSpPr>
          <p:cNvPr id="3" name="2 Marcador de texto"/>
          <p:cNvSpPr>
            <a:spLocks noGrp="1"/>
          </p:cNvSpPr>
          <p:nvPr>
            <p:ph type="body" idx="1"/>
          </p:nvPr>
        </p:nvSpPr>
        <p:spPr>
          <a:xfrm>
            <a:off x="457200" y="1600200"/>
            <a:ext cx="8229600" cy="4525963"/>
          </a:xfrm>
          <a:prstGeom prst="rect">
            <a:avLst/>
          </a:prstGeom>
          <a:effectLst>
            <a:outerShdw blurRad="50800" dist="38100" dir="2700000" algn="tl" rotWithShape="0">
              <a:prstClr val="black">
                <a:alpha val="40000"/>
              </a:prstClr>
            </a:outerShdw>
          </a:effectLst>
        </p:spPr>
        <p:txBody>
          <a:bodyPr vert="horz" lIns="91440" tIns="45720" rIns="91440" bIns="45720" rtlCol="0">
            <a:normAutofit/>
          </a:bodyPr>
          <a:lstStyle/>
          <a:p>
            <a:pPr lvl="0"/>
            <a:r>
              <a:rPr lang="en-GB" noProof="0" dirty="0" err="1" smtClean="0"/>
              <a:t>Haga</a:t>
            </a:r>
            <a:r>
              <a:rPr lang="en-GB" noProof="0" dirty="0" smtClean="0"/>
              <a:t> </a:t>
            </a:r>
            <a:r>
              <a:rPr lang="en-GB" noProof="0" dirty="0" err="1" smtClean="0"/>
              <a:t>clic</a:t>
            </a:r>
            <a:r>
              <a:rPr lang="en-GB" noProof="0" dirty="0" smtClean="0"/>
              <a:t> </a:t>
            </a:r>
            <a:r>
              <a:rPr lang="en-GB" noProof="0" dirty="0" err="1" smtClean="0"/>
              <a:t>para</a:t>
            </a:r>
            <a:r>
              <a:rPr lang="en-GB" noProof="0" dirty="0" smtClean="0"/>
              <a:t> </a:t>
            </a:r>
            <a:r>
              <a:rPr lang="en-GB" noProof="0" dirty="0" err="1" smtClean="0"/>
              <a:t>modificar</a:t>
            </a:r>
            <a:r>
              <a:rPr lang="en-GB" noProof="0" dirty="0" smtClean="0"/>
              <a:t> el </a:t>
            </a:r>
            <a:r>
              <a:rPr lang="en-GB" noProof="0" dirty="0" err="1" smtClean="0"/>
              <a:t>estilo</a:t>
            </a:r>
            <a:r>
              <a:rPr lang="en-GB" noProof="0" dirty="0" smtClean="0"/>
              <a:t> de </a:t>
            </a:r>
            <a:r>
              <a:rPr lang="en-GB" noProof="0" dirty="0" err="1" smtClean="0"/>
              <a:t>texto</a:t>
            </a:r>
            <a:r>
              <a:rPr lang="en-GB" noProof="0" dirty="0" smtClean="0"/>
              <a:t> del </a:t>
            </a:r>
            <a:r>
              <a:rPr lang="en-GB" noProof="0" dirty="0" err="1" smtClean="0"/>
              <a:t>patrón</a:t>
            </a:r>
            <a:endParaRPr lang="en-GB" noProof="0" dirty="0" smtClean="0"/>
          </a:p>
          <a:p>
            <a:pPr lvl="1"/>
            <a:r>
              <a:rPr lang="en-GB" noProof="0" dirty="0" smtClean="0"/>
              <a:t>Segundo </a:t>
            </a:r>
            <a:r>
              <a:rPr lang="en-GB" noProof="0" dirty="0" err="1" smtClean="0"/>
              <a:t>nivel</a:t>
            </a:r>
            <a:endParaRPr lang="en-GB" noProof="0" dirty="0" smtClean="0"/>
          </a:p>
          <a:p>
            <a:pPr lvl="2"/>
            <a:r>
              <a:rPr lang="en-GB" noProof="0" dirty="0" err="1" smtClean="0"/>
              <a:t>Tercer</a:t>
            </a:r>
            <a:r>
              <a:rPr lang="en-GB" noProof="0" dirty="0" smtClean="0"/>
              <a:t> </a:t>
            </a:r>
            <a:r>
              <a:rPr lang="en-GB" noProof="0" dirty="0" err="1" smtClean="0"/>
              <a:t>nivel</a:t>
            </a:r>
            <a:endParaRPr lang="en-GB" noProof="0" dirty="0" smtClean="0"/>
          </a:p>
          <a:p>
            <a:pPr lvl="3"/>
            <a:r>
              <a:rPr lang="en-GB" noProof="0" dirty="0" smtClean="0"/>
              <a:t>Cuarto </a:t>
            </a:r>
            <a:r>
              <a:rPr lang="en-GB" noProof="0" dirty="0" err="1" smtClean="0"/>
              <a:t>nivel</a:t>
            </a:r>
            <a:endParaRPr lang="en-GB" noProof="0" dirty="0" smtClean="0"/>
          </a:p>
          <a:p>
            <a:pPr lvl="4"/>
            <a:r>
              <a:rPr lang="en-GB" noProof="0" dirty="0" err="1" smtClean="0"/>
              <a:t>Quinto</a:t>
            </a:r>
            <a:r>
              <a:rPr lang="en-GB" noProof="0" dirty="0" smtClean="0"/>
              <a:t> </a:t>
            </a:r>
            <a:r>
              <a:rPr lang="en-GB" noProof="0" dirty="0" err="1" smtClean="0"/>
              <a:t>nivel</a:t>
            </a:r>
            <a:endParaRPr lang="en-GB" noProof="0" dirty="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000">
                <a:solidFill>
                  <a:schemeClr val="tx2">
                    <a:lumMod val="75000"/>
                  </a:schemeClr>
                </a:solidFill>
              </a:defRPr>
            </a:lvl1pPr>
          </a:lstStyle>
          <a:p>
            <a:fld id="{CFB861E4-7FE4-A243-A402-66EFC42CE995}" type="datetime1">
              <a:rPr lang="en-GB" smtClean="0">
                <a:solidFill>
                  <a:srgbClr val="1F497D">
                    <a:lumMod val="75000"/>
                  </a:srgbClr>
                </a:solidFill>
              </a:rPr>
              <a:pPr/>
              <a:t>18/03/2015</a:t>
            </a:fld>
            <a:endParaRPr lang="es-ES" dirty="0">
              <a:solidFill>
                <a:srgbClr val="1F497D">
                  <a:lumMod val="75000"/>
                </a:srgb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000">
                <a:solidFill>
                  <a:schemeClr val="tx2">
                    <a:lumMod val="75000"/>
                  </a:schemeClr>
                </a:solidFill>
              </a:defRPr>
            </a:lvl1pPr>
          </a:lstStyle>
          <a:p>
            <a:r>
              <a:rPr lang="es-ES" dirty="0" err="1" smtClean="0">
                <a:solidFill>
                  <a:srgbClr val="1F497D">
                    <a:lumMod val="75000"/>
                  </a:srgbClr>
                </a:solidFill>
              </a:rPr>
              <a:t>saw@ecs.soton.ac.uk</a:t>
            </a:r>
            <a:r>
              <a:rPr lang="es-ES" dirty="0" smtClean="0">
                <a:solidFill>
                  <a:srgbClr val="1F497D">
                    <a:lumMod val="75000"/>
                  </a:srgbClr>
                </a:solidFill>
              </a:rPr>
              <a:t> </a:t>
            </a:r>
            <a:endParaRPr lang="es-ES" dirty="0">
              <a:solidFill>
                <a:srgbClr val="1F497D">
                  <a:lumMod val="75000"/>
                </a:srgb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chemeClr val="tx2">
                    <a:lumMod val="75000"/>
                  </a:schemeClr>
                </a:solidFill>
              </a:defRPr>
            </a:lvl1pPr>
          </a:lstStyle>
          <a:p>
            <a:fld id="{F5EBF8C9-D598-422B-8879-CEC52CEAF94B}" type="slidenum">
              <a:rPr lang="es-ES" smtClean="0">
                <a:solidFill>
                  <a:srgbClr val="1F497D">
                    <a:lumMod val="75000"/>
                  </a:srgbClr>
                </a:solidFill>
              </a:rPr>
              <a:pPr/>
              <a:t>‹#›</a:t>
            </a:fld>
            <a:r>
              <a:rPr lang="es-ES" dirty="0" smtClean="0">
                <a:solidFill>
                  <a:srgbClr val="1F497D">
                    <a:lumMod val="75000"/>
                  </a:srgbClr>
                </a:solidFill>
              </a:rPr>
              <a:t> </a:t>
            </a:r>
            <a:endParaRPr lang="es-ES" dirty="0">
              <a:solidFill>
                <a:srgbClr val="1F497D">
                  <a:lumMod val="75000"/>
                </a:srgbClr>
              </a:solidFill>
            </a:endParaRPr>
          </a:p>
        </p:txBody>
      </p:sp>
      <p:pic>
        <p:nvPicPr>
          <p:cNvPr id="1027" name="Picture 3" descr="C:\Users\quelo\Documents\Universidad\Cargos\Innovación\Proyectos Internos\Objetos de Aprendizaje\UbiCamp\Z-Plantillas\eu_flag_llp_en.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0" y="5922642"/>
            <a:ext cx="2232248" cy="93535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16" cstate="print"/>
          <a:srcRect/>
          <a:stretch>
            <a:fillRect/>
          </a:stretch>
        </p:blipFill>
        <p:spPr bwMode="auto">
          <a:xfrm>
            <a:off x="6004581" y="5929330"/>
            <a:ext cx="2710823" cy="780484"/>
          </a:xfrm>
          <a:prstGeom prst="rect">
            <a:avLst/>
          </a:prstGeom>
          <a:noFill/>
          <a:ln w="9525">
            <a:noFill/>
            <a:miter lim="800000"/>
            <a:headEnd/>
            <a:tailEnd/>
          </a:ln>
          <a:effectLst/>
        </p:spPr>
      </p:pic>
      <p:pic>
        <p:nvPicPr>
          <p:cNvPr id="7" name="Picture 6" descr="uos_blue_small.png"/>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6455052" y="116632"/>
            <a:ext cx="2260352" cy="490454"/>
          </a:xfrm>
          <a:prstGeom prst="rect">
            <a:avLst/>
          </a:prstGeom>
        </p:spPr>
      </p:pic>
    </p:spTree>
    <p:extLst>
      <p:ext uri="{BB962C8B-B14F-4D97-AF65-F5344CB8AC3E}">
        <p14:creationId xmlns:p14="http://schemas.microsoft.com/office/powerpoint/2010/main" val="37856772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iming>
    <p:tnLst>
      <p:par>
        <p:cTn id="1" dur="indefinite" restart="never" nodeType="tmRoot"/>
      </p:par>
    </p:tnLst>
  </p:timing>
  <p:hf sldNum="0" hdr="0" dt="0"/>
  <p:txStyles>
    <p:titleStyle>
      <a:lvl1pPr algn="ctr" defTabSz="914400" rtl="0" eaLnBrk="1" latinLnBrk="0" hangingPunct="1">
        <a:spcBef>
          <a:spcPct val="0"/>
        </a:spcBef>
        <a:buNone/>
        <a:defRPr sz="4000" b="1" kern="1200">
          <a:ln>
            <a:solidFill>
              <a:schemeClr val="tx2">
                <a:lumMod val="50000"/>
              </a:schemeClr>
            </a:solidFill>
          </a:ln>
          <a:solidFill>
            <a:schemeClr val="accent1">
              <a:lumMod val="75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b="1" kern="1200">
          <a:solidFill>
            <a:schemeClr val="tx1"/>
          </a:solidFill>
          <a:latin typeface="+mn-lt"/>
          <a:ea typeface="+mn-ea"/>
          <a:cs typeface="+mn-cs"/>
        </a:defRPr>
      </a:lvl1pPr>
      <a:lvl2pPr marL="742950" indent="-285750" algn="l" defTabSz="914400" rtl="0" eaLnBrk="1" latinLnBrk="0" hangingPunct="1">
        <a:spcBef>
          <a:spcPct val="20000"/>
        </a:spcBef>
        <a:buSzPct val="60000"/>
        <a:buFont typeface="Courier New" pitchFamily="49" charset="0"/>
        <a:buChar char="o"/>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Wingdings" pitchFamily="2" charset="2"/>
        <a:buChar char="Ø"/>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www.youtube.com/watch?v=ms9eAaLtkAM"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www.youtube.com/watch?v=sXrspaQg5pE"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bW_Z2qGmOMs" TargetMode="Externa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www.youtube.com/watch?v=cGZvI1p4afY"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www.youtube.com/watch?v=pBV8LLaZiC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www.youtube.com/watch?v=hrQk7NREeE8"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www.youtube.com/watch?v=jzzvLQaCLzA"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www.youtube.com/watch?v=bgDoOvfXj7I"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www.youtube.com/watch?v=rlzDsFFrgE8"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www.youtube.com/watch?v=Xvvqf6bP6BU"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n-GB" dirty="0" err="1" smtClean="0"/>
              <a:t>UbiCamp</a:t>
            </a:r>
            <a:r>
              <a:rPr lang="en-GB" dirty="0" smtClean="0"/>
              <a:t> Videos</a:t>
            </a:r>
            <a:endParaRPr lang="en-GB" dirty="0"/>
          </a:p>
        </p:txBody>
      </p:sp>
      <p:sp>
        <p:nvSpPr>
          <p:cNvPr id="3" name="2 Subtítulo"/>
          <p:cNvSpPr>
            <a:spLocks noGrp="1"/>
          </p:cNvSpPr>
          <p:nvPr>
            <p:ph type="subTitle" idx="1"/>
          </p:nvPr>
        </p:nvSpPr>
        <p:spPr>
          <a:xfrm>
            <a:off x="539552" y="3886200"/>
            <a:ext cx="7992888" cy="1752600"/>
          </a:xfrm>
        </p:spPr>
        <p:txBody>
          <a:bodyPr/>
          <a:lstStyle/>
          <a:p>
            <a:endParaRPr lang="en-GB" dirty="0"/>
          </a:p>
        </p:txBody>
      </p:sp>
      <p:sp>
        <p:nvSpPr>
          <p:cNvPr id="4" name="3 Rectángulo"/>
          <p:cNvSpPr/>
          <p:nvPr/>
        </p:nvSpPr>
        <p:spPr>
          <a:xfrm>
            <a:off x="1691680" y="754509"/>
            <a:ext cx="5760640" cy="984885"/>
          </a:xfrm>
          <a:prstGeom prst="rect">
            <a:avLst/>
          </a:prstGeom>
        </p:spPr>
        <p:txBody>
          <a:bodyPr wrap="square">
            <a:spAutoFit/>
          </a:bodyPr>
          <a:lstStyle/>
          <a:p>
            <a:pPr algn="ctr"/>
            <a:r>
              <a:rPr lang="en-GB" sz="1400" dirty="0">
                <a:solidFill>
                  <a:srgbClr val="002060"/>
                </a:solidFill>
                <a:effectLst>
                  <a:outerShdw blurRad="38100" dist="38100" dir="2700000" algn="tl">
                    <a:srgbClr val="000000">
                      <a:alpha val="43137"/>
                    </a:srgbClr>
                  </a:outerShdw>
                </a:effectLst>
                <a:latin typeface="Euphemia" pitchFamily="34" charset="0"/>
              </a:rPr>
              <a:t>Lifelong Learning Programme</a:t>
            </a:r>
          </a:p>
          <a:p>
            <a:pPr algn="ctr"/>
            <a:r>
              <a:rPr lang="en-GB" sz="1400" dirty="0">
                <a:solidFill>
                  <a:srgbClr val="002060"/>
                </a:solidFill>
                <a:effectLst>
                  <a:outerShdw blurRad="38100" dist="38100" dir="2700000" algn="tl">
                    <a:srgbClr val="000000">
                      <a:alpha val="43137"/>
                    </a:srgbClr>
                  </a:outerShdw>
                </a:effectLst>
                <a:latin typeface="Euphemia" pitchFamily="34" charset="0"/>
              </a:rPr>
              <a:t>Erasmus Multilateral Projects</a:t>
            </a:r>
          </a:p>
          <a:p>
            <a:pPr algn="ctr"/>
            <a:r>
              <a:rPr lang="en-GB" sz="1600" b="1" dirty="0" err="1">
                <a:solidFill>
                  <a:srgbClr val="002060"/>
                </a:solidFill>
                <a:effectLst>
                  <a:outerShdw blurRad="38100" dist="38100" dir="2700000" algn="tl">
                    <a:srgbClr val="000000">
                      <a:alpha val="43137"/>
                    </a:srgbClr>
                  </a:outerShdw>
                </a:effectLst>
                <a:latin typeface="Euphemia" pitchFamily="34" charset="0"/>
              </a:rPr>
              <a:t>UbiCamp</a:t>
            </a:r>
            <a:r>
              <a:rPr lang="en-GB" sz="1600" b="1" dirty="0">
                <a:solidFill>
                  <a:srgbClr val="002060"/>
                </a:solidFill>
                <a:effectLst>
                  <a:outerShdw blurRad="38100" dist="38100" dir="2700000" algn="tl">
                    <a:srgbClr val="000000">
                      <a:alpha val="43137"/>
                    </a:srgbClr>
                  </a:outerShdw>
                </a:effectLst>
                <a:latin typeface="Euphemia" pitchFamily="34" charset="0"/>
              </a:rPr>
              <a:t>: Integrated Solution to Virtual Mobility Barriers</a:t>
            </a:r>
          </a:p>
          <a:p>
            <a:pPr algn="ctr"/>
            <a:r>
              <a:rPr lang="en-GB" sz="1400" dirty="0">
                <a:solidFill>
                  <a:srgbClr val="002060"/>
                </a:solidFill>
                <a:effectLst>
                  <a:outerShdw blurRad="38100" dist="38100" dir="2700000" algn="tl">
                    <a:srgbClr val="000000">
                      <a:alpha val="43137"/>
                    </a:srgbClr>
                  </a:outerShdw>
                </a:effectLst>
                <a:latin typeface="Euphemia" pitchFamily="34" charset="0"/>
              </a:rPr>
              <a:t>Project ID: 526843-LLP-1-2012-ES-ERASMUS-ESMO</a:t>
            </a:r>
          </a:p>
        </p:txBody>
      </p:sp>
    </p:spTree>
    <p:custDataLst>
      <p:tags r:id="rId1"/>
    </p:custDataLst>
    <p:extLst>
      <p:ext uri="{BB962C8B-B14F-4D97-AF65-F5344CB8AC3E}">
        <p14:creationId xmlns:p14="http://schemas.microsoft.com/office/powerpoint/2010/main" val="281252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GB" dirty="0"/>
              <a:t>08 Students about VM</a:t>
            </a:r>
          </a:p>
        </p:txBody>
      </p:sp>
      <p:sp>
        <p:nvSpPr>
          <p:cNvPr id="4" name="页脚占位符 3"/>
          <p:cNvSpPr>
            <a:spLocks noGrp="1"/>
          </p:cNvSpPr>
          <p:nvPr>
            <p:ph type="ftr" sz="quarter" idx="11"/>
          </p:nvPr>
        </p:nvSpPr>
        <p:spPr/>
        <p:txBody>
          <a:bodyPr/>
          <a:lstStyle/>
          <a:p>
            <a:r>
              <a:rPr lang="es-ES" smtClean="0">
                <a:solidFill>
                  <a:srgbClr val="1F497D">
                    <a:lumMod val="75000"/>
                  </a:srgbClr>
                </a:solidFill>
              </a:rPr>
              <a:t>saw@ecs.soton.ac.uk </a:t>
            </a:r>
            <a:endParaRPr lang="es-ES">
              <a:solidFill>
                <a:srgbClr val="1F497D">
                  <a:lumMod val="75000"/>
                </a:srgbClr>
              </a:solidFill>
            </a:endParaRPr>
          </a:p>
        </p:txBody>
      </p:sp>
      <p:sp>
        <p:nvSpPr>
          <p:cNvPr id="5" name="TextBox 4"/>
          <p:cNvSpPr txBox="1"/>
          <p:nvPr/>
        </p:nvSpPr>
        <p:spPr>
          <a:xfrm>
            <a:off x="323528" y="1844824"/>
            <a:ext cx="3456384" cy="1754326"/>
          </a:xfrm>
          <a:prstGeom prst="rect">
            <a:avLst/>
          </a:prstGeom>
          <a:noFill/>
        </p:spPr>
        <p:txBody>
          <a:bodyPr wrap="square" rtlCol="0">
            <a:spAutoFit/>
          </a:bodyPr>
          <a:lstStyle/>
          <a:p>
            <a:pPr marL="342900" indent="-342900">
              <a:buAutoNum type="arabicPeriod"/>
            </a:pPr>
            <a:r>
              <a:rPr lang="en-GB" dirty="0"/>
              <a:t>URL:</a:t>
            </a:r>
            <a:br>
              <a:rPr lang="en-GB" dirty="0"/>
            </a:br>
            <a:r>
              <a:rPr lang="en-GB" dirty="0">
                <a:hlinkClick r:id="rId2"/>
              </a:rPr>
              <a:t>https://</a:t>
            </a:r>
            <a:r>
              <a:rPr lang="en-GB" dirty="0" smtClean="0">
                <a:hlinkClick r:id="rId2"/>
              </a:rPr>
              <a:t>www.youtube.com/watch?v=ms9eAaLtkAM</a:t>
            </a:r>
            <a:endParaRPr lang="en-GB" dirty="0" smtClean="0"/>
          </a:p>
          <a:p>
            <a:pPr marL="342900" indent="-342900">
              <a:buAutoNum type="arabicPeriod"/>
            </a:pPr>
            <a:r>
              <a:rPr lang="en-GB" dirty="0" smtClean="0"/>
              <a:t>Content:</a:t>
            </a:r>
            <a:br>
              <a:rPr lang="en-GB" dirty="0" smtClean="0"/>
            </a:br>
            <a:r>
              <a:rPr lang="en-GB" dirty="0" smtClean="0"/>
              <a:t>Students about virtual mobility (VM)</a:t>
            </a:r>
          </a:p>
        </p:txBody>
      </p:sp>
      <p:pic>
        <p:nvPicPr>
          <p:cNvPr id="32770" name="Picture 2" descr="C:\Users\js9g09\Pictures\暴风快照2015318101448370.jpg"/>
          <p:cNvPicPr>
            <a:picLocks noChangeAspect="1" noChangeArrowheads="1"/>
          </p:cNvPicPr>
          <p:nvPr/>
        </p:nvPicPr>
        <p:blipFill rotWithShape="1">
          <a:blip r:embed="rId3">
            <a:extLst>
              <a:ext uri="{28A0092B-C50C-407E-A947-70E740481C1C}">
                <a14:useLocalDpi xmlns:a14="http://schemas.microsoft.com/office/drawing/2010/main" val="0"/>
              </a:ext>
            </a:extLst>
          </a:blip>
          <a:srcRect t="11285"/>
          <a:stretch/>
        </p:blipFill>
        <p:spPr bwMode="auto">
          <a:xfrm>
            <a:off x="3756514" y="1556792"/>
            <a:ext cx="5387486" cy="4248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52400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GB" dirty="0"/>
              <a:t>09 Teachers about VM</a:t>
            </a:r>
          </a:p>
        </p:txBody>
      </p:sp>
      <p:sp>
        <p:nvSpPr>
          <p:cNvPr id="4" name="页脚占位符 3"/>
          <p:cNvSpPr>
            <a:spLocks noGrp="1"/>
          </p:cNvSpPr>
          <p:nvPr>
            <p:ph type="ftr" sz="quarter" idx="11"/>
          </p:nvPr>
        </p:nvSpPr>
        <p:spPr/>
        <p:txBody>
          <a:bodyPr/>
          <a:lstStyle/>
          <a:p>
            <a:r>
              <a:rPr lang="es-ES" smtClean="0">
                <a:solidFill>
                  <a:srgbClr val="1F497D">
                    <a:lumMod val="75000"/>
                  </a:srgbClr>
                </a:solidFill>
              </a:rPr>
              <a:t>saw@ecs.soton.ac.uk </a:t>
            </a:r>
            <a:endParaRPr lang="es-ES">
              <a:solidFill>
                <a:srgbClr val="1F497D">
                  <a:lumMod val="75000"/>
                </a:srgbClr>
              </a:solidFill>
            </a:endParaRPr>
          </a:p>
        </p:txBody>
      </p:sp>
      <p:sp>
        <p:nvSpPr>
          <p:cNvPr id="5" name="TextBox 4"/>
          <p:cNvSpPr txBox="1"/>
          <p:nvPr/>
        </p:nvSpPr>
        <p:spPr>
          <a:xfrm>
            <a:off x="323528" y="1844824"/>
            <a:ext cx="3456384" cy="2585323"/>
          </a:xfrm>
          <a:prstGeom prst="rect">
            <a:avLst/>
          </a:prstGeom>
          <a:noFill/>
        </p:spPr>
        <p:txBody>
          <a:bodyPr wrap="square" rtlCol="0">
            <a:spAutoFit/>
          </a:bodyPr>
          <a:lstStyle/>
          <a:p>
            <a:pPr marL="342900" indent="-342900">
              <a:buAutoNum type="arabicPeriod"/>
            </a:pPr>
            <a:r>
              <a:rPr lang="en-GB" dirty="0"/>
              <a:t>URL:</a:t>
            </a:r>
            <a:br>
              <a:rPr lang="en-GB" dirty="0"/>
            </a:br>
            <a:r>
              <a:rPr lang="en-GB" dirty="0">
                <a:hlinkClick r:id="rId2"/>
              </a:rPr>
              <a:t>https://</a:t>
            </a:r>
            <a:r>
              <a:rPr lang="en-GB" dirty="0" smtClean="0">
                <a:hlinkClick r:id="rId2"/>
              </a:rPr>
              <a:t>www.youtube.com/watch?v=sXrspaQg5pE</a:t>
            </a:r>
            <a:endParaRPr lang="en-GB" dirty="0" smtClean="0"/>
          </a:p>
          <a:p>
            <a:pPr marL="342900" indent="-342900">
              <a:buFontTx/>
              <a:buAutoNum type="arabicPeriod"/>
            </a:pPr>
            <a:r>
              <a:rPr lang="en-GB" dirty="0" smtClean="0"/>
              <a:t>Content</a:t>
            </a:r>
            <a:r>
              <a:rPr lang="en-GB" dirty="0" smtClean="0"/>
              <a:t>:</a:t>
            </a:r>
            <a:br>
              <a:rPr lang="en-GB" dirty="0" smtClean="0"/>
            </a:br>
            <a:r>
              <a:rPr lang="en-GB" dirty="0"/>
              <a:t>What challenges do teachers face</a:t>
            </a:r>
            <a:r>
              <a:rPr lang="en-GB" dirty="0" smtClean="0"/>
              <a:t>?</a:t>
            </a:r>
            <a:r>
              <a:rPr lang="en-GB" dirty="0"/>
              <a:t/>
            </a:r>
            <a:br>
              <a:rPr lang="en-GB" dirty="0"/>
            </a:br>
            <a:r>
              <a:rPr lang="en-GB" dirty="0"/>
              <a:t>What is important in course for VM?</a:t>
            </a:r>
          </a:p>
          <a:p>
            <a:pPr marL="342900" indent="-342900">
              <a:buFontTx/>
              <a:buAutoNum type="arabicPeriod"/>
            </a:pPr>
            <a:endParaRPr lang="en-GB" dirty="0"/>
          </a:p>
        </p:txBody>
      </p:sp>
      <p:pic>
        <p:nvPicPr>
          <p:cNvPr id="1026" name="Picture 2" descr="C:\Users\js9g09\Pictures\暴风快照2015318102115009.jpg"/>
          <p:cNvPicPr>
            <a:picLocks noChangeAspect="1" noChangeArrowheads="1"/>
          </p:cNvPicPr>
          <p:nvPr/>
        </p:nvPicPr>
        <p:blipFill rotWithShape="1">
          <a:blip r:embed="rId3">
            <a:extLst>
              <a:ext uri="{28A0092B-C50C-407E-A947-70E740481C1C}">
                <a14:useLocalDpi xmlns:a14="http://schemas.microsoft.com/office/drawing/2010/main" val="0"/>
              </a:ext>
            </a:extLst>
          </a:blip>
          <a:srcRect t="11340"/>
          <a:stretch/>
        </p:blipFill>
        <p:spPr bwMode="auto">
          <a:xfrm>
            <a:off x="3831908" y="1484785"/>
            <a:ext cx="5208136" cy="41044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52400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GB" dirty="0" smtClean="0"/>
              <a:t>00 Best practice video stories</a:t>
            </a:r>
            <a:endParaRPr lang="en-GB" dirty="0"/>
          </a:p>
        </p:txBody>
      </p:sp>
      <p:sp>
        <p:nvSpPr>
          <p:cNvPr id="4" name="页脚占位符 3"/>
          <p:cNvSpPr>
            <a:spLocks noGrp="1"/>
          </p:cNvSpPr>
          <p:nvPr>
            <p:ph type="ftr" sz="quarter" idx="11"/>
          </p:nvPr>
        </p:nvSpPr>
        <p:spPr/>
        <p:txBody>
          <a:bodyPr/>
          <a:lstStyle/>
          <a:p>
            <a:r>
              <a:rPr lang="es-ES" smtClean="0">
                <a:solidFill>
                  <a:srgbClr val="1F497D">
                    <a:lumMod val="75000"/>
                  </a:srgbClr>
                </a:solidFill>
              </a:rPr>
              <a:t>saw@ecs.soton.ac.uk </a:t>
            </a:r>
            <a:endParaRPr lang="es-ES">
              <a:solidFill>
                <a:srgbClr val="1F497D">
                  <a:lumMod val="75000"/>
                </a:srgbClr>
              </a:solidFill>
            </a:endParaRPr>
          </a:p>
        </p:txBody>
      </p:sp>
      <p:pic>
        <p:nvPicPr>
          <p:cNvPr id="24578" name="Picture 2" descr="C:\Users\js9g09\Pictures\暴风快照201531892242938.jpg"/>
          <p:cNvPicPr>
            <a:picLocks noChangeAspect="1" noChangeArrowheads="1"/>
          </p:cNvPicPr>
          <p:nvPr/>
        </p:nvPicPr>
        <p:blipFill rotWithShape="1">
          <a:blip r:embed="rId2">
            <a:extLst>
              <a:ext uri="{28A0092B-C50C-407E-A947-70E740481C1C}">
                <a14:useLocalDpi xmlns:a14="http://schemas.microsoft.com/office/drawing/2010/main" val="0"/>
              </a:ext>
            </a:extLst>
          </a:blip>
          <a:srcRect t="11209"/>
          <a:stretch/>
        </p:blipFill>
        <p:spPr bwMode="auto">
          <a:xfrm>
            <a:off x="3995936" y="1628800"/>
            <a:ext cx="5076056" cy="400626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23528" y="1844824"/>
            <a:ext cx="3456384" cy="1754326"/>
          </a:xfrm>
          <a:prstGeom prst="rect">
            <a:avLst/>
          </a:prstGeom>
          <a:noFill/>
        </p:spPr>
        <p:txBody>
          <a:bodyPr wrap="square" rtlCol="0">
            <a:spAutoFit/>
          </a:bodyPr>
          <a:lstStyle/>
          <a:p>
            <a:pPr marL="342900" indent="-342900">
              <a:buAutoNum type="arabicPeriod"/>
            </a:pPr>
            <a:r>
              <a:rPr lang="en-GB" dirty="0"/>
              <a:t>URL:</a:t>
            </a:r>
            <a:br>
              <a:rPr lang="en-GB" dirty="0"/>
            </a:br>
            <a:r>
              <a:rPr lang="en-GB" dirty="0">
                <a:hlinkClick r:id="rId3"/>
              </a:rPr>
              <a:t>https://</a:t>
            </a:r>
            <a:r>
              <a:rPr lang="en-GB" dirty="0" smtClean="0">
                <a:hlinkClick r:id="rId3"/>
              </a:rPr>
              <a:t>www.youtube.com/watch?v=bW_Z2qGmOMs</a:t>
            </a:r>
            <a:endParaRPr lang="en-GB" dirty="0" smtClean="0"/>
          </a:p>
          <a:p>
            <a:pPr marL="342900" indent="-342900">
              <a:buAutoNum type="arabicPeriod"/>
            </a:pPr>
            <a:r>
              <a:rPr lang="en-GB" dirty="0" smtClean="0"/>
              <a:t>Content:</a:t>
            </a:r>
            <a:br>
              <a:rPr lang="en-GB" dirty="0" smtClean="0"/>
            </a:br>
            <a:r>
              <a:rPr lang="en-GB" dirty="0" smtClean="0"/>
              <a:t>Includes all the rest nine videos.</a:t>
            </a:r>
          </a:p>
        </p:txBody>
      </p:sp>
    </p:spTree>
    <p:extLst>
      <p:ext uri="{BB962C8B-B14F-4D97-AF65-F5344CB8AC3E}">
        <p14:creationId xmlns:p14="http://schemas.microsoft.com/office/powerpoint/2010/main" val="42168446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GB" dirty="0" smtClean="0"/>
              <a:t>01 What is like</a:t>
            </a:r>
            <a:endParaRPr lang="en-GB" dirty="0"/>
          </a:p>
        </p:txBody>
      </p:sp>
      <p:sp>
        <p:nvSpPr>
          <p:cNvPr id="4" name="页脚占位符 3"/>
          <p:cNvSpPr>
            <a:spLocks noGrp="1"/>
          </p:cNvSpPr>
          <p:nvPr>
            <p:ph type="ftr" sz="quarter" idx="11"/>
          </p:nvPr>
        </p:nvSpPr>
        <p:spPr/>
        <p:txBody>
          <a:bodyPr/>
          <a:lstStyle/>
          <a:p>
            <a:r>
              <a:rPr lang="es-ES" smtClean="0">
                <a:solidFill>
                  <a:srgbClr val="1F497D">
                    <a:lumMod val="75000"/>
                  </a:srgbClr>
                </a:solidFill>
              </a:rPr>
              <a:t>saw@ecs.soton.ac.uk </a:t>
            </a:r>
            <a:endParaRPr lang="es-ES">
              <a:solidFill>
                <a:srgbClr val="1F497D">
                  <a:lumMod val="75000"/>
                </a:srgbClr>
              </a:solidFill>
            </a:endParaRPr>
          </a:p>
        </p:txBody>
      </p:sp>
      <p:sp>
        <p:nvSpPr>
          <p:cNvPr id="5" name="TextBox 4"/>
          <p:cNvSpPr txBox="1"/>
          <p:nvPr/>
        </p:nvSpPr>
        <p:spPr>
          <a:xfrm>
            <a:off x="323528" y="1844824"/>
            <a:ext cx="3456384" cy="1754326"/>
          </a:xfrm>
          <a:prstGeom prst="rect">
            <a:avLst/>
          </a:prstGeom>
          <a:noFill/>
        </p:spPr>
        <p:txBody>
          <a:bodyPr wrap="square" rtlCol="0">
            <a:spAutoFit/>
          </a:bodyPr>
          <a:lstStyle/>
          <a:p>
            <a:pPr marL="342900" indent="-342900">
              <a:buAutoNum type="arabicPeriod"/>
            </a:pPr>
            <a:r>
              <a:rPr lang="en-GB" dirty="0"/>
              <a:t>URL:</a:t>
            </a:r>
            <a:br>
              <a:rPr lang="en-GB" dirty="0"/>
            </a:br>
            <a:r>
              <a:rPr lang="en-GB" dirty="0">
                <a:hlinkClick r:id="rId2"/>
              </a:rPr>
              <a:t>https://</a:t>
            </a:r>
            <a:r>
              <a:rPr lang="en-GB" dirty="0" smtClean="0">
                <a:hlinkClick r:id="rId2"/>
              </a:rPr>
              <a:t>www.youtube.com/watch?v=cGZvI1p4afY</a:t>
            </a:r>
            <a:endParaRPr lang="en-GB" dirty="0" smtClean="0"/>
          </a:p>
          <a:p>
            <a:pPr marL="342900" indent="-342900">
              <a:buAutoNum type="arabicPeriod"/>
            </a:pPr>
            <a:r>
              <a:rPr lang="en-GB" dirty="0" smtClean="0"/>
              <a:t>Content:</a:t>
            </a:r>
            <a:br>
              <a:rPr lang="en-GB" dirty="0" smtClean="0"/>
            </a:br>
            <a:r>
              <a:rPr lang="en-GB" dirty="0" smtClean="0"/>
              <a:t>What is like to be in virtual mobility course (VM)?</a:t>
            </a:r>
          </a:p>
        </p:txBody>
      </p:sp>
      <p:pic>
        <p:nvPicPr>
          <p:cNvPr id="25602" name="Picture 2" descr="C:\Users\js9g09\Pictures\暴风快照2015318100086497.jpg"/>
          <p:cNvPicPr>
            <a:picLocks noChangeAspect="1" noChangeArrowheads="1"/>
          </p:cNvPicPr>
          <p:nvPr/>
        </p:nvPicPr>
        <p:blipFill rotWithShape="1">
          <a:blip r:embed="rId3">
            <a:extLst>
              <a:ext uri="{28A0092B-C50C-407E-A947-70E740481C1C}">
                <a14:useLocalDpi xmlns:a14="http://schemas.microsoft.com/office/drawing/2010/main" val="0"/>
              </a:ext>
            </a:extLst>
          </a:blip>
          <a:srcRect t="12225"/>
          <a:stretch/>
        </p:blipFill>
        <p:spPr bwMode="auto">
          <a:xfrm>
            <a:off x="3888470" y="1700808"/>
            <a:ext cx="5076018" cy="3960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81016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GB" dirty="0" smtClean="0"/>
              <a:t>02 Future of education</a:t>
            </a:r>
            <a:endParaRPr lang="en-GB" dirty="0"/>
          </a:p>
        </p:txBody>
      </p:sp>
      <p:sp>
        <p:nvSpPr>
          <p:cNvPr id="4" name="页脚占位符 3"/>
          <p:cNvSpPr>
            <a:spLocks noGrp="1"/>
          </p:cNvSpPr>
          <p:nvPr>
            <p:ph type="ftr" sz="quarter" idx="11"/>
          </p:nvPr>
        </p:nvSpPr>
        <p:spPr/>
        <p:txBody>
          <a:bodyPr/>
          <a:lstStyle/>
          <a:p>
            <a:r>
              <a:rPr lang="es-ES" smtClean="0">
                <a:solidFill>
                  <a:srgbClr val="1F497D">
                    <a:lumMod val="75000"/>
                  </a:srgbClr>
                </a:solidFill>
              </a:rPr>
              <a:t>saw@ecs.soton.ac.uk </a:t>
            </a:r>
            <a:endParaRPr lang="es-ES">
              <a:solidFill>
                <a:srgbClr val="1F497D">
                  <a:lumMod val="75000"/>
                </a:srgbClr>
              </a:solidFill>
            </a:endParaRPr>
          </a:p>
        </p:txBody>
      </p:sp>
      <p:sp>
        <p:nvSpPr>
          <p:cNvPr id="5" name="TextBox 4"/>
          <p:cNvSpPr txBox="1"/>
          <p:nvPr/>
        </p:nvSpPr>
        <p:spPr>
          <a:xfrm>
            <a:off x="323528" y="1844824"/>
            <a:ext cx="3456384" cy="1477328"/>
          </a:xfrm>
          <a:prstGeom prst="rect">
            <a:avLst/>
          </a:prstGeom>
          <a:noFill/>
        </p:spPr>
        <p:txBody>
          <a:bodyPr wrap="square" rtlCol="0">
            <a:spAutoFit/>
          </a:bodyPr>
          <a:lstStyle/>
          <a:p>
            <a:pPr marL="342900" indent="-342900">
              <a:buAutoNum type="arabicPeriod"/>
            </a:pPr>
            <a:r>
              <a:rPr lang="en-GB" dirty="0"/>
              <a:t>URL:</a:t>
            </a:r>
            <a:br>
              <a:rPr lang="en-GB" dirty="0"/>
            </a:br>
            <a:r>
              <a:rPr lang="en-GB" dirty="0">
                <a:hlinkClick r:id="rId2"/>
              </a:rPr>
              <a:t>https://</a:t>
            </a:r>
            <a:r>
              <a:rPr lang="en-GB" dirty="0" smtClean="0">
                <a:hlinkClick r:id="rId2"/>
              </a:rPr>
              <a:t>www.youtube.com/watch?v=pBV8LLaZiCg</a:t>
            </a:r>
            <a:endParaRPr lang="en-GB" dirty="0" smtClean="0"/>
          </a:p>
          <a:p>
            <a:pPr marL="342900" indent="-342900">
              <a:buAutoNum type="arabicPeriod"/>
            </a:pPr>
            <a:r>
              <a:rPr lang="en-GB" dirty="0" smtClean="0"/>
              <a:t>Content:</a:t>
            </a:r>
            <a:br>
              <a:rPr lang="en-GB" dirty="0" smtClean="0"/>
            </a:br>
            <a:r>
              <a:rPr lang="en-GB" dirty="0" smtClean="0"/>
              <a:t>The future of education</a:t>
            </a:r>
          </a:p>
        </p:txBody>
      </p:sp>
      <p:pic>
        <p:nvPicPr>
          <p:cNvPr id="26626" name="Picture 2" descr="C:\Users\js9g09\Pictures\暴风快照2015318100270937.jpg"/>
          <p:cNvPicPr>
            <a:picLocks noChangeAspect="1" noChangeArrowheads="1"/>
          </p:cNvPicPr>
          <p:nvPr/>
        </p:nvPicPr>
        <p:blipFill rotWithShape="1">
          <a:blip r:embed="rId3">
            <a:extLst>
              <a:ext uri="{28A0092B-C50C-407E-A947-70E740481C1C}">
                <a14:useLocalDpi xmlns:a14="http://schemas.microsoft.com/office/drawing/2010/main" val="0"/>
              </a:ext>
            </a:extLst>
          </a:blip>
          <a:srcRect t="11601"/>
          <a:stretch/>
        </p:blipFill>
        <p:spPr bwMode="auto">
          <a:xfrm>
            <a:off x="3851920" y="1700808"/>
            <a:ext cx="5131854" cy="4032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19557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GB" dirty="0"/>
              <a:t>03 </a:t>
            </a:r>
            <a:r>
              <a:rPr lang="en-GB" dirty="0" smtClean="0"/>
              <a:t>Challenges </a:t>
            </a:r>
            <a:r>
              <a:rPr lang="en-GB" dirty="0"/>
              <a:t>for teachers</a:t>
            </a:r>
          </a:p>
        </p:txBody>
      </p:sp>
      <p:sp>
        <p:nvSpPr>
          <p:cNvPr id="4" name="页脚占位符 3"/>
          <p:cNvSpPr>
            <a:spLocks noGrp="1"/>
          </p:cNvSpPr>
          <p:nvPr>
            <p:ph type="ftr" sz="quarter" idx="11"/>
          </p:nvPr>
        </p:nvSpPr>
        <p:spPr/>
        <p:txBody>
          <a:bodyPr/>
          <a:lstStyle/>
          <a:p>
            <a:r>
              <a:rPr lang="es-ES" smtClean="0">
                <a:solidFill>
                  <a:srgbClr val="1F497D">
                    <a:lumMod val="75000"/>
                  </a:srgbClr>
                </a:solidFill>
              </a:rPr>
              <a:t>saw@ecs.soton.ac.uk </a:t>
            </a:r>
            <a:endParaRPr lang="es-ES">
              <a:solidFill>
                <a:srgbClr val="1F497D">
                  <a:lumMod val="75000"/>
                </a:srgbClr>
              </a:solidFill>
            </a:endParaRPr>
          </a:p>
        </p:txBody>
      </p:sp>
      <p:sp>
        <p:nvSpPr>
          <p:cNvPr id="5" name="TextBox 4"/>
          <p:cNvSpPr txBox="1"/>
          <p:nvPr/>
        </p:nvSpPr>
        <p:spPr>
          <a:xfrm>
            <a:off x="323528" y="1844824"/>
            <a:ext cx="3456384" cy="1754326"/>
          </a:xfrm>
          <a:prstGeom prst="rect">
            <a:avLst/>
          </a:prstGeom>
          <a:noFill/>
        </p:spPr>
        <p:txBody>
          <a:bodyPr wrap="square" rtlCol="0">
            <a:spAutoFit/>
          </a:bodyPr>
          <a:lstStyle/>
          <a:p>
            <a:pPr marL="342900" indent="-342900">
              <a:buAutoNum type="arabicPeriod"/>
            </a:pPr>
            <a:r>
              <a:rPr lang="en-GB" dirty="0"/>
              <a:t>URL:</a:t>
            </a:r>
            <a:br>
              <a:rPr lang="en-GB" dirty="0"/>
            </a:br>
            <a:r>
              <a:rPr lang="en-GB" dirty="0">
                <a:hlinkClick r:id="rId2"/>
              </a:rPr>
              <a:t>https://</a:t>
            </a:r>
            <a:r>
              <a:rPr lang="en-GB" dirty="0" smtClean="0">
                <a:hlinkClick r:id="rId2"/>
              </a:rPr>
              <a:t>www.youtube.com/watch?v=hrQk7NREeE8</a:t>
            </a:r>
            <a:endParaRPr lang="en-GB" dirty="0" smtClean="0"/>
          </a:p>
          <a:p>
            <a:pPr marL="342900" indent="-342900">
              <a:buAutoNum type="arabicPeriod"/>
            </a:pPr>
            <a:r>
              <a:rPr lang="en-GB" dirty="0" smtClean="0"/>
              <a:t>Content:</a:t>
            </a:r>
            <a:br>
              <a:rPr lang="en-GB" dirty="0" smtClean="0"/>
            </a:br>
            <a:r>
              <a:rPr lang="en-GB" dirty="0" smtClean="0"/>
              <a:t>What challenges do teachers face?</a:t>
            </a:r>
          </a:p>
        </p:txBody>
      </p:sp>
      <p:pic>
        <p:nvPicPr>
          <p:cNvPr id="27650" name="Picture 2" descr="C:\Users\js9g09\Pictures\暴风快照2015318100526716.jpg"/>
          <p:cNvPicPr>
            <a:picLocks noChangeAspect="1" noChangeArrowheads="1"/>
          </p:cNvPicPr>
          <p:nvPr/>
        </p:nvPicPr>
        <p:blipFill rotWithShape="1">
          <a:blip r:embed="rId3">
            <a:extLst>
              <a:ext uri="{28A0092B-C50C-407E-A947-70E740481C1C}">
                <a14:useLocalDpi xmlns:a14="http://schemas.microsoft.com/office/drawing/2010/main" val="0"/>
              </a:ext>
            </a:extLst>
          </a:blip>
          <a:srcRect t="11133"/>
          <a:stretch/>
        </p:blipFill>
        <p:spPr bwMode="auto">
          <a:xfrm>
            <a:off x="3779912" y="1556792"/>
            <a:ext cx="5195980" cy="4104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20870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GB" dirty="0"/>
              <a:t>04 What teachers liked</a:t>
            </a:r>
          </a:p>
        </p:txBody>
      </p:sp>
      <p:sp>
        <p:nvSpPr>
          <p:cNvPr id="4" name="页脚占位符 3"/>
          <p:cNvSpPr>
            <a:spLocks noGrp="1"/>
          </p:cNvSpPr>
          <p:nvPr>
            <p:ph type="ftr" sz="quarter" idx="11"/>
          </p:nvPr>
        </p:nvSpPr>
        <p:spPr/>
        <p:txBody>
          <a:bodyPr/>
          <a:lstStyle/>
          <a:p>
            <a:r>
              <a:rPr lang="es-ES" smtClean="0">
                <a:solidFill>
                  <a:srgbClr val="1F497D">
                    <a:lumMod val="75000"/>
                  </a:srgbClr>
                </a:solidFill>
              </a:rPr>
              <a:t>saw@ecs.soton.ac.uk </a:t>
            </a:r>
            <a:endParaRPr lang="es-ES">
              <a:solidFill>
                <a:srgbClr val="1F497D">
                  <a:lumMod val="75000"/>
                </a:srgbClr>
              </a:solidFill>
            </a:endParaRPr>
          </a:p>
        </p:txBody>
      </p:sp>
      <p:sp>
        <p:nvSpPr>
          <p:cNvPr id="5" name="TextBox 4"/>
          <p:cNvSpPr txBox="1"/>
          <p:nvPr/>
        </p:nvSpPr>
        <p:spPr>
          <a:xfrm>
            <a:off x="323528" y="1844824"/>
            <a:ext cx="3456384" cy="1754326"/>
          </a:xfrm>
          <a:prstGeom prst="rect">
            <a:avLst/>
          </a:prstGeom>
          <a:noFill/>
        </p:spPr>
        <p:txBody>
          <a:bodyPr wrap="square" rtlCol="0">
            <a:spAutoFit/>
          </a:bodyPr>
          <a:lstStyle/>
          <a:p>
            <a:pPr marL="342900" indent="-342900">
              <a:buAutoNum type="arabicPeriod"/>
            </a:pPr>
            <a:r>
              <a:rPr lang="en-GB" dirty="0"/>
              <a:t>URL:</a:t>
            </a:r>
            <a:br>
              <a:rPr lang="en-GB" dirty="0"/>
            </a:br>
            <a:r>
              <a:rPr lang="en-GB" dirty="0">
                <a:hlinkClick r:id="rId2"/>
              </a:rPr>
              <a:t>https://</a:t>
            </a:r>
            <a:r>
              <a:rPr lang="en-GB" dirty="0" smtClean="0">
                <a:hlinkClick r:id="rId2"/>
              </a:rPr>
              <a:t>www.youtube.com/watch?v=jzzvLQaCLzA</a:t>
            </a:r>
            <a:endParaRPr lang="en-GB" dirty="0" smtClean="0"/>
          </a:p>
          <a:p>
            <a:pPr marL="342900" indent="-342900">
              <a:buAutoNum type="arabicPeriod"/>
            </a:pPr>
            <a:r>
              <a:rPr lang="en-GB" dirty="0" smtClean="0"/>
              <a:t>Content:</a:t>
            </a:r>
            <a:br>
              <a:rPr lang="en-GB" dirty="0" smtClean="0"/>
            </a:br>
            <a:r>
              <a:rPr lang="en-GB" dirty="0" smtClean="0"/>
              <a:t>What teachers liked in this course?</a:t>
            </a:r>
          </a:p>
        </p:txBody>
      </p:sp>
      <p:pic>
        <p:nvPicPr>
          <p:cNvPr id="28674" name="Picture 2" descr="C:\Users\js9g09\Pictures\暴风快照2015318100771981.jpg"/>
          <p:cNvPicPr>
            <a:picLocks noChangeAspect="1" noChangeArrowheads="1"/>
          </p:cNvPicPr>
          <p:nvPr/>
        </p:nvPicPr>
        <p:blipFill rotWithShape="1">
          <a:blip r:embed="rId3">
            <a:extLst>
              <a:ext uri="{28A0092B-C50C-407E-A947-70E740481C1C}">
                <a14:useLocalDpi xmlns:a14="http://schemas.microsoft.com/office/drawing/2010/main" val="0"/>
              </a:ext>
            </a:extLst>
          </a:blip>
          <a:srcRect t="11181"/>
          <a:stretch/>
        </p:blipFill>
        <p:spPr bwMode="auto">
          <a:xfrm>
            <a:off x="3851920" y="1628800"/>
            <a:ext cx="5107575" cy="4032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66304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GB" dirty="0"/>
              <a:t>05 What is important in VM</a:t>
            </a:r>
          </a:p>
        </p:txBody>
      </p:sp>
      <p:sp>
        <p:nvSpPr>
          <p:cNvPr id="4" name="页脚占位符 3"/>
          <p:cNvSpPr>
            <a:spLocks noGrp="1"/>
          </p:cNvSpPr>
          <p:nvPr>
            <p:ph type="ftr" sz="quarter" idx="11"/>
          </p:nvPr>
        </p:nvSpPr>
        <p:spPr/>
        <p:txBody>
          <a:bodyPr/>
          <a:lstStyle/>
          <a:p>
            <a:r>
              <a:rPr lang="es-ES" smtClean="0">
                <a:solidFill>
                  <a:srgbClr val="1F497D">
                    <a:lumMod val="75000"/>
                  </a:srgbClr>
                </a:solidFill>
              </a:rPr>
              <a:t>saw@ecs.soton.ac.uk </a:t>
            </a:r>
            <a:endParaRPr lang="es-ES">
              <a:solidFill>
                <a:srgbClr val="1F497D">
                  <a:lumMod val="75000"/>
                </a:srgbClr>
              </a:solidFill>
            </a:endParaRPr>
          </a:p>
        </p:txBody>
      </p:sp>
      <p:sp>
        <p:nvSpPr>
          <p:cNvPr id="5" name="TextBox 4"/>
          <p:cNvSpPr txBox="1"/>
          <p:nvPr/>
        </p:nvSpPr>
        <p:spPr>
          <a:xfrm>
            <a:off x="323528" y="1844824"/>
            <a:ext cx="3456384" cy="1754326"/>
          </a:xfrm>
          <a:prstGeom prst="rect">
            <a:avLst/>
          </a:prstGeom>
          <a:noFill/>
        </p:spPr>
        <p:txBody>
          <a:bodyPr wrap="square" rtlCol="0">
            <a:spAutoFit/>
          </a:bodyPr>
          <a:lstStyle/>
          <a:p>
            <a:pPr marL="342900" indent="-342900">
              <a:buAutoNum type="arabicPeriod"/>
            </a:pPr>
            <a:r>
              <a:rPr lang="en-GB" dirty="0"/>
              <a:t>URL:</a:t>
            </a:r>
            <a:br>
              <a:rPr lang="en-GB" dirty="0"/>
            </a:br>
            <a:r>
              <a:rPr lang="en-GB" dirty="0">
                <a:hlinkClick r:id="rId2"/>
              </a:rPr>
              <a:t>https://</a:t>
            </a:r>
            <a:r>
              <a:rPr lang="en-GB" dirty="0" smtClean="0">
                <a:hlinkClick r:id="rId2"/>
              </a:rPr>
              <a:t>www.youtube.com/watch?v=bgDoOvfXj7I</a:t>
            </a:r>
            <a:endParaRPr lang="en-GB" dirty="0" smtClean="0"/>
          </a:p>
          <a:p>
            <a:pPr marL="342900" indent="-342900">
              <a:buAutoNum type="arabicPeriod"/>
            </a:pPr>
            <a:r>
              <a:rPr lang="en-GB" dirty="0" smtClean="0"/>
              <a:t>Content:</a:t>
            </a:r>
            <a:br>
              <a:rPr lang="en-GB" dirty="0" smtClean="0"/>
            </a:br>
            <a:r>
              <a:rPr lang="en-GB" dirty="0" smtClean="0"/>
              <a:t>What is important in course for VM?</a:t>
            </a:r>
          </a:p>
        </p:txBody>
      </p:sp>
      <p:pic>
        <p:nvPicPr>
          <p:cNvPr id="29699" name="Picture 3" descr="C:\Users\js9g09\Pictures\暴风快照2015318100856783.jpg"/>
          <p:cNvPicPr>
            <a:picLocks noChangeAspect="1" noChangeArrowheads="1"/>
          </p:cNvPicPr>
          <p:nvPr/>
        </p:nvPicPr>
        <p:blipFill rotWithShape="1">
          <a:blip r:embed="rId3">
            <a:extLst>
              <a:ext uri="{28A0092B-C50C-407E-A947-70E740481C1C}">
                <a14:useLocalDpi xmlns:a14="http://schemas.microsoft.com/office/drawing/2010/main" val="0"/>
              </a:ext>
            </a:extLst>
          </a:blip>
          <a:srcRect t="10942"/>
          <a:stretch/>
        </p:blipFill>
        <p:spPr bwMode="auto">
          <a:xfrm>
            <a:off x="3817820" y="1556792"/>
            <a:ext cx="5184808" cy="4104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52400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GB" dirty="0"/>
              <a:t>06 What would students improve</a:t>
            </a:r>
          </a:p>
        </p:txBody>
      </p:sp>
      <p:sp>
        <p:nvSpPr>
          <p:cNvPr id="4" name="页脚占位符 3"/>
          <p:cNvSpPr>
            <a:spLocks noGrp="1"/>
          </p:cNvSpPr>
          <p:nvPr>
            <p:ph type="ftr" sz="quarter" idx="11"/>
          </p:nvPr>
        </p:nvSpPr>
        <p:spPr/>
        <p:txBody>
          <a:bodyPr/>
          <a:lstStyle/>
          <a:p>
            <a:r>
              <a:rPr lang="es-ES" smtClean="0">
                <a:solidFill>
                  <a:srgbClr val="1F497D">
                    <a:lumMod val="75000"/>
                  </a:srgbClr>
                </a:solidFill>
              </a:rPr>
              <a:t>saw@ecs.soton.ac.uk </a:t>
            </a:r>
            <a:endParaRPr lang="es-ES">
              <a:solidFill>
                <a:srgbClr val="1F497D">
                  <a:lumMod val="75000"/>
                </a:srgbClr>
              </a:solidFill>
            </a:endParaRPr>
          </a:p>
        </p:txBody>
      </p:sp>
      <p:sp>
        <p:nvSpPr>
          <p:cNvPr id="5" name="TextBox 4"/>
          <p:cNvSpPr txBox="1"/>
          <p:nvPr/>
        </p:nvSpPr>
        <p:spPr>
          <a:xfrm>
            <a:off x="323528" y="1844824"/>
            <a:ext cx="3456384" cy="1477328"/>
          </a:xfrm>
          <a:prstGeom prst="rect">
            <a:avLst/>
          </a:prstGeom>
          <a:noFill/>
        </p:spPr>
        <p:txBody>
          <a:bodyPr wrap="square" rtlCol="0">
            <a:spAutoFit/>
          </a:bodyPr>
          <a:lstStyle/>
          <a:p>
            <a:pPr marL="342900" indent="-342900">
              <a:buAutoNum type="arabicPeriod"/>
            </a:pPr>
            <a:r>
              <a:rPr lang="en-GB" dirty="0"/>
              <a:t>URL:</a:t>
            </a:r>
            <a:br>
              <a:rPr lang="en-GB" dirty="0"/>
            </a:br>
            <a:r>
              <a:rPr lang="en-GB" dirty="0">
                <a:hlinkClick r:id="rId2"/>
              </a:rPr>
              <a:t>https://</a:t>
            </a:r>
            <a:r>
              <a:rPr lang="en-GB" dirty="0" smtClean="0">
                <a:hlinkClick r:id="rId2"/>
              </a:rPr>
              <a:t>www.youtube.com/watch?v=rlzDsFFrgE8</a:t>
            </a:r>
            <a:endParaRPr lang="en-GB" dirty="0" smtClean="0"/>
          </a:p>
          <a:p>
            <a:pPr marL="342900" indent="-342900">
              <a:buAutoNum type="arabicPeriod"/>
            </a:pPr>
            <a:r>
              <a:rPr lang="en-GB" dirty="0" smtClean="0"/>
              <a:t>Content:</a:t>
            </a:r>
            <a:br>
              <a:rPr lang="en-GB" dirty="0" smtClean="0"/>
            </a:br>
            <a:r>
              <a:rPr lang="en-GB" dirty="0" smtClean="0"/>
              <a:t>What would students improve?</a:t>
            </a:r>
          </a:p>
        </p:txBody>
      </p:sp>
      <p:pic>
        <p:nvPicPr>
          <p:cNvPr id="30722" name="Picture 2" descr="C:\Users\js9g09\Pictures\暴风快照2015318100951912.jpg"/>
          <p:cNvPicPr>
            <a:picLocks noChangeAspect="1" noChangeArrowheads="1"/>
          </p:cNvPicPr>
          <p:nvPr/>
        </p:nvPicPr>
        <p:blipFill rotWithShape="1">
          <a:blip r:embed="rId3">
            <a:extLst>
              <a:ext uri="{28A0092B-C50C-407E-A947-70E740481C1C}">
                <a14:useLocalDpi xmlns:a14="http://schemas.microsoft.com/office/drawing/2010/main" val="0"/>
              </a:ext>
            </a:extLst>
          </a:blip>
          <a:srcRect t="11410"/>
          <a:stretch/>
        </p:blipFill>
        <p:spPr bwMode="auto">
          <a:xfrm>
            <a:off x="3832486" y="1556792"/>
            <a:ext cx="5212203" cy="4104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52400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GB" dirty="0"/>
              <a:t>07 Would you </a:t>
            </a:r>
            <a:r>
              <a:rPr lang="en-GB" dirty="0" smtClean="0"/>
              <a:t>recommend </a:t>
            </a:r>
            <a:r>
              <a:rPr lang="en-GB" dirty="0"/>
              <a:t>this course to friend</a:t>
            </a:r>
          </a:p>
        </p:txBody>
      </p:sp>
      <p:sp>
        <p:nvSpPr>
          <p:cNvPr id="4" name="页脚占位符 3"/>
          <p:cNvSpPr>
            <a:spLocks noGrp="1"/>
          </p:cNvSpPr>
          <p:nvPr>
            <p:ph type="ftr" sz="quarter" idx="11"/>
          </p:nvPr>
        </p:nvSpPr>
        <p:spPr/>
        <p:txBody>
          <a:bodyPr/>
          <a:lstStyle/>
          <a:p>
            <a:r>
              <a:rPr lang="es-ES" smtClean="0">
                <a:solidFill>
                  <a:srgbClr val="1F497D">
                    <a:lumMod val="75000"/>
                  </a:srgbClr>
                </a:solidFill>
              </a:rPr>
              <a:t>saw@ecs.soton.ac.uk </a:t>
            </a:r>
            <a:endParaRPr lang="es-ES">
              <a:solidFill>
                <a:srgbClr val="1F497D">
                  <a:lumMod val="75000"/>
                </a:srgbClr>
              </a:solidFill>
            </a:endParaRPr>
          </a:p>
        </p:txBody>
      </p:sp>
      <p:sp>
        <p:nvSpPr>
          <p:cNvPr id="5" name="TextBox 4"/>
          <p:cNvSpPr txBox="1"/>
          <p:nvPr/>
        </p:nvSpPr>
        <p:spPr>
          <a:xfrm>
            <a:off x="323528" y="1844824"/>
            <a:ext cx="3456384" cy="1754326"/>
          </a:xfrm>
          <a:prstGeom prst="rect">
            <a:avLst/>
          </a:prstGeom>
          <a:noFill/>
        </p:spPr>
        <p:txBody>
          <a:bodyPr wrap="square" rtlCol="0">
            <a:spAutoFit/>
          </a:bodyPr>
          <a:lstStyle/>
          <a:p>
            <a:pPr marL="342900" indent="-342900">
              <a:buAutoNum type="arabicPeriod"/>
            </a:pPr>
            <a:r>
              <a:rPr lang="en-GB" dirty="0"/>
              <a:t>URL:</a:t>
            </a:r>
            <a:br>
              <a:rPr lang="en-GB" dirty="0"/>
            </a:br>
            <a:r>
              <a:rPr lang="en-GB" dirty="0">
                <a:hlinkClick r:id="rId2"/>
              </a:rPr>
              <a:t>https://</a:t>
            </a:r>
            <a:r>
              <a:rPr lang="en-GB" dirty="0" smtClean="0">
                <a:hlinkClick r:id="rId2"/>
              </a:rPr>
              <a:t>www.youtube.com/watch?v=Xvvqf6bP6BU</a:t>
            </a:r>
            <a:endParaRPr lang="en-GB" dirty="0" smtClean="0"/>
          </a:p>
          <a:p>
            <a:pPr marL="342900" indent="-342900">
              <a:buAutoNum type="arabicPeriod"/>
            </a:pPr>
            <a:r>
              <a:rPr lang="en-GB" dirty="0" smtClean="0"/>
              <a:t>Content:</a:t>
            </a:r>
            <a:br>
              <a:rPr lang="en-GB" dirty="0" smtClean="0"/>
            </a:br>
            <a:r>
              <a:rPr lang="en-GB" dirty="0" smtClean="0"/>
              <a:t>Would you recommend this VM course to your friend?</a:t>
            </a:r>
          </a:p>
        </p:txBody>
      </p:sp>
      <p:pic>
        <p:nvPicPr>
          <p:cNvPr id="31746" name="Picture 2" descr="C:\Users\js9g09\Pictures\暴风快照2015318101241419.jpg"/>
          <p:cNvPicPr>
            <a:picLocks noChangeAspect="1" noChangeArrowheads="1"/>
          </p:cNvPicPr>
          <p:nvPr/>
        </p:nvPicPr>
        <p:blipFill rotWithShape="1">
          <a:blip r:embed="rId3">
            <a:extLst>
              <a:ext uri="{28A0092B-C50C-407E-A947-70E740481C1C}">
                <a14:useLocalDpi xmlns:a14="http://schemas.microsoft.com/office/drawing/2010/main" val="0"/>
              </a:ext>
            </a:extLst>
          </a:blip>
          <a:srcRect t="11234"/>
          <a:stretch/>
        </p:blipFill>
        <p:spPr bwMode="auto">
          <a:xfrm>
            <a:off x="3804171" y="1772816"/>
            <a:ext cx="5201896" cy="4104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524002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OWERPOINTVERSION" val="14.0"/>
  <p:tag name="TPVERSION" val="2008"/>
  <p:tag name="PPVERSION" val="14.0"/>
  <p:tag name="DELIMITERS" val="3.1"/>
  <p:tag name="SHOWBARVISIBLE" val="True"/>
  <p:tag name="EXPANDSHOWBAR" val="True"/>
  <p:tag name="USESECONDARYMONITOR" val="True"/>
  <p:tag name="SAVECSVWITHSESSION" val="True"/>
  <p:tag name="CSVFORMAT" val="0"/>
  <p:tag name="BULLETTYPE" val="3"/>
  <p:tag name="ANSWERNOWSTYLE" val="-1"/>
  <p:tag name="ANSWERNOWTEXT" val="Answer Now"/>
  <p:tag name="COUNTDOWNSTYLE" val="-1"/>
  <p:tag name="RESPCOUNTERSTYLE" val="-1"/>
  <p:tag name="RESPCOUNTERFORMAT" val="0"/>
  <p:tag name="RESPTABLESTYLE" val="-1"/>
  <p:tag name="COUNTDOWNSECONDS" val="10"/>
  <p:tag name="INPUTSOURCE" val="1"/>
  <p:tag name="NUMRESPONSES" val="1"/>
  <p:tag name="ALLOWDUPLICATES" val="False"/>
  <p:tag name="BACKUPSESSIONS" val="True"/>
  <p:tag name="BACKUPMAINTENANCE" val="7"/>
  <p:tag name="CHARTVALUEFORMAT" val="0%"/>
  <p:tag name="AUTOADVANCE" val="False"/>
  <p:tag name="REVIEWONLY" val="False"/>
  <p:tag name="ROTATIONINTERVAL" val="2"/>
  <p:tag name="AUTOUPDATEALIASES" val="True"/>
  <p:tag name="STDCHART" val="1"/>
  <p:tag name="RACEENDPOINTS" val="100"/>
  <p:tag name="RACERSMAXDISPLAYED" val="5"/>
  <p:tag name="RACEANIMATIONSPEED" val="3"/>
  <p:tag name="SKIPREMAININGRACESLIDES" val="True"/>
  <p:tag name="PARTICIPANTSINLEADERBOARD" val="5"/>
  <p:tag name="TEAMSINLEADERBOARD" val="5"/>
  <p:tag name="MAXRESPONDERS" val="5"/>
  <p:tag name="BUBBLENAMEVISIBLE" val="True"/>
  <p:tag name="BUBBLESIZEVISIBLE" val="True"/>
  <p:tag name="BUBBLEVALUEFORMAT" val="0.0"/>
  <p:tag name="BUBBLEGROUPING" val="3"/>
  <p:tag name="DEFAULTNUMTEAMS" val="5"/>
  <p:tag name="CUSTOMGRIDBACKCOLOR" val="-722948"/>
  <p:tag name="CUSTOMCELLFORECOLOR" val="-16777216"/>
  <p:tag name="CUSTOMCELLBACKCOLOR1" val="-657956"/>
  <p:tag name="CUSTOMCELLBACKCOLOR2" val="-13395457"/>
  <p:tag name="CUSTOMCELLBACKCOLOR3" val="-268652"/>
  <p:tag name="CUSTOMCELLBACKCOLOR4" val="-8355712"/>
  <p:tag name="USESCHEMECOLORS" val="True"/>
  <p:tag name="DISPLAYNAME" val="True"/>
  <p:tag name="DISPLAYDEVICENUMBER" val="True"/>
  <p:tag name="DISPLAYDEVICEID" val="True"/>
  <p:tag name="GRIDOPACITY" val="90"/>
  <p:tag name="GRIDROTATIONINTERVAL" val="2"/>
  <p:tag name="AUTOSIZEGRID" val="True"/>
  <p:tag name="GRIDSIZE" val="{Width=800, Height=600}"/>
  <p:tag name="GRIDPOSITION" val="1"/>
  <p:tag name="GRIDFONTSIZE" val="12"/>
  <p:tag name="POLLINGCYCLE" val="2"/>
  <p:tag name="CHARTCOLORS" val="0"/>
  <p:tag name="CHARTLABELS" val="1"/>
  <p:tag name="RESETCHARTS" val="True"/>
  <p:tag name="INCLUDENONRESPONDERS" val="False"/>
  <p:tag name="MULTIRESPDIVISOR" val="1"/>
  <p:tag name="INCLUDEPPT" val="True"/>
  <p:tag name="ALLOWUSERFEEDBACK" val="True"/>
  <p:tag name="CORRECTPOINTVALUE" val="1"/>
  <p:tag name="INCORRECTPOINTVALUE" val="0"/>
  <p:tag name="REALTIMEBACKUP" val="False"/>
  <p:tag name="REALTIMEBACKUPPATH" val="(None)"/>
  <p:tag name="ZEROBASED" val="False"/>
  <p:tag name="AUTOADJUSTPARTRANGE" val="True"/>
  <p:tag name="CHARTSCALE" val="True"/>
  <p:tag name="ADVANCEDSETTINGSVIEW" val="False"/>
  <p:tag name="FIBDISPLAYRESULTS" val="True"/>
  <p:tag name="FIBNUMRESULTS" val="5"/>
  <p:tag name="FIBINCLUDEOTHER" val="True"/>
  <p:tag name="FIBDISPLAYKEYWORDS" val="True"/>
  <p:tag name="PRRESPONSE1" val="10"/>
  <p:tag name="PRRESPONSE2" val="9"/>
  <p:tag name="PRRESPONSE3" val="8"/>
  <p:tag name="PRRESPONSE4" val="7"/>
  <p:tag name="PRRESPONSE5" val="6"/>
  <p:tag name="PRRESPONSE6" val="5"/>
  <p:tag name="PRRESPONSE7" val="4"/>
  <p:tag name="PRRESPONSE8" val="3"/>
  <p:tag name="PRRESPONSE9" val="2"/>
  <p:tag name="PRRESPONSE10" val="1"/>
  <p:tag name="SHOWFLASHWARNING" val="True"/>
  <p:tag name="ALWAYSOPENPOLL" val="False"/>
  <p:tag name="TASKPANEKEY" val="d3d10570-f5e6-4956-9951-1bd92f3b05ee"/>
  <p:tag name="TPFULLVERSION" val="4.5.0.2212"/>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UbiCampSot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121</TotalTime>
  <Words>376</Words>
  <Application>Microsoft Office PowerPoint</Application>
  <PresentationFormat>全屏显示(4:3)</PresentationFormat>
  <Paragraphs>79</Paragraphs>
  <Slides>11</Slides>
  <Notes>1</Notes>
  <HiddenSlides>0</HiddenSlides>
  <MMClips>0</MMClips>
  <ScaleCrop>false</ScaleCrop>
  <HeadingPairs>
    <vt:vector size="4" baseType="variant">
      <vt:variant>
        <vt:lpstr>主题</vt:lpstr>
      </vt:variant>
      <vt:variant>
        <vt:i4>1</vt:i4>
      </vt:variant>
      <vt:variant>
        <vt:lpstr>幻灯片标题</vt:lpstr>
      </vt:variant>
      <vt:variant>
        <vt:i4>11</vt:i4>
      </vt:variant>
    </vt:vector>
  </HeadingPairs>
  <TitlesOfParts>
    <vt:vector size="12" baseType="lpstr">
      <vt:lpstr>UbiCampSoton</vt:lpstr>
      <vt:lpstr>UbiCamp Videos</vt:lpstr>
      <vt:lpstr>00 Best practice video stories</vt:lpstr>
      <vt:lpstr>01 What is like</vt:lpstr>
      <vt:lpstr>02 Future of education</vt:lpstr>
      <vt:lpstr>03 Challenges for teachers</vt:lpstr>
      <vt:lpstr>04 What teachers liked</vt:lpstr>
      <vt:lpstr>05 What is important in VM</vt:lpstr>
      <vt:lpstr>06 What would students improve</vt:lpstr>
      <vt:lpstr>07 Would you recommend this course to friend</vt:lpstr>
      <vt:lpstr>08 Students about VM</vt:lpstr>
      <vt:lpstr>09 Teachers about VM</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UbiCamp Survey</dc:title>
  <dc:creator>js9g09</dc:creator>
  <cp:lastModifiedBy>js9g09</cp:lastModifiedBy>
  <cp:revision>16</cp:revision>
  <dcterms:created xsi:type="dcterms:W3CDTF">2015-03-11T13:16:10Z</dcterms:created>
  <dcterms:modified xsi:type="dcterms:W3CDTF">2015-03-18T15:54:09Z</dcterms:modified>
</cp:coreProperties>
</file>