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38"/>
  </p:notesMasterIdLst>
  <p:handoutMasterIdLst>
    <p:handoutMasterId r:id="rId39"/>
  </p:handoutMasterIdLst>
  <p:sldIdLst>
    <p:sldId id="257" r:id="rId2"/>
    <p:sldId id="266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80" r:id="rId11"/>
    <p:sldId id="275" r:id="rId12"/>
    <p:sldId id="288" r:id="rId13"/>
    <p:sldId id="279" r:id="rId14"/>
    <p:sldId id="281" r:id="rId15"/>
    <p:sldId id="289" r:id="rId16"/>
    <p:sldId id="283" r:id="rId17"/>
    <p:sldId id="284" r:id="rId18"/>
    <p:sldId id="285" r:id="rId19"/>
    <p:sldId id="286" r:id="rId20"/>
    <p:sldId id="287" r:id="rId21"/>
    <p:sldId id="298" r:id="rId22"/>
    <p:sldId id="290" r:id="rId23"/>
    <p:sldId id="291" r:id="rId24"/>
    <p:sldId id="292" r:id="rId25"/>
    <p:sldId id="293" r:id="rId26"/>
    <p:sldId id="294" r:id="rId27"/>
    <p:sldId id="296" r:id="rId28"/>
    <p:sldId id="297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6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>
        <p:scale>
          <a:sx n="139" d="100"/>
          <a:sy n="139" d="100"/>
        </p:scale>
        <p:origin x="-8" y="656"/>
      </p:cViewPr>
      <p:guideLst>
        <p:guide orient="horz" pos="313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EA50BD-2933-BD40-9E39-DAB5289FBC84}" type="datetimeFigureOut">
              <a:rPr lang="en-US" smtClean="0"/>
              <a:t>05/03/15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E03E6-E170-EC42-9AB9-6BD61C9E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120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AFD98-57FD-2248-84F1-6A10A2FA6AF9}" type="datetimeFigureOut">
              <a:rPr lang="en-US" smtClean="0"/>
              <a:t>05/03/15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C90E8-D60C-0D47-AF26-210128E6F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2407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7F8AB2-E81D-0E4A-BC9B-31BFF23253F1}" type="slidenum">
              <a:rPr lang="en-US"/>
              <a:pPr/>
              <a:t>2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7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8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15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26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forwards</a:t>
            </a:r>
            <a:r>
              <a:rPr lang="en-US" baseline="0" dirty="0" smtClean="0"/>
              <a:t> = old to new</a:t>
            </a:r>
          </a:p>
          <a:p>
            <a:r>
              <a:rPr lang="en-US" baseline="0" dirty="0" smtClean="0"/>
              <a:t>	we want the most recent change to persist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C90E8-D60C-0D47-AF26-210128E6F82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24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34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6316662"/>
            <a:ext cx="6585941" cy="312738"/>
          </a:xfrm>
          <a:effectLst/>
        </p:spPr>
        <p:txBody>
          <a:bodyPr anchor="b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credit</a:t>
            </a:r>
          </a:p>
        </p:txBody>
      </p:sp>
    </p:spTree>
    <p:extLst>
      <p:ext uri="{BB962C8B-B14F-4D97-AF65-F5344CB8AC3E}">
        <p14:creationId xmlns:p14="http://schemas.microsoft.com/office/powerpoint/2010/main" val="134429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27827" y="4077072"/>
            <a:ext cx="8496300" cy="2100263"/>
          </a:xfrm>
        </p:spPr>
        <p:txBody>
          <a:bodyPr/>
          <a:lstStyle/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34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51" r:id="rId4"/>
    <p:sldLayoutId id="2147483742" r:id="rId5"/>
    <p:sldLayoutId id="2147483743" r:id="rId6"/>
    <p:sldLayoutId id="2147483753" r:id="rId7"/>
    <p:sldLayoutId id="2147483750" r:id="rId8"/>
    <p:sldLayoutId id="2147483752" r:id="rId9"/>
    <p:sldLayoutId id="2147483744" r:id="rId10"/>
    <p:sldLayoutId id="2147483745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Transactions and Recovery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COMP3211 Advanced Databases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Nicholas Gibbins – </a:t>
            </a:r>
            <a:r>
              <a:rPr lang="en-US" dirty="0" err="1" smtClean="0"/>
              <a:t>nmg@ecs.soton.ac.uk</a:t>
            </a:r>
            <a:endParaRPr lang="en-US" dirty="0" smtClean="0"/>
          </a:p>
          <a:p>
            <a:r>
              <a:rPr lang="en-US" dirty="0" smtClean="0"/>
              <a:t>2014-2015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545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Main approach to recovering from a system crash relies on a persistent record of changes made during a transaction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Append</a:t>
            </a:r>
            <a:r>
              <a:rPr lang="en-US" dirty="0"/>
              <a:t>-only files used by log manager to record </a:t>
            </a:r>
            <a:r>
              <a:rPr lang="en-US" dirty="0" smtClean="0"/>
              <a:t>events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Three </a:t>
            </a:r>
            <a:r>
              <a:rPr lang="en-US" dirty="0"/>
              <a:t>main approaches to </a:t>
            </a:r>
            <a:r>
              <a:rPr lang="en-US" dirty="0" smtClean="0"/>
              <a:t>logging:</a:t>
            </a:r>
            <a:endParaRPr lang="en-US" dirty="0"/>
          </a:p>
          <a:p>
            <a:pPr lvl="1"/>
            <a:r>
              <a:rPr lang="en-US" dirty="0"/>
              <a:t>Undo Logging</a:t>
            </a:r>
          </a:p>
          <a:p>
            <a:pPr lvl="1"/>
            <a:r>
              <a:rPr lang="en-US" dirty="0"/>
              <a:t>Redo Logging</a:t>
            </a:r>
          </a:p>
          <a:p>
            <a:pPr lvl="1"/>
            <a:r>
              <a:rPr lang="en-US" dirty="0"/>
              <a:t>Undo/Redo Logging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661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</a:t>
            </a:r>
            <a:r>
              <a:rPr lang="en-US" dirty="0" smtClean="0"/>
              <a:t>Records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&lt;</a:t>
            </a:r>
            <a:r>
              <a:rPr lang="en-US" b="1" dirty="0" smtClean="0"/>
              <a:t>start </a:t>
            </a:r>
            <a:r>
              <a:rPr lang="en-US" b="1" i="1" dirty="0" smtClean="0"/>
              <a:t>T</a:t>
            </a:r>
            <a:r>
              <a:rPr lang="en-US" b="1" dirty="0" smtClean="0"/>
              <a:t>&gt;</a:t>
            </a:r>
            <a:br>
              <a:rPr lang="en-US" b="1" dirty="0" smtClean="0"/>
            </a:br>
            <a:r>
              <a:rPr lang="en-US" dirty="0" smtClean="0"/>
              <a:t>Transaction T has started execution</a:t>
            </a:r>
          </a:p>
          <a:p>
            <a:pPr marL="0" indent="0">
              <a:buNone/>
            </a:pPr>
            <a:r>
              <a:rPr lang="en-US" b="1" dirty="0" smtClean="0"/>
              <a:t>&lt;commit </a:t>
            </a:r>
            <a:r>
              <a:rPr lang="en-US" b="1" i="1" dirty="0" smtClean="0"/>
              <a:t>T</a:t>
            </a:r>
            <a:r>
              <a:rPr lang="en-US" b="1" dirty="0" smtClean="0"/>
              <a:t>&gt;</a:t>
            </a:r>
            <a:br>
              <a:rPr lang="en-US" b="1" dirty="0" smtClean="0"/>
            </a:br>
            <a:r>
              <a:rPr lang="en-US" dirty="0" smtClean="0"/>
              <a:t>Transaction T has completed successfully and will make no further changes to database items</a:t>
            </a:r>
          </a:p>
          <a:p>
            <a:pPr marL="0" indent="0">
              <a:buNone/>
            </a:pPr>
            <a:r>
              <a:rPr lang="en-US" b="1" dirty="0" smtClean="0"/>
              <a:t>&lt;abort </a:t>
            </a:r>
            <a:r>
              <a:rPr lang="en-US" b="1" i="1" dirty="0" smtClean="0"/>
              <a:t>T</a:t>
            </a:r>
            <a:r>
              <a:rPr lang="en-US" b="1" dirty="0" smtClean="0"/>
              <a:t>&gt;</a:t>
            </a:r>
            <a:br>
              <a:rPr lang="en-US" b="1" dirty="0" smtClean="0"/>
            </a:br>
            <a:r>
              <a:rPr lang="en-US" dirty="0" smtClean="0"/>
              <a:t>Transaction T could not complete successfully. No changes made by T will be copied to disk.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547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Undo Logging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825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Undo Logging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</a:t>
            </a:r>
            <a:r>
              <a:rPr lang="en-US" dirty="0" smtClean="0"/>
              <a:t>epair a database following a system crash by undoing the effects of transactions that were incomplete at the time of the crash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Introduces a new record type to record changes: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&lt;</a:t>
            </a:r>
            <a:r>
              <a:rPr lang="en-US" b="1" i="1" dirty="0" smtClean="0"/>
              <a:t>T</a:t>
            </a:r>
            <a:r>
              <a:rPr lang="en-US" b="1" dirty="0" smtClean="0"/>
              <a:t>, </a:t>
            </a:r>
            <a:r>
              <a:rPr lang="en-US" b="1" i="1" dirty="0" smtClean="0"/>
              <a:t>X</a:t>
            </a:r>
            <a:r>
              <a:rPr lang="en-US" b="1" dirty="0" smtClean="0"/>
              <a:t>, </a:t>
            </a:r>
            <a:r>
              <a:rPr lang="en-US" b="1" i="1" dirty="0" smtClean="0"/>
              <a:t>old</a:t>
            </a:r>
            <a:r>
              <a:rPr lang="en-US" b="1" dirty="0" smtClean="0"/>
              <a:t>&gt;</a:t>
            </a:r>
            <a:br>
              <a:rPr lang="en-US" b="1" dirty="0" smtClean="0"/>
            </a:br>
            <a:r>
              <a:rPr lang="en-US" dirty="0" smtClean="0"/>
              <a:t>Transaction T has changed database item X from its old value</a:t>
            </a:r>
          </a:p>
        </p:txBody>
      </p:sp>
    </p:spTree>
    <p:extLst>
      <p:ext uri="{BB962C8B-B14F-4D97-AF65-F5344CB8AC3E}">
        <p14:creationId xmlns:p14="http://schemas.microsoft.com/office/powerpoint/2010/main" val="4223608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Undo Logging Rules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U1: If transaction T modifies database item X, then a log record of the form &lt;T, X, old&gt; must be written to disk </a:t>
            </a:r>
            <a:r>
              <a:rPr lang="en-US" b="1" dirty="0" smtClean="0"/>
              <a:t>before</a:t>
            </a:r>
            <a:r>
              <a:rPr lang="en-US" dirty="0" smtClean="0"/>
              <a:t> the new value of X is written to disk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U2: If a transaction T commits, then its &lt;commit T&gt; log record must be written to disk only </a:t>
            </a:r>
            <a:r>
              <a:rPr lang="en-US" b="1" dirty="0" smtClean="0"/>
              <a:t>after</a:t>
            </a:r>
            <a:r>
              <a:rPr lang="en-US" dirty="0" smtClean="0"/>
              <a:t> all database items changed by T have been written to disk (but then as soon as possible)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363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Transaction with Undo Logging</a:t>
            </a:r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b="1" dirty="0" smtClean="0"/>
              <a:t>Action	</a:t>
            </a:r>
            <a:r>
              <a:rPr lang="en-GB" sz="2000" b="1" dirty="0" smtClean="0"/>
              <a:t>X</a:t>
            </a:r>
            <a:r>
              <a:rPr lang="en-GB" sz="2000" b="1" dirty="0" smtClean="0"/>
              <a:t>	</a:t>
            </a:r>
            <a:r>
              <a:rPr lang="en-GB" sz="2000" b="1" dirty="0" smtClean="0"/>
              <a:t>Y</a:t>
            </a:r>
            <a:r>
              <a:rPr lang="en-GB" sz="2000" b="1" dirty="0" smtClean="0"/>
              <a:t>	</a:t>
            </a:r>
            <a:r>
              <a:rPr lang="en-GB" sz="2000" b="1" dirty="0" err="1" smtClean="0"/>
              <a:t>X</a:t>
            </a:r>
            <a:r>
              <a:rPr lang="en-GB" sz="2000" b="1" baseline="-25000" dirty="0" err="1" smtClean="0"/>
              <a:t>m</a:t>
            </a:r>
            <a:r>
              <a:rPr lang="en-GB" sz="2000" b="1" dirty="0" smtClean="0"/>
              <a:t>	</a:t>
            </a:r>
            <a:r>
              <a:rPr lang="en-GB" sz="2000" b="1" dirty="0" err="1"/>
              <a:t>Y</a:t>
            </a:r>
            <a:r>
              <a:rPr lang="en-GB" sz="2000" b="1" baseline="-25000" dirty="0" err="1" smtClean="0"/>
              <a:t>m</a:t>
            </a:r>
            <a:r>
              <a:rPr lang="en-GB" sz="2000" b="1" dirty="0" smtClean="0"/>
              <a:t>	</a:t>
            </a:r>
            <a:r>
              <a:rPr lang="en-GB" sz="2000" b="1" dirty="0" err="1" smtClean="0"/>
              <a:t>X</a:t>
            </a:r>
            <a:r>
              <a:rPr lang="en-GB" sz="2000" b="1" baseline="-25000" dirty="0" err="1" smtClean="0"/>
              <a:t>d</a:t>
            </a:r>
            <a:r>
              <a:rPr lang="en-GB" sz="2000" b="1" dirty="0" smtClean="0"/>
              <a:t>	</a:t>
            </a:r>
            <a:r>
              <a:rPr lang="en-GB" sz="2000" b="1" dirty="0" err="1" smtClean="0"/>
              <a:t>Y</a:t>
            </a:r>
            <a:r>
              <a:rPr lang="en-GB" sz="2000" b="1" baseline="-25000" dirty="0" err="1" smtClean="0"/>
              <a:t>d</a:t>
            </a:r>
            <a:r>
              <a:rPr lang="en-GB" sz="2000" b="1" dirty="0" smtClean="0"/>
              <a:t>	Log</a:t>
            </a:r>
            <a:endParaRPr lang="en-GB" sz="2000" b="1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 smtClean="0"/>
              <a:t>				</a:t>
            </a:r>
            <a:r>
              <a:rPr lang="en-GB" sz="2000" dirty="0" smtClean="0"/>
              <a:t>	20</a:t>
            </a:r>
            <a:r>
              <a:rPr lang="en-GB" sz="2000" dirty="0" smtClean="0"/>
              <a:t>	</a:t>
            </a:r>
            <a:r>
              <a:rPr lang="en-GB" sz="2000" dirty="0" smtClean="0"/>
              <a:t>50	&lt;start T&gt;</a:t>
            </a:r>
            <a:endParaRPr lang="en-GB" sz="2000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 smtClean="0"/>
              <a:t>read</a:t>
            </a:r>
            <a:r>
              <a:rPr lang="en-GB" sz="2000" dirty="0" smtClean="0"/>
              <a:t>(X)	</a:t>
            </a:r>
            <a:r>
              <a:rPr lang="en-GB" sz="2000" dirty="0" smtClean="0"/>
              <a:t>20</a:t>
            </a:r>
            <a:r>
              <a:rPr lang="en-GB" sz="2000" dirty="0" smtClean="0"/>
              <a:t>	</a:t>
            </a:r>
            <a:r>
              <a:rPr lang="en-GB" sz="2000" dirty="0" smtClean="0"/>
              <a:t>	20</a:t>
            </a:r>
            <a:r>
              <a:rPr lang="en-GB" sz="2000" dirty="0" smtClean="0"/>
              <a:t>	</a:t>
            </a:r>
            <a:r>
              <a:rPr lang="en-GB" sz="2000" dirty="0" smtClean="0"/>
              <a:t>	20</a:t>
            </a:r>
            <a:r>
              <a:rPr lang="en-GB" sz="2000" dirty="0" smtClean="0"/>
              <a:t>	</a:t>
            </a:r>
            <a:r>
              <a:rPr lang="en-GB" sz="2000" dirty="0" smtClean="0"/>
              <a:t>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 smtClean="0"/>
              <a:t>X </a:t>
            </a:r>
            <a:r>
              <a:rPr lang="en-GB" sz="2000" dirty="0" smtClean="0"/>
              <a:t>:= X – 10	</a:t>
            </a:r>
            <a:r>
              <a:rPr lang="en-GB" sz="2000" dirty="0" smtClean="0"/>
              <a:t>10		20</a:t>
            </a:r>
            <a:r>
              <a:rPr lang="en-GB" sz="2000" dirty="0" smtClean="0"/>
              <a:t>		20	</a:t>
            </a:r>
            <a:r>
              <a:rPr lang="en-GB" sz="2000" dirty="0" smtClean="0"/>
              <a:t>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 smtClean="0"/>
              <a:t>write</a:t>
            </a:r>
            <a:r>
              <a:rPr lang="en-GB" sz="2000" dirty="0" smtClean="0"/>
              <a:t>(X)	</a:t>
            </a:r>
            <a:r>
              <a:rPr lang="en-GB" sz="2000" dirty="0" smtClean="0"/>
              <a:t>10	</a:t>
            </a:r>
            <a:r>
              <a:rPr lang="en-GB" sz="2000" dirty="0" smtClean="0"/>
              <a:t>	10		20	</a:t>
            </a:r>
            <a:r>
              <a:rPr lang="en-GB" sz="2000" dirty="0" smtClean="0"/>
              <a:t>50	&lt;T, X, 10&gt;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 smtClean="0"/>
              <a:t>read</a:t>
            </a:r>
            <a:r>
              <a:rPr lang="en-GB" sz="2000" dirty="0" smtClean="0"/>
              <a:t>(Y)	</a:t>
            </a:r>
            <a:r>
              <a:rPr lang="en-GB" sz="2000" dirty="0" smtClean="0"/>
              <a:t>10</a:t>
            </a:r>
            <a:r>
              <a:rPr lang="en-GB" sz="2000" dirty="0"/>
              <a:t>	</a:t>
            </a:r>
            <a:r>
              <a:rPr lang="en-GB" sz="2000" dirty="0" smtClean="0"/>
              <a:t>50</a:t>
            </a:r>
            <a:r>
              <a:rPr lang="en-GB" sz="2000" dirty="0" smtClean="0"/>
              <a:t>	10	50	20	</a:t>
            </a:r>
            <a:r>
              <a:rPr lang="en-GB" sz="2000" dirty="0" smtClean="0"/>
              <a:t>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 smtClean="0"/>
              <a:t>Y </a:t>
            </a:r>
            <a:r>
              <a:rPr lang="en-GB" sz="2000" dirty="0" smtClean="0"/>
              <a:t>:= Y+10	10	60	10	50	20	</a:t>
            </a:r>
            <a:r>
              <a:rPr lang="en-GB" sz="2000" dirty="0" smtClean="0"/>
              <a:t>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 smtClean="0"/>
              <a:t>write</a:t>
            </a:r>
            <a:r>
              <a:rPr lang="en-GB" sz="2000" dirty="0" smtClean="0"/>
              <a:t>(Y)	</a:t>
            </a:r>
            <a:r>
              <a:rPr lang="en-GB" sz="2000" dirty="0" smtClean="0"/>
              <a:t>10</a:t>
            </a:r>
            <a:r>
              <a:rPr lang="en-GB" sz="2000" dirty="0" smtClean="0"/>
              <a:t>	60	10	60	20	</a:t>
            </a:r>
            <a:r>
              <a:rPr lang="en-GB" sz="2000" dirty="0" smtClean="0"/>
              <a:t>50	&lt;T, Y, 60&gt;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 smtClean="0"/>
              <a:t>flush log</a:t>
            </a:r>
            <a:endParaRPr lang="en-GB" sz="2000" dirty="0" smtClean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 smtClean="0"/>
              <a:t>output</a:t>
            </a:r>
            <a:r>
              <a:rPr lang="en-GB" sz="2000" dirty="0" smtClean="0"/>
              <a:t>(X)	10	60	10	60	10	</a:t>
            </a:r>
            <a:r>
              <a:rPr lang="en-GB" sz="2000" dirty="0" smtClean="0"/>
              <a:t>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 smtClean="0"/>
              <a:t>output</a:t>
            </a:r>
            <a:r>
              <a:rPr lang="en-GB" sz="2000" dirty="0" smtClean="0"/>
              <a:t>(Y)	10	60	10	60	10	</a:t>
            </a:r>
            <a:r>
              <a:rPr lang="en-GB" sz="2000" dirty="0" smtClean="0"/>
              <a:t>60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						&lt;commit T&gt;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 smtClean="0"/>
              <a:t>flush log</a:t>
            </a:r>
            <a:endParaRPr lang="en-GB" sz="2000" dirty="0"/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054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with Undo Logging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each log entry &lt;T, X, old&gt;, scanning backwards {</a:t>
            </a:r>
            <a:br>
              <a:rPr lang="en-US" dirty="0" smtClean="0"/>
            </a:br>
            <a:r>
              <a:rPr lang="en-US" dirty="0" smtClean="0"/>
              <a:t>	if &lt;commit T&gt; has been seen {</a:t>
            </a:r>
            <a:br>
              <a:rPr lang="en-US" dirty="0" smtClean="0"/>
            </a:br>
            <a:r>
              <a:rPr lang="en-US" dirty="0" smtClean="0"/>
              <a:t> 		do nothing</a:t>
            </a:r>
            <a:br>
              <a:rPr lang="en-US" dirty="0" smtClean="0"/>
            </a:br>
            <a:r>
              <a:rPr lang="en-US" dirty="0" smtClean="0"/>
              <a:t>	} else {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change the value of X in the database back to old</a:t>
            </a:r>
            <a:br>
              <a:rPr lang="en-US" dirty="0" smtClean="0"/>
            </a:br>
            <a:r>
              <a:rPr lang="en-US" dirty="0" smtClean="0"/>
              <a:t>	}</a:t>
            </a:r>
            <a:br>
              <a:rPr lang="en-US" dirty="0" smtClean="0"/>
            </a:br>
            <a:r>
              <a:rPr lang="en-US" dirty="0" smtClean="0"/>
              <a:t>}</a:t>
            </a:r>
            <a:br>
              <a:rPr lang="en-US" dirty="0" smtClean="0"/>
            </a:br>
            <a:r>
              <a:rPr lang="en-US" dirty="0" smtClean="0"/>
              <a:t>for each incomplete transaction T (that was not aborted) {</a:t>
            </a:r>
            <a:br>
              <a:rPr lang="en-US" dirty="0" smtClean="0"/>
            </a:br>
            <a:r>
              <a:rPr lang="en-US" dirty="0" smtClean="0"/>
              <a:t>	write &lt;abort T&gt; to log</a:t>
            </a:r>
            <a:br>
              <a:rPr lang="en-US" dirty="0" smtClean="0"/>
            </a:br>
            <a:r>
              <a:rPr lang="en-US" dirty="0" smtClean="0"/>
              <a:t>}</a:t>
            </a:r>
            <a:br>
              <a:rPr lang="en-US" dirty="0" smtClean="0"/>
            </a:br>
            <a:r>
              <a:rPr lang="en-US" dirty="0" smtClean="0"/>
              <a:t>flush log</a:t>
            </a:r>
          </a:p>
        </p:txBody>
      </p:sp>
    </p:spTree>
    <p:extLst>
      <p:ext uri="{BB962C8B-B14F-4D97-AF65-F5344CB8AC3E}">
        <p14:creationId xmlns:p14="http://schemas.microsoft.com/office/powerpoint/2010/main" val="1268349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Checkpointing</a:t>
            </a:r>
            <a:r>
              <a:rPr lang="en-US" dirty="0" smtClean="0"/>
              <a:t> with Undo Logging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Disadvantage of this approach: we must scan the entire log</a:t>
            </a:r>
          </a:p>
          <a:p>
            <a:pPr marL="0" indent="0">
              <a:buNone/>
            </a:pPr>
            <a:r>
              <a:rPr lang="en-US" dirty="0" smtClean="0"/>
              <a:t>Introduce a periodic checkpoint in the log</a:t>
            </a:r>
            <a:endParaRPr lang="en-US" dirty="0"/>
          </a:p>
          <a:p>
            <a:pPr lvl="1"/>
            <a:r>
              <a:rPr lang="en-US" dirty="0" smtClean="0"/>
              <a:t>Before checkpoint, all transactions have committed or aborted</a:t>
            </a:r>
          </a:p>
          <a:p>
            <a:pPr lvl="1"/>
            <a:r>
              <a:rPr lang="en-US" dirty="0" smtClean="0"/>
              <a:t>Only need search backwards through the log to the most recent checkpoint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New log record type:</a:t>
            </a:r>
          </a:p>
          <a:p>
            <a:pPr marL="0" indent="0">
              <a:buNone/>
            </a:pPr>
            <a:r>
              <a:rPr lang="en-US" b="1" dirty="0" smtClean="0"/>
              <a:t>&lt;</a:t>
            </a:r>
            <a:r>
              <a:rPr lang="en-US" b="1" dirty="0" err="1" smtClean="0"/>
              <a:t>ckpt</a:t>
            </a:r>
            <a:r>
              <a:rPr lang="en-US" b="1" dirty="0" smtClean="0"/>
              <a:t>&gt;</a:t>
            </a:r>
            <a:br>
              <a:rPr lang="en-US" b="1" dirty="0" smtClean="0"/>
            </a:br>
            <a:r>
              <a:rPr lang="en-US" dirty="0" smtClean="0"/>
              <a:t>The database has been </a:t>
            </a:r>
            <a:r>
              <a:rPr lang="en-US" dirty="0" err="1" smtClean="0"/>
              <a:t>checkpointed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934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Checkpointing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Stop accepting new transactions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Wait until all active transactions commit/abort and write &lt;commit T&gt;/&lt;abort T&gt; to the log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flush log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write &lt;</a:t>
            </a:r>
            <a:r>
              <a:rPr lang="en-US" dirty="0" err="1" smtClean="0"/>
              <a:t>ckpt</a:t>
            </a:r>
            <a:r>
              <a:rPr lang="en-US" dirty="0" smtClean="0"/>
              <a:t>&gt; to log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flush log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Resume accepting transactions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398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Nonquiescent</a:t>
            </a:r>
            <a:r>
              <a:rPr lang="en-US" dirty="0" smtClean="0"/>
              <a:t> </a:t>
            </a:r>
            <a:r>
              <a:rPr lang="en-US" dirty="0" err="1" smtClean="0"/>
              <a:t>Checkpointing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Need to stop transaction processing while </a:t>
            </a:r>
            <a:r>
              <a:rPr lang="en-US" dirty="0" err="1" smtClean="0"/>
              <a:t>checkpointing</a:t>
            </a:r>
            <a:endParaRPr lang="en-US" dirty="0" smtClean="0"/>
          </a:p>
          <a:p>
            <a:pPr lvl="1"/>
            <a:r>
              <a:rPr lang="en-US" dirty="0" smtClean="0"/>
              <a:t>System may appear to stall</a:t>
            </a:r>
          </a:p>
          <a:p>
            <a:pPr lvl="1"/>
            <a:r>
              <a:rPr lang="en-US" dirty="0" smtClean="0"/>
              <a:t>Allow new transactions to enter the system during the checkpoint.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New </a:t>
            </a:r>
            <a:r>
              <a:rPr lang="en-US" dirty="0"/>
              <a:t>log record </a:t>
            </a:r>
            <a:r>
              <a:rPr lang="en-US" dirty="0" smtClean="0"/>
              <a:t>types:</a:t>
            </a:r>
          </a:p>
          <a:p>
            <a:pPr marL="0" indent="0">
              <a:buNone/>
            </a:pPr>
            <a:r>
              <a:rPr lang="en-US" b="1" dirty="0" smtClean="0"/>
              <a:t>&lt;start </a:t>
            </a:r>
            <a:r>
              <a:rPr lang="en-US" b="1" dirty="0" err="1" smtClean="0"/>
              <a:t>ckpt</a:t>
            </a:r>
            <a:r>
              <a:rPr lang="en-US" b="1" dirty="0" smtClean="0"/>
              <a:t> (T1...</a:t>
            </a:r>
            <a:r>
              <a:rPr lang="en-US" b="1" dirty="0" err="1" smtClean="0"/>
              <a:t>Tn</a:t>
            </a:r>
            <a:r>
              <a:rPr lang="en-US" b="1" dirty="0" smtClean="0"/>
              <a:t>)&gt;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Checkpoint starts. T1...</a:t>
            </a:r>
            <a:r>
              <a:rPr lang="en-US" dirty="0" err="1" smtClean="0"/>
              <a:t>Tn</a:t>
            </a:r>
            <a:r>
              <a:rPr lang="en-US" dirty="0" smtClean="0"/>
              <a:t> are active transactions that have not yet committed</a:t>
            </a:r>
          </a:p>
          <a:p>
            <a:pPr marL="0" indent="0">
              <a:buNone/>
            </a:pPr>
            <a:r>
              <a:rPr lang="en-US" b="1" dirty="0" smtClean="0"/>
              <a:t>&lt;end </a:t>
            </a:r>
            <a:r>
              <a:rPr lang="en-US" b="1" dirty="0" err="1" smtClean="0"/>
              <a:t>ckpt</a:t>
            </a:r>
            <a:r>
              <a:rPr lang="en-US" b="1" dirty="0" smtClean="0"/>
              <a:t>&gt;</a:t>
            </a:r>
            <a:br>
              <a:rPr lang="en-US" b="1" dirty="0" smtClean="0"/>
            </a:br>
            <a:r>
              <a:rPr lang="en-US" dirty="0" smtClean="0"/>
              <a:t>Checkpoint 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337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Durability</a:t>
            </a:r>
            <a:endParaRPr lang="en-US" dirty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spcAft>
                <a:spcPts val="840"/>
              </a:spcAft>
              <a:buNone/>
            </a:pPr>
            <a:endParaRPr lang="en-GB" dirty="0" smtClean="0"/>
          </a:p>
          <a:p>
            <a:pPr marL="0" indent="0">
              <a:lnSpc>
                <a:spcPct val="90000"/>
              </a:lnSpc>
              <a:spcAft>
                <a:spcPts val="840"/>
              </a:spcAft>
              <a:buNone/>
            </a:pPr>
            <a:endParaRPr lang="en-GB" dirty="0"/>
          </a:p>
          <a:p>
            <a:pPr marL="0" indent="0">
              <a:lnSpc>
                <a:spcPct val="90000"/>
              </a:lnSpc>
              <a:spcAft>
                <a:spcPts val="840"/>
              </a:spcAft>
              <a:buNone/>
            </a:pPr>
            <a:endParaRPr lang="en-GB" dirty="0" smtClean="0"/>
          </a:p>
          <a:p>
            <a:pPr marL="0" indent="0" algn="ctr">
              <a:lnSpc>
                <a:spcPct val="90000"/>
              </a:lnSpc>
              <a:spcAft>
                <a:spcPts val="840"/>
              </a:spcAft>
              <a:buNone/>
            </a:pPr>
            <a:r>
              <a:rPr lang="en-GB" dirty="0" smtClean="0"/>
              <a:t>Once </a:t>
            </a:r>
            <a:r>
              <a:rPr lang="en-GB" dirty="0" smtClean="0"/>
              <a:t>a database </a:t>
            </a:r>
            <a:r>
              <a:rPr lang="en-GB" dirty="0"/>
              <a:t>is changed and committed,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changes </a:t>
            </a:r>
            <a:r>
              <a:rPr lang="en-GB" dirty="0"/>
              <a:t>should not be lost because of failure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596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Nonquiescent</a:t>
            </a:r>
            <a:r>
              <a:rPr lang="en-US" dirty="0" smtClean="0"/>
              <a:t> </a:t>
            </a:r>
            <a:r>
              <a:rPr lang="en-US" dirty="0" err="1" smtClean="0"/>
              <a:t>Checkpointing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Write &lt;start </a:t>
            </a:r>
            <a:r>
              <a:rPr lang="en-US" dirty="0" err="1" smtClean="0"/>
              <a:t>ckpt</a:t>
            </a:r>
            <a:r>
              <a:rPr lang="en-US" dirty="0" smtClean="0"/>
              <a:t> (T1...</a:t>
            </a:r>
            <a:r>
              <a:rPr lang="en-US" dirty="0" err="1" smtClean="0"/>
              <a:t>Tn</a:t>
            </a:r>
            <a:r>
              <a:rPr lang="en-US" dirty="0" smtClean="0"/>
              <a:t>)&gt; to log and flush log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Wait until T1..Tn have all committed or aborted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Write &lt;end </a:t>
            </a:r>
            <a:r>
              <a:rPr lang="en-US" dirty="0" err="1" smtClean="0"/>
              <a:t>ckpt</a:t>
            </a:r>
            <a:r>
              <a:rPr lang="en-US" dirty="0" smtClean="0"/>
              <a:t>&gt; to log and flush log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Note that new transactions may be started during step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395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with </a:t>
            </a:r>
            <a:r>
              <a:rPr lang="en-US" dirty="0" err="1" smtClean="0"/>
              <a:t>Checkpointed</a:t>
            </a:r>
            <a:r>
              <a:rPr lang="en-US" dirty="0" smtClean="0"/>
              <a:t> Undo Logging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cases, depending on latest checkpoint log record:</a:t>
            </a:r>
          </a:p>
          <a:p>
            <a:pPr marL="0" indent="0">
              <a:buNone/>
            </a:pPr>
            <a:r>
              <a:rPr lang="en-US" b="1" dirty="0" smtClean="0"/>
              <a:t>&lt;end </a:t>
            </a:r>
            <a:r>
              <a:rPr lang="en-US" b="1" dirty="0" err="1" smtClean="0"/>
              <a:t>ckpt</a:t>
            </a:r>
            <a:r>
              <a:rPr lang="en-US" b="1" dirty="0" smtClean="0"/>
              <a:t>&gt;</a:t>
            </a:r>
          </a:p>
          <a:p>
            <a:pPr lvl="1"/>
            <a:r>
              <a:rPr lang="en-US" dirty="0" smtClean="0"/>
              <a:t>All incomplete transactions began after the previous &lt;start </a:t>
            </a:r>
            <a:r>
              <a:rPr lang="en-US" dirty="0" err="1" smtClean="0"/>
              <a:t>ckpt</a:t>
            </a:r>
            <a:r>
              <a:rPr lang="en-US" dirty="0" smtClean="0"/>
              <a:t> ()&gt;</a:t>
            </a:r>
          </a:p>
          <a:p>
            <a:pPr lvl="1"/>
            <a:r>
              <a:rPr lang="en-US" dirty="0" smtClean="0"/>
              <a:t>Disregard the log before the previous &lt;start </a:t>
            </a:r>
            <a:r>
              <a:rPr lang="en-US" dirty="0" err="1" smtClean="0"/>
              <a:t>ckpt</a:t>
            </a:r>
            <a:r>
              <a:rPr lang="en-US" dirty="0" smtClean="0"/>
              <a:t> ()&gt;</a:t>
            </a:r>
          </a:p>
          <a:p>
            <a:pPr marL="0" indent="0">
              <a:buNone/>
            </a:pPr>
            <a:r>
              <a:rPr lang="en-US" b="1" dirty="0" smtClean="0"/>
              <a:t>&lt;start </a:t>
            </a:r>
            <a:r>
              <a:rPr lang="en-US" b="1" dirty="0" err="1" smtClean="0"/>
              <a:t>ckpt</a:t>
            </a:r>
            <a:r>
              <a:rPr lang="en-US" b="1" dirty="0"/>
              <a:t> </a:t>
            </a:r>
            <a:r>
              <a:rPr lang="en-US" b="1" dirty="0" smtClean="0"/>
              <a:t>(T1...</a:t>
            </a:r>
            <a:r>
              <a:rPr lang="en-US" b="1" dirty="0" err="1" smtClean="0"/>
              <a:t>Tn</a:t>
            </a:r>
            <a:r>
              <a:rPr lang="en-US" b="1" dirty="0" smtClean="0"/>
              <a:t>)&gt;</a:t>
            </a:r>
          </a:p>
          <a:p>
            <a:pPr lvl="1"/>
            <a:r>
              <a:rPr lang="en-US" dirty="0" smtClean="0"/>
              <a:t>System crash occurred during checkpoint</a:t>
            </a:r>
          </a:p>
          <a:p>
            <a:pPr lvl="1"/>
            <a:r>
              <a:rPr lang="en-US" dirty="0" smtClean="0"/>
              <a:t>Incomplete transactions are those encountered before the &lt;start </a:t>
            </a:r>
            <a:r>
              <a:rPr lang="en-US" dirty="0" err="1" smtClean="0"/>
              <a:t>ckpt</a:t>
            </a:r>
            <a:r>
              <a:rPr lang="en-US" dirty="0" smtClean="0"/>
              <a:t> ()&gt; and those of T1...</a:t>
            </a:r>
            <a:r>
              <a:rPr lang="en-US" dirty="0" err="1" smtClean="0"/>
              <a:t>Tn</a:t>
            </a:r>
            <a:r>
              <a:rPr lang="en-US" dirty="0" smtClean="0"/>
              <a:t> that were not committed before the crash</a:t>
            </a:r>
          </a:p>
          <a:p>
            <a:pPr lvl="1"/>
            <a:r>
              <a:rPr lang="en-US" dirty="0" smtClean="0"/>
              <a:t>Disregard the log before the start of the earliest incomplete transaction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996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Redo Logging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391400" y="6316663"/>
            <a:ext cx="1752600" cy="312737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249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Undo Logging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U2: If a transaction T commits, then its &lt;commit T&gt; log record must be written to disk only </a:t>
            </a:r>
            <a:r>
              <a:rPr lang="en-US" b="1" dirty="0"/>
              <a:t>after</a:t>
            </a:r>
            <a:r>
              <a:rPr lang="en-US" dirty="0"/>
              <a:t> all database items changed by T have been written to disk (but then as soon as possible)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Potentially causes more disk i/o operations</a:t>
            </a:r>
          </a:p>
          <a:p>
            <a:r>
              <a:rPr lang="en-US" dirty="0" smtClean="0"/>
              <a:t>Can we let changes reside in buffer memory for longer?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415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Redo Logging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Ignore incomplete transactions, repeat changes made by committed transactions</a:t>
            </a:r>
          </a:p>
          <a:p>
            <a:pPr marL="0" indent="0">
              <a:buNone/>
            </a:pPr>
            <a:r>
              <a:rPr lang="en-US" dirty="0" smtClean="0"/>
              <a:t>Write &lt;commit T&gt; log record to disk </a:t>
            </a:r>
            <a:r>
              <a:rPr lang="en-US" b="1" dirty="0" smtClean="0"/>
              <a:t>before</a:t>
            </a:r>
            <a:r>
              <a:rPr lang="en-US" dirty="0" smtClean="0"/>
              <a:t> changed values are written to disk</a:t>
            </a:r>
          </a:p>
          <a:p>
            <a:pPr lvl="1"/>
            <a:r>
              <a:rPr lang="en-US" dirty="0" smtClean="0"/>
              <a:t>If no &lt;commit T&gt; records has been written, no changes by T have been written to disk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Introduces </a:t>
            </a:r>
            <a:r>
              <a:rPr lang="en-US" dirty="0"/>
              <a:t>a </a:t>
            </a:r>
            <a:r>
              <a:rPr lang="en-US" dirty="0" smtClean="0"/>
              <a:t>different record </a:t>
            </a:r>
            <a:r>
              <a:rPr lang="en-US" dirty="0"/>
              <a:t>type to record changes:</a:t>
            </a:r>
          </a:p>
          <a:p>
            <a:pPr marL="0" indent="0">
              <a:buNone/>
            </a:pPr>
            <a:r>
              <a:rPr lang="en-US" b="1" dirty="0"/>
              <a:t>&lt;</a:t>
            </a:r>
            <a:r>
              <a:rPr lang="en-US" b="1" i="1" dirty="0"/>
              <a:t>T</a:t>
            </a:r>
            <a:r>
              <a:rPr lang="en-US" b="1" dirty="0"/>
              <a:t>, </a:t>
            </a:r>
            <a:r>
              <a:rPr lang="en-US" b="1" i="1" dirty="0"/>
              <a:t>X</a:t>
            </a:r>
            <a:r>
              <a:rPr lang="en-US" b="1" dirty="0"/>
              <a:t>, </a:t>
            </a:r>
            <a:r>
              <a:rPr lang="en-US" b="1" i="1" dirty="0" smtClean="0"/>
              <a:t>new</a:t>
            </a:r>
            <a:r>
              <a:rPr lang="en-US" b="1" dirty="0" smtClean="0"/>
              <a:t>&gt;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Transaction T has changed database item X </a:t>
            </a:r>
            <a:r>
              <a:rPr lang="en-US" dirty="0" smtClean="0"/>
              <a:t>to a new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359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Redo-Logging Rule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R1: Before modifying a database item X on disk, all log records related to the modification (&lt;T, X, new&gt;, &lt;commit T&gt;) must be written to disk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08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Transaction with Redo Logging</a:t>
            </a:r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b="1" dirty="0" smtClean="0"/>
              <a:t>Action	</a:t>
            </a:r>
            <a:r>
              <a:rPr lang="en-GB" sz="2000" b="1" dirty="0" smtClean="0"/>
              <a:t>X</a:t>
            </a:r>
            <a:r>
              <a:rPr lang="en-GB" sz="2000" b="1" dirty="0" smtClean="0"/>
              <a:t>	</a:t>
            </a:r>
            <a:r>
              <a:rPr lang="en-GB" sz="2000" b="1" dirty="0" smtClean="0"/>
              <a:t>Y</a:t>
            </a:r>
            <a:r>
              <a:rPr lang="en-GB" sz="2000" b="1" dirty="0" smtClean="0"/>
              <a:t>	</a:t>
            </a:r>
            <a:r>
              <a:rPr lang="en-GB" sz="2000" b="1" dirty="0" err="1" smtClean="0"/>
              <a:t>X</a:t>
            </a:r>
            <a:r>
              <a:rPr lang="en-GB" sz="2000" b="1" baseline="-25000" dirty="0" err="1" smtClean="0"/>
              <a:t>m</a:t>
            </a:r>
            <a:r>
              <a:rPr lang="en-GB" sz="2000" b="1" dirty="0" smtClean="0"/>
              <a:t>	</a:t>
            </a:r>
            <a:r>
              <a:rPr lang="en-GB" sz="2000" b="1" dirty="0" err="1"/>
              <a:t>Y</a:t>
            </a:r>
            <a:r>
              <a:rPr lang="en-GB" sz="2000" b="1" baseline="-25000" dirty="0" err="1" smtClean="0"/>
              <a:t>m</a:t>
            </a:r>
            <a:r>
              <a:rPr lang="en-GB" sz="2000" b="1" dirty="0" smtClean="0"/>
              <a:t>	</a:t>
            </a:r>
            <a:r>
              <a:rPr lang="en-GB" sz="2000" b="1" dirty="0" err="1" smtClean="0"/>
              <a:t>X</a:t>
            </a:r>
            <a:r>
              <a:rPr lang="en-GB" sz="2000" b="1" baseline="-25000" dirty="0" err="1" smtClean="0"/>
              <a:t>d</a:t>
            </a:r>
            <a:r>
              <a:rPr lang="en-GB" sz="2000" b="1" dirty="0" smtClean="0"/>
              <a:t>	</a:t>
            </a:r>
            <a:r>
              <a:rPr lang="en-GB" sz="2000" b="1" dirty="0" err="1" smtClean="0"/>
              <a:t>Y</a:t>
            </a:r>
            <a:r>
              <a:rPr lang="en-GB" sz="2000" b="1" baseline="-25000" dirty="0" err="1" smtClean="0"/>
              <a:t>d</a:t>
            </a:r>
            <a:r>
              <a:rPr lang="en-GB" sz="2000" b="1" dirty="0" smtClean="0"/>
              <a:t>	Log</a:t>
            </a:r>
            <a:endParaRPr lang="en-GB" sz="2000" b="1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 smtClean="0"/>
              <a:t>				</a:t>
            </a:r>
            <a:r>
              <a:rPr lang="en-GB" sz="2000" dirty="0" smtClean="0"/>
              <a:t>	20</a:t>
            </a:r>
            <a:r>
              <a:rPr lang="en-GB" sz="2000" dirty="0" smtClean="0"/>
              <a:t>	</a:t>
            </a:r>
            <a:r>
              <a:rPr lang="en-GB" sz="2000" dirty="0" smtClean="0"/>
              <a:t>50	&lt;start T&gt;</a:t>
            </a:r>
            <a:endParaRPr lang="en-GB" sz="2000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 smtClean="0"/>
              <a:t>read</a:t>
            </a:r>
            <a:r>
              <a:rPr lang="en-GB" sz="2000" dirty="0" smtClean="0"/>
              <a:t>(X)	</a:t>
            </a:r>
            <a:r>
              <a:rPr lang="en-GB" sz="2000" dirty="0" smtClean="0"/>
              <a:t>20</a:t>
            </a:r>
            <a:r>
              <a:rPr lang="en-GB" sz="2000" dirty="0" smtClean="0"/>
              <a:t>	</a:t>
            </a:r>
            <a:r>
              <a:rPr lang="en-GB" sz="2000" dirty="0" smtClean="0"/>
              <a:t>	20</a:t>
            </a:r>
            <a:r>
              <a:rPr lang="en-GB" sz="2000" dirty="0" smtClean="0"/>
              <a:t>	</a:t>
            </a:r>
            <a:r>
              <a:rPr lang="en-GB" sz="2000" dirty="0" smtClean="0"/>
              <a:t>	20</a:t>
            </a:r>
            <a:r>
              <a:rPr lang="en-GB" sz="2000" dirty="0" smtClean="0"/>
              <a:t>	</a:t>
            </a:r>
            <a:r>
              <a:rPr lang="en-GB" sz="2000" dirty="0" smtClean="0"/>
              <a:t>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 smtClean="0"/>
              <a:t>X </a:t>
            </a:r>
            <a:r>
              <a:rPr lang="en-GB" sz="2000" dirty="0" smtClean="0"/>
              <a:t>:= X – 10	</a:t>
            </a:r>
            <a:r>
              <a:rPr lang="en-GB" sz="2000" dirty="0" smtClean="0"/>
              <a:t>10		20</a:t>
            </a:r>
            <a:r>
              <a:rPr lang="en-GB" sz="2000" dirty="0" smtClean="0"/>
              <a:t>		20	</a:t>
            </a:r>
            <a:r>
              <a:rPr lang="en-GB" sz="2000" dirty="0" smtClean="0"/>
              <a:t>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 smtClean="0"/>
              <a:t>write</a:t>
            </a:r>
            <a:r>
              <a:rPr lang="en-GB" sz="2000" dirty="0" smtClean="0"/>
              <a:t>(X)	</a:t>
            </a:r>
            <a:r>
              <a:rPr lang="en-GB" sz="2000" dirty="0" smtClean="0"/>
              <a:t>10	</a:t>
            </a:r>
            <a:r>
              <a:rPr lang="en-GB" sz="2000" dirty="0" smtClean="0"/>
              <a:t>	10		20	</a:t>
            </a:r>
            <a:r>
              <a:rPr lang="en-GB" sz="2000" dirty="0" smtClean="0"/>
              <a:t>50	&lt;T, X, 10&gt;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 smtClean="0"/>
              <a:t>read</a:t>
            </a:r>
            <a:r>
              <a:rPr lang="en-GB" sz="2000" dirty="0" smtClean="0"/>
              <a:t>(Y)	</a:t>
            </a:r>
            <a:r>
              <a:rPr lang="en-GB" sz="2000" dirty="0" smtClean="0"/>
              <a:t>10</a:t>
            </a:r>
            <a:r>
              <a:rPr lang="en-GB" sz="2000" dirty="0"/>
              <a:t>	</a:t>
            </a:r>
            <a:r>
              <a:rPr lang="en-GB" sz="2000" dirty="0" smtClean="0"/>
              <a:t>50</a:t>
            </a:r>
            <a:r>
              <a:rPr lang="en-GB" sz="2000" dirty="0" smtClean="0"/>
              <a:t>	10	50	20	</a:t>
            </a:r>
            <a:r>
              <a:rPr lang="en-GB" sz="2000" dirty="0" smtClean="0"/>
              <a:t>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 smtClean="0"/>
              <a:t>Y </a:t>
            </a:r>
            <a:r>
              <a:rPr lang="en-GB" sz="2000" dirty="0" smtClean="0"/>
              <a:t>:= Y+10	10	60	10	50	20	</a:t>
            </a:r>
            <a:r>
              <a:rPr lang="en-GB" sz="2000" dirty="0" smtClean="0"/>
              <a:t>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 smtClean="0"/>
              <a:t>write</a:t>
            </a:r>
            <a:r>
              <a:rPr lang="en-GB" sz="2000" dirty="0" smtClean="0"/>
              <a:t>(Y)	</a:t>
            </a:r>
            <a:r>
              <a:rPr lang="en-GB" sz="2000" dirty="0" smtClean="0"/>
              <a:t>10</a:t>
            </a:r>
            <a:r>
              <a:rPr lang="en-GB" sz="2000" dirty="0" smtClean="0"/>
              <a:t>	60	10	60	20	</a:t>
            </a:r>
            <a:r>
              <a:rPr lang="en-GB" sz="2000" dirty="0" smtClean="0"/>
              <a:t>50	&lt;T, Y, 60&gt;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						&lt;commit T&gt;</a:t>
            </a:r>
            <a:endParaRPr lang="en-GB" sz="2000" dirty="0" smtClean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 smtClean="0"/>
              <a:t>flush log</a:t>
            </a:r>
            <a:endParaRPr lang="en-GB" sz="2000" dirty="0" smtClean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 smtClean="0"/>
              <a:t>output</a:t>
            </a:r>
            <a:r>
              <a:rPr lang="en-GB" sz="2000" dirty="0" smtClean="0"/>
              <a:t>(X)	10	60	10	60	10	</a:t>
            </a:r>
            <a:r>
              <a:rPr lang="en-GB" sz="2000" dirty="0" smtClean="0"/>
              <a:t>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 smtClean="0"/>
              <a:t>output</a:t>
            </a:r>
            <a:r>
              <a:rPr lang="en-GB" sz="2000" dirty="0" smtClean="0"/>
              <a:t>(Y)	10	60	10	60	10	</a:t>
            </a:r>
            <a:r>
              <a:rPr lang="en-GB" sz="2000" dirty="0" smtClean="0"/>
              <a:t>60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087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with Redo Logging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identify the committed transactions</a:t>
            </a:r>
          </a:p>
          <a:p>
            <a:pPr marL="0" indent="0">
              <a:buNone/>
            </a:pPr>
            <a:r>
              <a:rPr lang="en-US" dirty="0" smtClean="0"/>
              <a:t>for each log entry &lt;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new</a:t>
            </a:r>
            <a:r>
              <a:rPr lang="en-US" dirty="0" smtClean="0"/>
              <a:t>&gt;, scanning forwards {</a:t>
            </a:r>
            <a:br>
              <a:rPr lang="en-US" dirty="0" smtClean="0"/>
            </a:br>
            <a:r>
              <a:rPr lang="en-US" dirty="0" smtClean="0"/>
              <a:t>	if  </a:t>
            </a:r>
            <a:r>
              <a:rPr lang="en-US" i="1" dirty="0" smtClean="0"/>
              <a:t>T</a:t>
            </a:r>
            <a:r>
              <a:rPr lang="en-US" dirty="0" smtClean="0"/>
              <a:t> is not committed {</a:t>
            </a:r>
            <a:br>
              <a:rPr lang="en-US" dirty="0" smtClean="0"/>
            </a:br>
            <a:r>
              <a:rPr lang="en-US" dirty="0" smtClean="0"/>
              <a:t> 		do nothing</a:t>
            </a:r>
            <a:br>
              <a:rPr lang="en-US" dirty="0" smtClean="0"/>
            </a:br>
            <a:r>
              <a:rPr lang="en-US" dirty="0" smtClean="0"/>
              <a:t>	} else {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write value new for </a:t>
            </a:r>
            <a:r>
              <a:rPr lang="en-US" i="1" dirty="0" smtClean="0"/>
              <a:t>X</a:t>
            </a:r>
            <a:r>
              <a:rPr lang="en-US" dirty="0" smtClean="0"/>
              <a:t> to the database</a:t>
            </a:r>
            <a:br>
              <a:rPr lang="en-US" dirty="0" smtClean="0"/>
            </a:br>
            <a:r>
              <a:rPr lang="en-US" dirty="0" smtClean="0"/>
              <a:t>	}</a:t>
            </a:r>
            <a:br>
              <a:rPr lang="en-US" dirty="0" smtClean="0"/>
            </a:br>
            <a:r>
              <a:rPr lang="en-US" dirty="0" smtClean="0"/>
              <a:t>}</a:t>
            </a:r>
            <a:br>
              <a:rPr lang="en-US" dirty="0" smtClean="0"/>
            </a:br>
            <a:r>
              <a:rPr lang="en-US" dirty="0" smtClean="0"/>
              <a:t>for each incomplete transaction </a:t>
            </a:r>
            <a:r>
              <a:rPr lang="en-US" i="1" dirty="0" smtClean="0"/>
              <a:t>T</a:t>
            </a:r>
            <a:r>
              <a:rPr lang="en-US" dirty="0"/>
              <a:t> </a:t>
            </a:r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smtClean="0"/>
              <a:t>	write &lt;abort </a:t>
            </a:r>
            <a:r>
              <a:rPr lang="en-US" i="1" dirty="0" smtClean="0"/>
              <a:t>T</a:t>
            </a:r>
            <a:r>
              <a:rPr lang="en-US" dirty="0" smtClean="0"/>
              <a:t>&gt; to log</a:t>
            </a:r>
            <a:br>
              <a:rPr lang="en-US" dirty="0" smtClean="0"/>
            </a:br>
            <a:r>
              <a:rPr lang="en-US" dirty="0" smtClean="0"/>
              <a:t>}</a:t>
            </a:r>
            <a:br>
              <a:rPr lang="en-US" dirty="0" smtClean="0"/>
            </a:br>
            <a:r>
              <a:rPr lang="en-US" dirty="0" smtClean="0"/>
              <a:t>flush log</a:t>
            </a:r>
          </a:p>
        </p:txBody>
      </p:sp>
    </p:spTree>
    <p:extLst>
      <p:ext uri="{BB962C8B-B14F-4D97-AF65-F5344CB8AC3E}">
        <p14:creationId xmlns:p14="http://schemas.microsoft.com/office/powerpoint/2010/main" val="953919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Checkpointing</a:t>
            </a:r>
            <a:r>
              <a:rPr lang="en-US" dirty="0" smtClean="0"/>
              <a:t> with Redo Logging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Write log record &lt;start </a:t>
            </a:r>
            <a:r>
              <a:rPr lang="en-US" dirty="0" err="1" smtClean="0"/>
              <a:t>ckpt</a:t>
            </a:r>
            <a:r>
              <a:rPr lang="en-US" dirty="0" smtClean="0"/>
              <a:t> (T1..Tn)&gt;, where T1...</a:t>
            </a:r>
            <a:r>
              <a:rPr lang="en-US" dirty="0" err="1" smtClean="0"/>
              <a:t>Tn</a:t>
            </a:r>
            <a:r>
              <a:rPr lang="en-US" dirty="0" smtClean="0"/>
              <a:t> are uncommitted, and flush log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Write to disk all database items that have been written to buffers but not yet to disk, by transactions that have already committed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Write log record &lt;end </a:t>
            </a:r>
            <a:r>
              <a:rPr lang="en-US" dirty="0" err="1" smtClean="0"/>
              <a:t>ckpt</a:t>
            </a:r>
            <a:r>
              <a:rPr lang="en-US" dirty="0" smtClean="0"/>
              <a:t>&gt; and flush log&gt;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673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with </a:t>
            </a:r>
            <a:r>
              <a:rPr lang="en-US" dirty="0" err="1" smtClean="0"/>
              <a:t>Checkpointed</a:t>
            </a:r>
            <a:r>
              <a:rPr lang="en-US" dirty="0" smtClean="0"/>
              <a:t> Redo Logging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with </a:t>
            </a:r>
            <a:r>
              <a:rPr lang="en-US" dirty="0" err="1" smtClean="0"/>
              <a:t>checkpointed</a:t>
            </a:r>
            <a:r>
              <a:rPr lang="en-US" dirty="0" smtClean="0"/>
              <a:t> undo logging, two cases:</a:t>
            </a:r>
          </a:p>
          <a:p>
            <a:pPr marL="0" indent="0">
              <a:buNone/>
            </a:pPr>
            <a:r>
              <a:rPr lang="en-US" b="1" dirty="0" smtClean="0"/>
              <a:t>&lt;end </a:t>
            </a:r>
            <a:r>
              <a:rPr lang="en-US" b="1" dirty="0" err="1" smtClean="0"/>
              <a:t>ckpt</a:t>
            </a:r>
            <a:r>
              <a:rPr lang="en-US" b="1" dirty="0" smtClean="0"/>
              <a:t>&gt;</a:t>
            </a:r>
          </a:p>
          <a:p>
            <a:pPr lvl="1"/>
            <a:r>
              <a:rPr lang="en-US" dirty="0" smtClean="0"/>
              <a:t>Every value written by transactions that committed before the corresponding &lt;start </a:t>
            </a:r>
            <a:r>
              <a:rPr lang="en-US" dirty="0" err="1" smtClean="0"/>
              <a:t>ckpt</a:t>
            </a:r>
            <a:r>
              <a:rPr lang="en-US" dirty="0" smtClean="0"/>
              <a:t> ()&gt; has been written to disk – ignore</a:t>
            </a:r>
          </a:p>
          <a:p>
            <a:pPr lvl="1"/>
            <a:r>
              <a:rPr lang="en-US" dirty="0" smtClean="0"/>
              <a:t>Any transaction named in the checkpoint start, or which has started since, may have changes that have not been written to disk (even if the transaction has committed)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676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input(X)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an 5"/>
          <p:cNvSpPr/>
          <p:nvPr/>
        </p:nvSpPr>
        <p:spPr bwMode="auto">
          <a:xfrm>
            <a:off x="1029664" y="2283368"/>
            <a:ext cx="1800000" cy="1800000"/>
          </a:xfrm>
          <a:prstGeom prst="can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666815" y="2281467"/>
            <a:ext cx="1080000" cy="180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35054" y="3183064"/>
            <a:ext cx="360000" cy="360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X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13142" y="4106251"/>
            <a:ext cx="608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disk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70500" y="4117693"/>
            <a:ext cx="802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buffer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55536" y="4106251"/>
            <a:ext cx="1340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transaction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4392000" y="2461999"/>
            <a:ext cx="360000" cy="1441065"/>
            <a:chOff x="4392000" y="2281467"/>
            <a:chExt cx="360000" cy="1441065"/>
          </a:xfrm>
        </p:grpSpPr>
        <p:sp>
          <p:nvSpPr>
            <p:cNvPr id="14" name="Rectangle 13"/>
            <p:cNvSpPr/>
            <p:nvPr/>
          </p:nvSpPr>
          <p:spPr bwMode="auto">
            <a:xfrm>
              <a:off x="4392000" y="2281467"/>
              <a:ext cx="360000" cy="360000"/>
            </a:xfrm>
            <a:prstGeom prst="rect">
              <a:avLst/>
            </a:prstGeom>
            <a:solidFill>
              <a:srgbClr val="ADCEE5"/>
            </a:solidFill>
            <a:ln w="12700" cap="flat" cmpd="sng" algn="ctr">
              <a:solidFill>
                <a:srgbClr val="285A7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4392000" y="2642532"/>
              <a:ext cx="360000" cy="360000"/>
            </a:xfrm>
            <a:prstGeom prst="rect">
              <a:avLst/>
            </a:prstGeom>
            <a:solidFill>
              <a:srgbClr val="ADCEE5"/>
            </a:solidFill>
            <a:ln w="12700" cap="flat" cmpd="sng" algn="ctr">
              <a:solidFill>
                <a:srgbClr val="285A7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392000" y="3002532"/>
              <a:ext cx="360000" cy="360000"/>
            </a:xfrm>
            <a:prstGeom prst="rect">
              <a:avLst/>
            </a:prstGeom>
            <a:solidFill>
              <a:srgbClr val="ADCEE5"/>
            </a:solidFill>
            <a:ln w="12700" cap="flat" cmpd="sng" algn="ctr">
              <a:solidFill>
                <a:srgbClr val="285A7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4392000" y="3362532"/>
              <a:ext cx="360000" cy="360000"/>
            </a:xfrm>
            <a:prstGeom prst="rect">
              <a:avLst/>
            </a:prstGeom>
            <a:solidFill>
              <a:srgbClr val="ADCEE5"/>
            </a:solidFill>
            <a:ln w="12700" cap="flat" cmpd="sng" algn="ctr">
              <a:solidFill>
                <a:srgbClr val="285A7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2286000" y="502898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dirty="0"/>
              <a:t>Copy the disk block containing database item X into a memory buffer</a:t>
            </a:r>
          </a:p>
        </p:txBody>
      </p:sp>
      <p:cxnSp>
        <p:nvCxnSpPr>
          <p:cNvPr id="37" name="Straight Arrow Connector 36"/>
          <p:cNvCxnSpPr>
            <a:stCxn id="9" idx="3"/>
            <a:endCxn id="16" idx="1"/>
          </p:cNvCxnSpPr>
          <p:nvPr/>
        </p:nvCxnSpPr>
        <p:spPr bwMode="auto">
          <a:xfrm>
            <a:off x="2095054" y="3363064"/>
            <a:ext cx="229694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944707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with </a:t>
            </a:r>
            <a:r>
              <a:rPr lang="en-US" dirty="0" err="1" smtClean="0"/>
              <a:t>Checkpointed</a:t>
            </a:r>
            <a:r>
              <a:rPr lang="en-US" dirty="0" smtClean="0"/>
              <a:t> Redo Logging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with </a:t>
            </a:r>
            <a:r>
              <a:rPr lang="en-US" dirty="0" err="1" smtClean="0"/>
              <a:t>checkpointed</a:t>
            </a:r>
            <a:r>
              <a:rPr lang="en-US" dirty="0" smtClean="0"/>
              <a:t> undo logging, two cases:</a:t>
            </a:r>
          </a:p>
          <a:p>
            <a:pPr marL="0" indent="0">
              <a:buNone/>
            </a:pPr>
            <a:r>
              <a:rPr lang="en-US" b="1" dirty="0" smtClean="0"/>
              <a:t>&lt;start </a:t>
            </a:r>
            <a:r>
              <a:rPr lang="en-US" b="1" dirty="0" err="1" smtClean="0"/>
              <a:t>ckpt</a:t>
            </a:r>
            <a:r>
              <a:rPr lang="en-US" b="1" dirty="0" smtClean="0"/>
              <a:t> (T1...</a:t>
            </a:r>
            <a:r>
              <a:rPr lang="en-US" b="1" dirty="0" err="1" smtClean="0"/>
              <a:t>Tn</a:t>
            </a:r>
            <a:r>
              <a:rPr lang="en-US" b="1" dirty="0" smtClean="0"/>
              <a:t>)&gt;</a:t>
            </a:r>
          </a:p>
          <a:p>
            <a:pPr lvl="1"/>
            <a:r>
              <a:rPr lang="en-US" dirty="0" smtClean="0"/>
              <a:t>Can’t tell whether committed transactions prior to this checkpoint had their changes written to disk</a:t>
            </a:r>
          </a:p>
          <a:p>
            <a:pPr lvl="1"/>
            <a:r>
              <a:rPr lang="en-US" dirty="0" smtClean="0"/>
              <a:t>Search back to the previous &lt;end </a:t>
            </a:r>
            <a:r>
              <a:rPr lang="en-US" dirty="0" err="1" smtClean="0"/>
              <a:t>ckpt</a:t>
            </a:r>
            <a:r>
              <a:rPr lang="en-US" dirty="0" smtClean="0"/>
              <a:t>&gt;, find its corresponding &lt;start </a:t>
            </a:r>
            <a:r>
              <a:rPr lang="en-US" dirty="0" err="1" smtClean="0"/>
              <a:t>ckpt</a:t>
            </a:r>
            <a:r>
              <a:rPr lang="en-US" dirty="0" smtClean="0"/>
              <a:t> ()&gt; and treat as before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38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Undo/Redo </a:t>
            </a:r>
            <a:br>
              <a:rPr lang="en-US" dirty="0" smtClean="0"/>
            </a:br>
            <a:r>
              <a:rPr lang="en-US" dirty="0" smtClean="0"/>
              <a:t>Logging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391400" y="6316663"/>
            <a:ext cx="1752600" cy="312737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501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Undo/Redo Logging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Aims to address issues in both undo and redo logging</a:t>
            </a:r>
          </a:p>
          <a:p>
            <a:pPr lvl="1"/>
            <a:r>
              <a:rPr lang="en-US" dirty="0" smtClean="0"/>
              <a:t>Undo logging may increase number of disk i/o operations</a:t>
            </a:r>
          </a:p>
          <a:p>
            <a:pPr lvl="1"/>
            <a:r>
              <a:rPr lang="en-US" dirty="0" smtClean="0"/>
              <a:t>Redo logging requires that all modified blocks be kept in buffers until the transaction commits and the logs flushed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Introduces </a:t>
            </a:r>
            <a:r>
              <a:rPr lang="en-US" dirty="0"/>
              <a:t>a different record type to record changes:</a:t>
            </a:r>
          </a:p>
          <a:p>
            <a:pPr marL="0" indent="0">
              <a:buNone/>
            </a:pPr>
            <a:r>
              <a:rPr lang="en-US" b="1" dirty="0"/>
              <a:t>&lt;</a:t>
            </a:r>
            <a:r>
              <a:rPr lang="en-US" b="1" i="1" dirty="0"/>
              <a:t>T</a:t>
            </a:r>
            <a:r>
              <a:rPr lang="en-US" b="1" dirty="0"/>
              <a:t>, </a:t>
            </a:r>
            <a:r>
              <a:rPr lang="en-US" b="1" i="1" dirty="0"/>
              <a:t>X</a:t>
            </a:r>
            <a:r>
              <a:rPr lang="en-US" b="1" dirty="0" smtClean="0"/>
              <a:t>, </a:t>
            </a:r>
            <a:r>
              <a:rPr lang="en-US" b="1" i="1" dirty="0" smtClean="0"/>
              <a:t>old</a:t>
            </a:r>
            <a:r>
              <a:rPr lang="en-US" b="1" dirty="0" smtClean="0"/>
              <a:t>, </a:t>
            </a:r>
            <a:r>
              <a:rPr lang="en-US" b="1" i="1" dirty="0"/>
              <a:t>new</a:t>
            </a:r>
            <a:r>
              <a:rPr lang="en-US" b="1" dirty="0"/>
              <a:t>&gt;</a:t>
            </a:r>
            <a:br>
              <a:rPr lang="en-US" b="1" dirty="0"/>
            </a:br>
            <a:r>
              <a:rPr lang="en-US" dirty="0"/>
              <a:t>Transaction T has changed database item X </a:t>
            </a:r>
            <a:r>
              <a:rPr lang="en-US" dirty="0" smtClean="0"/>
              <a:t>from an old to </a:t>
            </a:r>
            <a:r>
              <a:rPr lang="en-US" dirty="0"/>
              <a:t>a new </a:t>
            </a:r>
            <a:r>
              <a:rPr lang="en-US" dirty="0" smtClean="0"/>
              <a:t>value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457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Undo/Redo Logging Rules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UR1: Before transaction T modifies any database item X on disk, the update record &lt;T, X, old, new&gt; must be written to disk</a:t>
            </a:r>
          </a:p>
          <a:p>
            <a:pPr marL="0" indent="0">
              <a:buNone/>
            </a:pPr>
            <a:r>
              <a:rPr lang="en-US" dirty="0" smtClean="0"/>
              <a:t>UR2: A &lt;commit T&gt; record must be flushed to disk as soon as it it written to the log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Note: the &lt;commit T&gt; log record may come before or after any of the changes on disk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690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Transaction with Undo/Redo Logging</a:t>
            </a:r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b="1" dirty="0" smtClean="0"/>
              <a:t>Action	</a:t>
            </a:r>
            <a:r>
              <a:rPr lang="en-GB" sz="2000" b="1" dirty="0" smtClean="0"/>
              <a:t>X</a:t>
            </a:r>
            <a:r>
              <a:rPr lang="en-GB" sz="2000" b="1" dirty="0" smtClean="0"/>
              <a:t>	</a:t>
            </a:r>
            <a:r>
              <a:rPr lang="en-GB" sz="2000" b="1" dirty="0" smtClean="0"/>
              <a:t>Y</a:t>
            </a:r>
            <a:r>
              <a:rPr lang="en-GB" sz="2000" b="1" dirty="0" smtClean="0"/>
              <a:t>	</a:t>
            </a:r>
            <a:r>
              <a:rPr lang="en-GB" sz="2000" b="1" dirty="0" err="1" smtClean="0"/>
              <a:t>X</a:t>
            </a:r>
            <a:r>
              <a:rPr lang="en-GB" sz="2000" b="1" baseline="-25000" dirty="0" err="1" smtClean="0"/>
              <a:t>m</a:t>
            </a:r>
            <a:r>
              <a:rPr lang="en-GB" sz="2000" b="1" dirty="0" smtClean="0"/>
              <a:t>	</a:t>
            </a:r>
            <a:r>
              <a:rPr lang="en-GB" sz="2000" b="1" dirty="0" err="1"/>
              <a:t>Y</a:t>
            </a:r>
            <a:r>
              <a:rPr lang="en-GB" sz="2000" b="1" baseline="-25000" dirty="0" err="1" smtClean="0"/>
              <a:t>m</a:t>
            </a:r>
            <a:r>
              <a:rPr lang="en-GB" sz="2000" b="1" dirty="0" smtClean="0"/>
              <a:t>	</a:t>
            </a:r>
            <a:r>
              <a:rPr lang="en-GB" sz="2000" b="1" dirty="0" err="1" smtClean="0"/>
              <a:t>X</a:t>
            </a:r>
            <a:r>
              <a:rPr lang="en-GB" sz="2000" b="1" baseline="-25000" dirty="0" err="1" smtClean="0"/>
              <a:t>d</a:t>
            </a:r>
            <a:r>
              <a:rPr lang="en-GB" sz="2000" b="1" dirty="0" smtClean="0"/>
              <a:t>	</a:t>
            </a:r>
            <a:r>
              <a:rPr lang="en-GB" sz="2000" b="1" dirty="0" err="1" smtClean="0"/>
              <a:t>Y</a:t>
            </a:r>
            <a:r>
              <a:rPr lang="en-GB" sz="2000" b="1" baseline="-25000" dirty="0" err="1" smtClean="0"/>
              <a:t>d</a:t>
            </a:r>
            <a:r>
              <a:rPr lang="en-GB" sz="2000" b="1" dirty="0" smtClean="0"/>
              <a:t>	Log</a:t>
            </a:r>
            <a:endParaRPr lang="en-GB" sz="2000" b="1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 smtClean="0"/>
              <a:t>				</a:t>
            </a:r>
            <a:r>
              <a:rPr lang="en-GB" sz="2000" dirty="0" smtClean="0"/>
              <a:t>	20</a:t>
            </a:r>
            <a:r>
              <a:rPr lang="en-GB" sz="2000" dirty="0" smtClean="0"/>
              <a:t>	</a:t>
            </a:r>
            <a:r>
              <a:rPr lang="en-GB" sz="2000" dirty="0" smtClean="0"/>
              <a:t>50	&lt;start T&gt;</a:t>
            </a:r>
            <a:endParaRPr lang="en-GB" sz="2000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 smtClean="0"/>
              <a:t>read</a:t>
            </a:r>
            <a:r>
              <a:rPr lang="en-GB" sz="2000" dirty="0" smtClean="0"/>
              <a:t>(X)	</a:t>
            </a:r>
            <a:r>
              <a:rPr lang="en-GB" sz="2000" dirty="0" smtClean="0"/>
              <a:t>20</a:t>
            </a:r>
            <a:r>
              <a:rPr lang="en-GB" sz="2000" dirty="0" smtClean="0"/>
              <a:t>	</a:t>
            </a:r>
            <a:r>
              <a:rPr lang="en-GB" sz="2000" dirty="0" smtClean="0"/>
              <a:t>	20</a:t>
            </a:r>
            <a:r>
              <a:rPr lang="en-GB" sz="2000" dirty="0" smtClean="0"/>
              <a:t>	</a:t>
            </a:r>
            <a:r>
              <a:rPr lang="en-GB" sz="2000" dirty="0" smtClean="0"/>
              <a:t>	20</a:t>
            </a:r>
            <a:r>
              <a:rPr lang="en-GB" sz="2000" dirty="0" smtClean="0"/>
              <a:t>	</a:t>
            </a:r>
            <a:r>
              <a:rPr lang="en-GB" sz="2000" dirty="0" smtClean="0"/>
              <a:t>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 smtClean="0"/>
              <a:t>X </a:t>
            </a:r>
            <a:r>
              <a:rPr lang="en-GB" sz="2000" dirty="0" smtClean="0"/>
              <a:t>:= X – 10	</a:t>
            </a:r>
            <a:r>
              <a:rPr lang="en-GB" sz="2000" dirty="0" smtClean="0"/>
              <a:t>10		20</a:t>
            </a:r>
            <a:r>
              <a:rPr lang="en-GB" sz="2000" dirty="0" smtClean="0"/>
              <a:t>		20	</a:t>
            </a:r>
            <a:r>
              <a:rPr lang="en-GB" sz="2000" dirty="0" smtClean="0"/>
              <a:t>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 smtClean="0"/>
              <a:t>write</a:t>
            </a:r>
            <a:r>
              <a:rPr lang="en-GB" sz="2000" dirty="0" smtClean="0"/>
              <a:t>(X)	</a:t>
            </a:r>
            <a:r>
              <a:rPr lang="en-GB" sz="2000" dirty="0" smtClean="0"/>
              <a:t>10	</a:t>
            </a:r>
            <a:r>
              <a:rPr lang="en-GB" sz="2000" dirty="0" smtClean="0"/>
              <a:t>	10		20	</a:t>
            </a:r>
            <a:r>
              <a:rPr lang="en-GB" sz="2000" dirty="0" smtClean="0"/>
              <a:t>50	&lt;T, X, 20, 10&gt;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 smtClean="0"/>
              <a:t>read</a:t>
            </a:r>
            <a:r>
              <a:rPr lang="en-GB" sz="2000" dirty="0" smtClean="0"/>
              <a:t>(Y)	</a:t>
            </a:r>
            <a:r>
              <a:rPr lang="en-GB" sz="2000" dirty="0" smtClean="0"/>
              <a:t>10</a:t>
            </a:r>
            <a:r>
              <a:rPr lang="en-GB" sz="2000" dirty="0"/>
              <a:t>	</a:t>
            </a:r>
            <a:r>
              <a:rPr lang="en-GB" sz="2000" dirty="0" smtClean="0"/>
              <a:t>50</a:t>
            </a:r>
            <a:r>
              <a:rPr lang="en-GB" sz="2000" dirty="0" smtClean="0"/>
              <a:t>	10	50	20	</a:t>
            </a:r>
            <a:r>
              <a:rPr lang="en-GB" sz="2000" dirty="0" smtClean="0"/>
              <a:t>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 smtClean="0"/>
              <a:t>Y </a:t>
            </a:r>
            <a:r>
              <a:rPr lang="en-GB" sz="2000" dirty="0" smtClean="0"/>
              <a:t>:= Y+10	10	60	10	50	20	</a:t>
            </a:r>
            <a:r>
              <a:rPr lang="en-GB" sz="2000" dirty="0" smtClean="0"/>
              <a:t>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 smtClean="0"/>
              <a:t>write</a:t>
            </a:r>
            <a:r>
              <a:rPr lang="en-GB" sz="2000" dirty="0" smtClean="0"/>
              <a:t>(Y)	</a:t>
            </a:r>
            <a:r>
              <a:rPr lang="en-GB" sz="2000" dirty="0" smtClean="0"/>
              <a:t>10</a:t>
            </a:r>
            <a:r>
              <a:rPr lang="en-GB" sz="2000" dirty="0" smtClean="0"/>
              <a:t>	60	10	60	20	</a:t>
            </a:r>
            <a:r>
              <a:rPr lang="en-GB" sz="2000" dirty="0" smtClean="0"/>
              <a:t>50	&lt;T, Y, 50, 60&gt;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 smtClean="0"/>
              <a:t>flush log</a:t>
            </a:r>
            <a:endParaRPr lang="en-GB" sz="2000" dirty="0" smtClean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 smtClean="0"/>
              <a:t>output</a:t>
            </a:r>
            <a:r>
              <a:rPr lang="en-GB" sz="2000" dirty="0" smtClean="0"/>
              <a:t>(X)	10	60	10	60	10	</a:t>
            </a:r>
            <a:r>
              <a:rPr lang="en-GB" sz="2000" dirty="0" smtClean="0"/>
              <a:t>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/>
              <a:t>							&lt;commit T</a:t>
            </a:r>
            <a:r>
              <a:rPr lang="en-GB" sz="2000" dirty="0" smtClean="0"/>
              <a:t>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 smtClean="0"/>
              <a:t>flush log</a:t>
            </a:r>
            <a:endParaRPr lang="en-GB" sz="2000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 smtClean="0"/>
              <a:t>output</a:t>
            </a:r>
            <a:r>
              <a:rPr lang="en-GB" sz="2000" dirty="0" smtClean="0"/>
              <a:t>(Y)	10	60	10	60	10	</a:t>
            </a:r>
            <a:r>
              <a:rPr lang="en-GB" sz="2000" dirty="0" smtClean="0"/>
              <a:t>60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611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with Undo/Redo Logging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Redo all committed transactions from oldest to newest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Undo all incomplete transactions from newest to oldest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88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Checkpointing</a:t>
            </a:r>
            <a:r>
              <a:rPr lang="en-US" dirty="0" smtClean="0"/>
              <a:t> with Undo/Redo Logging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Write &lt;start </a:t>
            </a:r>
            <a:r>
              <a:rPr lang="en-US" dirty="0" err="1" smtClean="0"/>
              <a:t>ckpt</a:t>
            </a:r>
            <a:r>
              <a:rPr lang="en-US" dirty="0" smtClean="0"/>
              <a:t> (T1...</a:t>
            </a:r>
            <a:r>
              <a:rPr lang="en-US" dirty="0" err="1" smtClean="0"/>
              <a:t>Tn</a:t>
            </a:r>
            <a:r>
              <a:rPr lang="en-US" dirty="0" smtClean="0"/>
              <a:t>)&gt; to log and flush log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Write to disk all dirty buffers (i.e. those with one or more changed database items, not just those from committed transactions)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Write &lt;end </a:t>
            </a:r>
            <a:r>
              <a:rPr lang="en-US" dirty="0" err="1" smtClean="0"/>
              <a:t>ckpt</a:t>
            </a:r>
            <a:r>
              <a:rPr lang="en-US" dirty="0" smtClean="0"/>
              <a:t>&gt; to log and flush 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847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4392000" y="2461999"/>
            <a:ext cx="360000" cy="1441065"/>
            <a:chOff x="4392000" y="2281467"/>
            <a:chExt cx="360000" cy="1441065"/>
          </a:xfrm>
        </p:grpSpPr>
        <p:sp>
          <p:nvSpPr>
            <p:cNvPr id="14" name="Rectangle 13"/>
            <p:cNvSpPr/>
            <p:nvPr/>
          </p:nvSpPr>
          <p:spPr bwMode="auto">
            <a:xfrm>
              <a:off x="4392000" y="2281467"/>
              <a:ext cx="360000" cy="360000"/>
            </a:xfrm>
            <a:prstGeom prst="rect">
              <a:avLst/>
            </a:prstGeom>
            <a:solidFill>
              <a:srgbClr val="ADCEE5"/>
            </a:solidFill>
            <a:ln w="12700" cap="flat" cmpd="sng" algn="ctr">
              <a:solidFill>
                <a:srgbClr val="285A7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4392000" y="2642532"/>
              <a:ext cx="360000" cy="360000"/>
            </a:xfrm>
            <a:prstGeom prst="rect">
              <a:avLst/>
            </a:prstGeom>
            <a:solidFill>
              <a:srgbClr val="ADCEE5"/>
            </a:solidFill>
            <a:ln w="12700" cap="flat" cmpd="sng" algn="ctr">
              <a:solidFill>
                <a:srgbClr val="285A7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392000" y="3002532"/>
              <a:ext cx="360000" cy="360000"/>
            </a:xfrm>
            <a:prstGeom prst="rect">
              <a:avLst/>
            </a:prstGeom>
            <a:solidFill>
              <a:srgbClr val="ADCEE5"/>
            </a:solidFill>
            <a:ln w="12700" cap="flat" cmpd="sng" algn="ctr">
              <a:solidFill>
                <a:srgbClr val="285A7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4392000" y="3362532"/>
              <a:ext cx="360000" cy="360000"/>
            </a:xfrm>
            <a:prstGeom prst="rect">
              <a:avLst/>
            </a:prstGeom>
            <a:solidFill>
              <a:srgbClr val="ADCEE5"/>
            </a:solidFill>
            <a:ln w="12700" cap="flat" cmpd="sng" algn="ctr">
              <a:solidFill>
                <a:srgbClr val="285A7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read(X)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an 5"/>
          <p:cNvSpPr/>
          <p:nvPr/>
        </p:nvSpPr>
        <p:spPr bwMode="auto">
          <a:xfrm>
            <a:off x="1029664" y="2283368"/>
            <a:ext cx="1800000" cy="1800000"/>
          </a:xfrm>
          <a:prstGeom prst="can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666815" y="2281467"/>
            <a:ext cx="1080000" cy="180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392000" y="3183064"/>
            <a:ext cx="360000" cy="360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X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13142" y="4106251"/>
            <a:ext cx="608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disk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70500" y="4117693"/>
            <a:ext cx="802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buffer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55536" y="4106251"/>
            <a:ext cx="1340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transaction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67400" y="318306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2286000" y="502898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dirty="0"/>
              <a:t>Read a database item X into a local variable. If the block containing X is not already in a memory buffer, first input(X)</a:t>
            </a:r>
          </a:p>
        </p:txBody>
      </p:sp>
      <p:cxnSp>
        <p:nvCxnSpPr>
          <p:cNvPr id="18" name="Straight Arrow Connector 17"/>
          <p:cNvCxnSpPr>
            <a:stCxn id="9" idx="3"/>
            <a:endCxn id="20" idx="1"/>
          </p:cNvCxnSpPr>
          <p:nvPr/>
        </p:nvCxnSpPr>
        <p:spPr bwMode="auto">
          <a:xfrm>
            <a:off x="4752000" y="3363064"/>
            <a:ext cx="2315400" cy="466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1735054" y="3183064"/>
            <a:ext cx="360000" cy="360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X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620454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write(X)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an 5"/>
          <p:cNvSpPr/>
          <p:nvPr/>
        </p:nvSpPr>
        <p:spPr bwMode="auto">
          <a:xfrm>
            <a:off x="1029664" y="2283368"/>
            <a:ext cx="1800000" cy="1800000"/>
          </a:xfrm>
          <a:prstGeom prst="can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666815" y="2281467"/>
            <a:ext cx="1080000" cy="180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35054" y="3183064"/>
            <a:ext cx="360000" cy="360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X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13142" y="4106251"/>
            <a:ext cx="608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disk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70500" y="4117693"/>
            <a:ext cx="802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buffer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55536" y="4106251"/>
            <a:ext cx="1340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transaction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4392000" y="2461999"/>
            <a:ext cx="360000" cy="1441065"/>
            <a:chOff x="4392000" y="2281467"/>
            <a:chExt cx="360000" cy="1441065"/>
          </a:xfrm>
        </p:grpSpPr>
        <p:sp>
          <p:nvSpPr>
            <p:cNvPr id="14" name="Rectangle 13"/>
            <p:cNvSpPr/>
            <p:nvPr/>
          </p:nvSpPr>
          <p:spPr bwMode="auto">
            <a:xfrm>
              <a:off x="4392000" y="2281467"/>
              <a:ext cx="360000" cy="360000"/>
            </a:xfrm>
            <a:prstGeom prst="rect">
              <a:avLst/>
            </a:prstGeom>
            <a:solidFill>
              <a:srgbClr val="ADCEE5"/>
            </a:solidFill>
            <a:ln w="12700" cap="flat" cmpd="sng" algn="ctr">
              <a:solidFill>
                <a:srgbClr val="285A7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4392000" y="2642532"/>
              <a:ext cx="360000" cy="360000"/>
            </a:xfrm>
            <a:prstGeom prst="rect">
              <a:avLst/>
            </a:prstGeom>
            <a:solidFill>
              <a:srgbClr val="ADCEE5"/>
            </a:solidFill>
            <a:ln w="12700" cap="flat" cmpd="sng" algn="ctr">
              <a:solidFill>
                <a:srgbClr val="285A7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392000" y="3002532"/>
              <a:ext cx="360000" cy="360000"/>
            </a:xfrm>
            <a:prstGeom prst="rect">
              <a:avLst/>
            </a:prstGeom>
            <a:solidFill>
              <a:srgbClr val="ADCEE5"/>
            </a:solidFill>
            <a:ln w="12700" cap="flat" cmpd="sng" algn="ctr">
              <a:solidFill>
                <a:srgbClr val="285A7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4392000" y="3362532"/>
              <a:ext cx="360000" cy="360000"/>
            </a:xfrm>
            <a:prstGeom prst="rect">
              <a:avLst/>
            </a:prstGeom>
            <a:solidFill>
              <a:srgbClr val="ADCEE5"/>
            </a:solidFill>
            <a:ln w="12700" cap="flat" cmpd="sng" algn="ctr">
              <a:solidFill>
                <a:srgbClr val="285A7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7067400" y="318306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2286000" y="502898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dirty="0"/>
              <a:t>Write the value of local variable into database item X in a memory buffer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392000" y="3183064"/>
            <a:ext cx="360000" cy="360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X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9" name="Straight Arrow Connector 18"/>
          <p:cNvCxnSpPr>
            <a:stCxn id="20" idx="1"/>
            <a:endCxn id="16" idx="3"/>
          </p:cNvCxnSpPr>
          <p:nvPr/>
        </p:nvCxnSpPr>
        <p:spPr bwMode="auto">
          <a:xfrm flipH="1" flipV="1">
            <a:off x="4752000" y="3363064"/>
            <a:ext cx="2315400" cy="466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</p:spTree>
    <p:extLst>
      <p:ext uri="{BB962C8B-B14F-4D97-AF65-F5344CB8AC3E}">
        <p14:creationId xmlns:p14="http://schemas.microsoft.com/office/powerpoint/2010/main" val="620454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output(X)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an 5"/>
          <p:cNvSpPr/>
          <p:nvPr/>
        </p:nvSpPr>
        <p:spPr bwMode="auto">
          <a:xfrm>
            <a:off x="1029664" y="2283368"/>
            <a:ext cx="1800000" cy="1800000"/>
          </a:xfrm>
          <a:prstGeom prst="can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666815" y="2281467"/>
            <a:ext cx="1080000" cy="180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35054" y="3183064"/>
            <a:ext cx="360000" cy="360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X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13142" y="4106251"/>
            <a:ext cx="608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disk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70500" y="4117693"/>
            <a:ext cx="802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buffer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55536" y="4106251"/>
            <a:ext cx="1340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transaction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4392000" y="2461999"/>
            <a:ext cx="360000" cy="1441065"/>
            <a:chOff x="4392000" y="2281467"/>
            <a:chExt cx="360000" cy="1441065"/>
          </a:xfrm>
        </p:grpSpPr>
        <p:sp>
          <p:nvSpPr>
            <p:cNvPr id="14" name="Rectangle 13"/>
            <p:cNvSpPr/>
            <p:nvPr/>
          </p:nvSpPr>
          <p:spPr bwMode="auto">
            <a:xfrm>
              <a:off x="4392000" y="2281467"/>
              <a:ext cx="360000" cy="360000"/>
            </a:xfrm>
            <a:prstGeom prst="rect">
              <a:avLst/>
            </a:prstGeom>
            <a:solidFill>
              <a:srgbClr val="ADCEE5"/>
            </a:solidFill>
            <a:ln w="12700" cap="flat" cmpd="sng" algn="ctr">
              <a:solidFill>
                <a:srgbClr val="285A7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4392000" y="2642532"/>
              <a:ext cx="360000" cy="360000"/>
            </a:xfrm>
            <a:prstGeom prst="rect">
              <a:avLst/>
            </a:prstGeom>
            <a:solidFill>
              <a:srgbClr val="ADCEE5"/>
            </a:solidFill>
            <a:ln w="12700" cap="flat" cmpd="sng" algn="ctr">
              <a:solidFill>
                <a:srgbClr val="285A7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392000" y="3002532"/>
              <a:ext cx="360000" cy="360000"/>
            </a:xfrm>
            <a:prstGeom prst="rect">
              <a:avLst/>
            </a:prstGeom>
            <a:solidFill>
              <a:srgbClr val="ADCEE5"/>
            </a:solidFill>
            <a:ln w="12700" cap="flat" cmpd="sng" algn="ctr">
              <a:solidFill>
                <a:srgbClr val="285A7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4392000" y="3362532"/>
              <a:ext cx="360000" cy="360000"/>
            </a:xfrm>
            <a:prstGeom prst="rect">
              <a:avLst/>
            </a:prstGeom>
            <a:solidFill>
              <a:srgbClr val="ADCEE5"/>
            </a:solidFill>
            <a:ln w="12700" cap="flat" cmpd="sng" algn="ctr">
              <a:solidFill>
                <a:srgbClr val="285A7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2286000" y="502898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Copy the block containing X from memory buffer to disk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392000" y="3183064"/>
            <a:ext cx="360000" cy="360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X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9" name="Straight Arrow Connector 18"/>
          <p:cNvCxnSpPr>
            <a:stCxn id="16" idx="1"/>
            <a:endCxn id="9" idx="3"/>
          </p:cNvCxnSpPr>
          <p:nvPr/>
        </p:nvCxnSpPr>
        <p:spPr bwMode="auto">
          <a:xfrm flipH="1">
            <a:off x="2095054" y="3363064"/>
            <a:ext cx="229694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</p:spTree>
    <p:extLst>
      <p:ext uri="{BB962C8B-B14F-4D97-AF65-F5344CB8AC3E}">
        <p14:creationId xmlns:p14="http://schemas.microsoft.com/office/powerpoint/2010/main" val="620454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Expanded Transaction</a:t>
            </a:r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>read(X)</a:t>
            </a:r>
            <a:br>
              <a:rPr lang="en-GB" sz="2000" dirty="0" smtClean="0"/>
            </a:br>
            <a:r>
              <a:rPr lang="en-GB" sz="2000" dirty="0" smtClean="0"/>
              <a:t>X := X – 10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>write(X)</a:t>
            </a:r>
            <a:br>
              <a:rPr lang="en-GB" sz="2000" dirty="0" smtClean="0"/>
            </a:br>
            <a:r>
              <a:rPr lang="en-GB" sz="2000" dirty="0" smtClean="0"/>
              <a:t>read(Y)</a:t>
            </a:r>
            <a:br>
              <a:rPr lang="en-GB" sz="2000" dirty="0" smtClean="0"/>
            </a:br>
            <a:r>
              <a:rPr lang="en-GB" sz="2000" dirty="0" smtClean="0"/>
              <a:t>Y := Y+10</a:t>
            </a:r>
            <a:br>
              <a:rPr lang="en-GB" sz="2000" dirty="0" smtClean="0"/>
            </a:br>
            <a:r>
              <a:rPr lang="en-GB" sz="2000" dirty="0" smtClean="0"/>
              <a:t>write(Y)</a:t>
            </a:r>
            <a:br>
              <a:rPr lang="en-GB" sz="2000" dirty="0" smtClean="0"/>
            </a:br>
            <a:r>
              <a:rPr lang="en-GB" sz="2000" dirty="0" smtClean="0"/>
              <a:t>output(X)</a:t>
            </a:r>
            <a:br>
              <a:rPr lang="en-GB" sz="2000" dirty="0" smtClean="0"/>
            </a:br>
            <a:r>
              <a:rPr lang="en-GB" sz="2000" dirty="0" smtClean="0"/>
              <a:t>output(Y)</a:t>
            </a:r>
            <a:endParaRPr lang="en-GB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048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Expanded Transaction</a:t>
            </a:r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b="1" dirty="0" smtClean="0"/>
              <a:t>Action	</a:t>
            </a:r>
            <a:r>
              <a:rPr lang="en-GB" sz="2000" b="1" dirty="0" smtClean="0"/>
              <a:t>X</a:t>
            </a:r>
            <a:r>
              <a:rPr lang="en-GB" sz="2000" b="1" dirty="0" smtClean="0"/>
              <a:t>	</a:t>
            </a:r>
            <a:r>
              <a:rPr lang="en-GB" sz="2000" b="1" dirty="0" smtClean="0"/>
              <a:t>Y</a:t>
            </a:r>
            <a:r>
              <a:rPr lang="en-GB" sz="2000" b="1" dirty="0" smtClean="0"/>
              <a:t>	</a:t>
            </a:r>
            <a:r>
              <a:rPr lang="en-GB" sz="2000" b="1" dirty="0" err="1" smtClean="0"/>
              <a:t>X</a:t>
            </a:r>
            <a:r>
              <a:rPr lang="en-GB" sz="2000" b="1" baseline="-25000" dirty="0" err="1" smtClean="0"/>
              <a:t>m</a:t>
            </a:r>
            <a:r>
              <a:rPr lang="en-GB" sz="2000" b="1" dirty="0" smtClean="0"/>
              <a:t>	</a:t>
            </a:r>
            <a:r>
              <a:rPr lang="en-GB" sz="2000" b="1" dirty="0" err="1"/>
              <a:t>Y</a:t>
            </a:r>
            <a:r>
              <a:rPr lang="en-GB" sz="2000" b="1" baseline="-25000" dirty="0" err="1" smtClean="0"/>
              <a:t>m</a:t>
            </a:r>
            <a:r>
              <a:rPr lang="en-GB" sz="2000" b="1" dirty="0" smtClean="0"/>
              <a:t>	</a:t>
            </a:r>
            <a:r>
              <a:rPr lang="en-GB" sz="2000" b="1" dirty="0" err="1" smtClean="0"/>
              <a:t>X</a:t>
            </a:r>
            <a:r>
              <a:rPr lang="en-GB" sz="2000" b="1" baseline="-25000" dirty="0" err="1" smtClean="0"/>
              <a:t>d</a:t>
            </a:r>
            <a:r>
              <a:rPr lang="en-GB" sz="2000" b="1" dirty="0" smtClean="0"/>
              <a:t>	</a:t>
            </a:r>
            <a:r>
              <a:rPr lang="en-GB" sz="2000" b="1" dirty="0" err="1" smtClean="0"/>
              <a:t>Y</a:t>
            </a:r>
            <a:r>
              <a:rPr lang="en-GB" sz="2000" b="1" baseline="-25000" dirty="0" err="1" smtClean="0"/>
              <a:t>d</a:t>
            </a:r>
            <a:r>
              <a:rPr lang="en-GB" sz="2000" b="1" dirty="0" smtClean="0"/>
              <a:t>	Log</a:t>
            </a:r>
            <a:endParaRPr lang="en-GB" sz="2000" b="1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 smtClean="0"/>
              <a:t>				</a:t>
            </a:r>
            <a:r>
              <a:rPr lang="en-GB" sz="2000" dirty="0" smtClean="0"/>
              <a:t>	20</a:t>
            </a:r>
            <a:r>
              <a:rPr lang="en-GB" sz="2000" dirty="0" smtClean="0"/>
              <a:t>	</a:t>
            </a:r>
            <a:r>
              <a:rPr lang="en-GB" sz="2000" dirty="0" smtClean="0"/>
              <a:t>50</a:t>
            </a:r>
            <a:endParaRPr lang="en-GB" sz="2000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 smtClean="0"/>
              <a:t>read</a:t>
            </a:r>
            <a:r>
              <a:rPr lang="en-GB" sz="2000" dirty="0" smtClean="0"/>
              <a:t>(X)	</a:t>
            </a:r>
            <a:r>
              <a:rPr lang="en-GB" sz="2000" dirty="0" smtClean="0"/>
              <a:t>20</a:t>
            </a:r>
            <a:r>
              <a:rPr lang="en-GB" sz="2000" dirty="0" smtClean="0"/>
              <a:t>	</a:t>
            </a:r>
            <a:r>
              <a:rPr lang="en-GB" sz="2000" dirty="0" smtClean="0"/>
              <a:t>	20</a:t>
            </a:r>
            <a:r>
              <a:rPr lang="en-GB" sz="2000" dirty="0" smtClean="0"/>
              <a:t>	</a:t>
            </a:r>
            <a:r>
              <a:rPr lang="en-GB" sz="2000" dirty="0" smtClean="0"/>
              <a:t>	20</a:t>
            </a:r>
            <a:r>
              <a:rPr lang="en-GB" sz="2000" dirty="0" smtClean="0"/>
              <a:t>	</a:t>
            </a:r>
            <a:r>
              <a:rPr lang="en-GB" sz="2000" dirty="0" smtClean="0"/>
              <a:t>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 smtClean="0"/>
              <a:t>X </a:t>
            </a:r>
            <a:r>
              <a:rPr lang="en-GB" sz="2000" dirty="0" smtClean="0"/>
              <a:t>:= X – 10	</a:t>
            </a:r>
            <a:r>
              <a:rPr lang="en-GB" sz="2000" dirty="0" smtClean="0"/>
              <a:t>10		20</a:t>
            </a:r>
            <a:r>
              <a:rPr lang="en-GB" sz="2000" dirty="0" smtClean="0"/>
              <a:t>		20	</a:t>
            </a:r>
            <a:r>
              <a:rPr lang="en-GB" sz="2000" dirty="0" smtClean="0"/>
              <a:t>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 smtClean="0"/>
              <a:t>write</a:t>
            </a:r>
            <a:r>
              <a:rPr lang="en-GB" sz="2000" dirty="0" smtClean="0"/>
              <a:t>(X)	</a:t>
            </a:r>
            <a:r>
              <a:rPr lang="en-GB" sz="2000" dirty="0" smtClean="0"/>
              <a:t>10	</a:t>
            </a:r>
            <a:r>
              <a:rPr lang="en-GB" sz="2000" dirty="0" smtClean="0"/>
              <a:t>	10		20	</a:t>
            </a:r>
            <a:r>
              <a:rPr lang="en-GB" sz="2000" dirty="0" smtClean="0"/>
              <a:t>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 smtClean="0"/>
              <a:t>read</a:t>
            </a:r>
            <a:r>
              <a:rPr lang="en-GB" sz="2000" dirty="0" smtClean="0"/>
              <a:t>(Y)	</a:t>
            </a:r>
            <a:r>
              <a:rPr lang="en-GB" sz="2000" dirty="0" smtClean="0"/>
              <a:t>10</a:t>
            </a:r>
            <a:r>
              <a:rPr lang="en-GB" sz="2000" dirty="0"/>
              <a:t>	</a:t>
            </a:r>
            <a:r>
              <a:rPr lang="en-GB" sz="2000" dirty="0" smtClean="0"/>
              <a:t>50</a:t>
            </a:r>
            <a:r>
              <a:rPr lang="en-GB" sz="2000" dirty="0" smtClean="0"/>
              <a:t>	10	50	20	</a:t>
            </a:r>
            <a:r>
              <a:rPr lang="en-GB" sz="2000" dirty="0" smtClean="0"/>
              <a:t>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 smtClean="0"/>
              <a:t>Y </a:t>
            </a:r>
            <a:r>
              <a:rPr lang="en-GB" sz="2000" dirty="0" smtClean="0"/>
              <a:t>:= Y+10	10	60	10	50	20	</a:t>
            </a:r>
            <a:r>
              <a:rPr lang="en-GB" sz="2000" dirty="0" smtClean="0"/>
              <a:t>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 smtClean="0"/>
              <a:t>write</a:t>
            </a:r>
            <a:r>
              <a:rPr lang="en-GB" sz="2000" dirty="0" smtClean="0"/>
              <a:t>(Y)	</a:t>
            </a:r>
            <a:r>
              <a:rPr lang="en-GB" sz="2000" dirty="0" smtClean="0"/>
              <a:t>10</a:t>
            </a:r>
            <a:r>
              <a:rPr lang="en-GB" sz="2000" dirty="0" smtClean="0"/>
              <a:t>	60	10	60	20	</a:t>
            </a:r>
            <a:r>
              <a:rPr lang="en-GB" sz="2000" dirty="0" smtClean="0"/>
              <a:t>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 smtClean="0"/>
              <a:t>output</a:t>
            </a:r>
            <a:r>
              <a:rPr lang="en-GB" sz="2000" dirty="0" smtClean="0"/>
              <a:t>(X)	10	60	10	60	10	</a:t>
            </a:r>
            <a:r>
              <a:rPr lang="en-GB" sz="2000" dirty="0" smtClean="0"/>
              <a:t>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sz="2000" dirty="0" smtClean="0"/>
              <a:t>output</a:t>
            </a:r>
            <a:r>
              <a:rPr lang="en-GB" sz="2000" dirty="0" smtClean="0"/>
              <a:t>(Y)	10	60	10	60	10	60</a:t>
            </a:r>
            <a:endParaRPr lang="en-GB" sz="2000" dirty="0"/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506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435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CS">
  <a:themeElements>
    <a:clrScheme name="Custom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ECS.pptx</Template>
  <TotalTime>791</TotalTime>
  <Words>1384</Words>
  <Application>Microsoft Macintosh PowerPoint</Application>
  <PresentationFormat>On-screen Show (4:3)</PresentationFormat>
  <Paragraphs>279</Paragraphs>
  <Slides>36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ECS</vt:lpstr>
      <vt:lpstr>Transactions and Recovery</vt:lpstr>
      <vt:lpstr>Durability</vt:lpstr>
      <vt:lpstr>input(X)</vt:lpstr>
      <vt:lpstr>read(X)</vt:lpstr>
      <vt:lpstr>write(X)</vt:lpstr>
      <vt:lpstr>output(X)</vt:lpstr>
      <vt:lpstr>Expanded Transaction</vt:lpstr>
      <vt:lpstr>Expanded Transaction</vt:lpstr>
      <vt:lpstr>Logging</vt:lpstr>
      <vt:lpstr>Logging</vt:lpstr>
      <vt:lpstr>Log Records</vt:lpstr>
      <vt:lpstr>Undo Logging</vt:lpstr>
      <vt:lpstr>Undo Logging</vt:lpstr>
      <vt:lpstr>Undo Logging Rules</vt:lpstr>
      <vt:lpstr>Transaction with Undo Logging</vt:lpstr>
      <vt:lpstr>Recovery with Undo Logging</vt:lpstr>
      <vt:lpstr>Checkpointing with Undo Logging</vt:lpstr>
      <vt:lpstr>Checkpointing</vt:lpstr>
      <vt:lpstr>Nonquiescent Checkpointing</vt:lpstr>
      <vt:lpstr>Nonquiescent Checkpointing</vt:lpstr>
      <vt:lpstr>Recovery with Checkpointed Undo Logging</vt:lpstr>
      <vt:lpstr>Redo Logging</vt:lpstr>
      <vt:lpstr>Issues with Undo Logging</vt:lpstr>
      <vt:lpstr>Redo Logging</vt:lpstr>
      <vt:lpstr>Redo-Logging Rule</vt:lpstr>
      <vt:lpstr>Transaction with Redo Logging</vt:lpstr>
      <vt:lpstr>Recovery with Redo Logging</vt:lpstr>
      <vt:lpstr>Checkpointing with Redo Logging</vt:lpstr>
      <vt:lpstr>Recovery with Checkpointed Redo Logging</vt:lpstr>
      <vt:lpstr>Recovery with Checkpointed Redo Logging</vt:lpstr>
      <vt:lpstr>Undo/Redo  Logging</vt:lpstr>
      <vt:lpstr>Undo/Redo Logging</vt:lpstr>
      <vt:lpstr>Undo/Redo Logging Rules</vt:lpstr>
      <vt:lpstr>Transaction with Undo/Redo Logging</vt:lpstr>
      <vt:lpstr>Recovery with Undo/Redo Logging</vt:lpstr>
      <vt:lpstr>Checkpointing with Undo/Redo Logging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Gibbins</dc:creator>
  <cp:lastModifiedBy>Nicholas Gibbins</cp:lastModifiedBy>
  <cp:revision>20</cp:revision>
  <dcterms:created xsi:type="dcterms:W3CDTF">2013-04-26T10:42:41Z</dcterms:created>
  <dcterms:modified xsi:type="dcterms:W3CDTF">2015-03-05T10:07:22Z</dcterms:modified>
</cp:coreProperties>
</file>