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8" r:id="rId1"/>
  </p:sldMasterIdLst>
  <p:notesMasterIdLst>
    <p:notesMasterId r:id="rId43"/>
  </p:notesMasterIdLst>
  <p:handoutMasterIdLst>
    <p:handoutMasterId r:id="rId44"/>
  </p:handoutMasterIdLst>
  <p:sldIdLst>
    <p:sldId id="256" r:id="rId2"/>
    <p:sldId id="272" r:id="rId3"/>
    <p:sldId id="273" r:id="rId4"/>
    <p:sldId id="344" r:id="rId5"/>
    <p:sldId id="274" r:id="rId6"/>
    <p:sldId id="275" r:id="rId7"/>
    <p:sldId id="288" r:id="rId8"/>
    <p:sldId id="279" r:id="rId9"/>
    <p:sldId id="295" r:id="rId10"/>
    <p:sldId id="343" r:id="rId11"/>
    <p:sldId id="291" r:id="rId12"/>
    <p:sldId id="289" r:id="rId13"/>
    <p:sldId id="290" r:id="rId14"/>
    <p:sldId id="283" r:id="rId15"/>
    <p:sldId id="284" r:id="rId16"/>
    <p:sldId id="285" r:id="rId17"/>
    <p:sldId id="286" r:id="rId18"/>
    <p:sldId id="287" r:id="rId19"/>
    <p:sldId id="277" r:id="rId20"/>
    <p:sldId id="292" r:id="rId21"/>
    <p:sldId id="342" r:id="rId22"/>
    <p:sldId id="345" r:id="rId23"/>
    <p:sldId id="294" r:id="rId24"/>
    <p:sldId id="296" r:id="rId25"/>
    <p:sldId id="297" r:id="rId26"/>
    <p:sldId id="298" r:id="rId27"/>
    <p:sldId id="299" r:id="rId28"/>
    <p:sldId id="300" r:id="rId29"/>
    <p:sldId id="276" r:id="rId30"/>
    <p:sldId id="262" r:id="rId31"/>
    <p:sldId id="307" r:id="rId32"/>
    <p:sldId id="340" r:id="rId33"/>
    <p:sldId id="301" r:id="rId34"/>
    <p:sldId id="302" r:id="rId35"/>
    <p:sldId id="303" r:id="rId36"/>
    <p:sldId id="304" r:id="rId37"/>
    <p:sldId id="305" r:id="rId38"/>
    <p:sldId id="341" r:id="rId39"/>
    <p:sldId id="332" r:id="rId40"/>
    <p:sldId id="335" r:id="rId41"/>
    <p:sldId id="346"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21">
          <p15:clr>
            <a:srgbClr val="A4A3A4"/>
          </p15:clr>
        </p15:guide>
        <p15:guide id="2" pos="156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449"/>
    <p:restoredTop sz="70159" autoAdjust="0"/>
  </p:normalViewPr>
  <p:slideViewPr>
    <p:cSldViewPr snapToGrid="0" snapToObjects="1" showGuides="1">
      <p:cViewPr varScale="1">
        <p:scale>
          <a:sx n="86" d="100"/>
          <a:sy n="86" d="100"/>
        </p:scale>
        <p:origin x="1592" y="200"/>
      </p:cViewPr>
      <p:guideLst>
        <p:guide orient="horz" pos="1321"/>
        <p:guide pos="156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handoutMaster" Target="handoutMasters/handoutMaster1.xml"/><Relationship Id="rId4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0901D3F-74A6-A741-AEC1-3C45672AD096}" type="datetimeFigureOut">
              <a:rPr lang="en-US" smtClean="0"/>
              <a:t>10/2/17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C3186B1-C722-F542-A288-1046EC8008B6}" type="slidenum">
              <a:rPr lang="en-US" smtClean="0"/>
              <a:t>‹#›</a:t>
            </a:fld>
            <a:endParaRPr lang="en-US"/>
          </a:p>
        </p:txBody>
      </p:sp>
    </p:spTree>
    <p:extLst>
      <p:ext uri="{BB962C8B-B14F-4D97-AF65-F5344CB8AC3E}">
        <p14:creationId xmlns:p14="http://schemas.microsoft.com/office/powerpoint/2010/main" val="16694095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0E2CD2-2C11-374C-AD0D-AD62ED9710F5}" type="datetimeFigureOut">
              <a:rPr lang="en-US" smtClean="0"/>
              <a:t>10/2/17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C2992A-B5F0-5A43-8A93-7500E647BA88}" type="slidenum">
              <a:rPr lang="en-US" smtClean="0"/>
              <a:t>‹#›</a:t>
            </a:fld>
            <a:endParaRPr lang="en-US"/>
          </a:p>
        </p:txBody>
      </p:sp>
    </p:spTree>
    <p:extLst>
      <p:ext uri="{BB962C8B-B14F-4D97-AF65-F5344CB8AC3E}">
        <p14:creationId xmlns:p14="http://schemas.microsoft.com/office/powerpoint/2010/main" val="275077134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naming and addressing treated as near-synonyms</a:t>
            </a:r>
            <a:endParaRPr lang="en-US" dirty="0"/>
          </a:p>
        </p:txBody>
      </p:sp>
      <p:sp>
        <p:nvSpPr>
          <p:cNvPr id="4" name="Slide Number Placeholder 3"/>
          <p:cNvSpPr>
            <a:spLocks noGrp="1"/>
          </p:cNvSpPr>
          <p:nvPr>
            <p:ph type="sldNum" sz="quarter" idx="10"/>
          </p:nvPr>
        </p:nvSpPr>
        <p:spPr/>
        <p:txBody>
          <a:bodyPr/>
          <a:lstStyle/>
          <a:p>
            <a:fld id="{91C2992A-B5F0-5A43-8A93-7500E647BA88}" type="slidenum">
              <a:rPr lang="en-US" smtClean="0"/>
              <a:t>14</a:t>
            </a:fld>
            <a:endParaRPr lang="en-US"/>
          </a:p>
        </p:txBody>
      </p:sp>
    </p:spTree>
    <p:extLst>
      <p:ext uri="{BB962C8B-B14F-4D97-AF65-F5344CB8AC3E}">
        <p14:creationId xmlns:p14="http://schemas.microsoft.com/office/powerpoint/2010/main" val="617456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C1BF2E-ED20-0F42-B096-E9CC55F351D0}" type="slidenum">
              <a:rPr lang="en-US" smtClean="0"/>
              <a:t>15</a:t>
            </a:fld>
            <a:endParaRPr lang="en-US"/>
          </a:p>
        </p:txBody>
      </p:sp>
    </p:spTree>
    <p:extLst>
      <p:ext uri="{BB962C8B-B14F-4D97-AF65-F5344CB8AC3E}">
        <p14:creationId xmlns:p14="http://schemas.microsoft.com/office/powerpoint/2010/main" val="600564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C1BF2E-ED20-0F42-B096-E9CC55F351D0}" type="slidenum">
              <a:rPr lang="en-US" smtClean="0"/>
              <a:t>16</a:t>
            </a:fld>
            <a:endParaRPr lang="en-US"/>
          </a:p>
        </p:txBody>
      </p:sp>
    </p:spTree>
    <p:extLst>
      <p:ext uri="{BB962C8B-B14F-4D97-AF65-F5344CB8AC3E}">
        <p14:creationId xmlns:p14="http://schemas.microsoft.com/office/powerpoint/2010/main" val="321392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resource</a:t>
            </a:r>
            <a:r>
              <a:rPr lang="en-US" baseline="0" dirty="0" smtClean="0"/>
              <a:t> – an interview</a:t>
            </a:r>
          </a:p>
          <a:p>
            <a:r>
              <a:rPr lang="en-US" baseline="0" dirty="0" smtClean="0"/>
              <a:t>representations – a text transcript, an audio recording, a video recording</a:t>
            </a:r>
            <a:endParaRPr lang="en-US" dirty="0"/>
          </a:p>
        </p:txBody>
      </p:sp>
      <p:sp>
        <p:nvSpPr>
          <p:cNvPr id="4" name="Slide Number Placeholder 3"/>
          <p:cNvSpPr>
            <a:spLocks noGrp="1"/>
          </p:cNvSpPr>
          <p:nvPr>
            <p:ph type="sldNum" sz="quarter" idx="10"/>
          </p:nvPr>
        </p:nvSpPr>
        <p:spPr/>
        <p:txBody>
          <a:bodyPr/>
          <a:lstStyle/>
          <a:p>
            <a:fld id="{91C2992A-B5F0-5A43-8A93-7500E647BA88}" type="slidenum">
              <a:rPr lang="en-US" smtClean="0"/>
              <a:t>20</a:t>
            </a:fld>
            <a:endParaRPr lang="en-US"/>
          </a:p>
        </p:txBody>
      </p:sp>
    </p:spTree>
    <p:extLst>
      <p:ext uri="{BB962C8B-B14F-4D97-AF65-F5344CB8AC3E}">
        <p14:creationId xmlns:p14="http://schemas.microsoft.com/office/powerpoint/2010/main" val="2208662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encoding may be in a number of formats</a:t>
            </a:r>
            <a:r>
              <a:rPr lang="en-US" baseline="0" dirty="0" smtClean="0"/>
              <a:t> – need to identify formats</a:t>
            </a:r>
            <a:endParaRPr lang="en-US" dirty="0"/>
          </a:p>
        </p:txBody>
      </p:sp>
      <p:sp>
        <p:nvSpPr>
          <p:cNvPr id="4" name="Slide Number Placeholder 3"/>
          <p:cNvSpPr>
            <a:spLocks noGrp="1"/>
          </p:cNvSpPr>
          <p:nvPr>
            <p:ph type="sldNum" sz="quarter" idx="10"/>
          </p:nvPr>
        </p:nvSpPr>
        <p:spPr/>
        <p:txBody>
          <a:bodyPr/>
          <a:lstStyle/>
          <a:p>
            <a:fld id="{91C2992A-B5F0-5A43-8A93-7500E647BA88}" type="slidenum">
              <a:rPr lang="en-US" smtClean="0"/>
              <a:t>23</a:t>
            </a:fld>
            <a:endParaRPr lang="en-US"/>
          </a:p>
        </p:txBody>
      </p:sp>
    </p:spTree>
    <p:extLst>
      <p:ext uri="{BB962C8B-B14F-4D97-AF65-F5344CB8AC3E}">
        <p14:creationId xmlns:p14="http://schemas.microsoft.com/office/powerpoint/2010/main" val="3780516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Forward reference to REST</a:t>
            </a:r>
          </a:p>
          <a:p>
            <a:endParaRPr lang="en-US" dirty="0"/>
          </a:p>
        </p:txBody>
      </p:sp>
      <p:sp>
        <p:nvSpPr>
          <p:cNvPr id="4" name="Slide Number Placeholder 3"/>
          <p:cNvSpPr>
            <a:spLocks noGrp="1"/>
          </p:cNvSpPr>
          <p:nvPr>
            <p:ph type="sldNum" sz="quarter" idx="10"/>
          </p:nvPr>
        </p:nvSpPr>
        <p:spPr/>
        <p:txBody>
          <a:bodyPr/>
          <a:lstStyle/>
          <a:p>
            <a:fld id="{91C2992A-B5F0-5A43-8A93-7500E647BA88}" type="slidenum">
              <a:rPr lang="en-US" smtClean="0"/>
              <a:t>25</a:t>
            </a:fld>
            <a:endParaRPr lang="en-US"/>
          </a:p>
        </p:txBody>
      </p:sp>
    </p:spTree>
    <p:extLst>
      <p:ext uri="{BB962C8B-B14F-4D97-AF65-F5344CB8AC3E}">
        <p14:creationId xmlns:p14="http://schemas.microsoft.com/office/powerpoint/2010/main" val="2541271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Forward reference to REST</a:t>
            </a:r>
          </a:p>
          <a:p>
            <a:endParaRPr lang="en-US" dirty="0"/>
          </a:p>
        </p:txBody>
      </p:sp>
      <p:sp>
        <p:nvSpPr>
          <p:cNvPr id="4" name="Slide Number Placeholder 3"/>
          <p:cNvSpPr>
            <a:spLocks noGrp="1"/>
          </p:cNvSpPr>
          <p:nvPr>
            <p:ph type="sldNum" sz="quarter" idx="10"/>
          </p:nvPr>
        </p:nvSpPr>
        <p:spPr/>
        <p:txBody>
          <a:bodyPr/>
          <a:lstStyle/>
          <a:p>
            <a:fld id="{91C2992A-B5F0-5A43-8A93-7500E647BA88}" type="slidenum">
              <a:rPr lang="en-US" smtClean="0"/>
              <a:t>26</a:t>
            </a:fld>
            <a:endParaRPr lang="en-US"/>
          </a:p>
        </p:txBody>
      </p:sp>
    </p:spTree>
    <p:extLst>
      <p:ext uri="{BB962C8B-B14F-4D97-AF65-F5344CB8AC3E}">
        <p14:creationId xmlns:p14="http://schemas.microsoft.com/office/powerpoint/2010/main" val="1273335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C2992A-B5F0-5A43-8A93-7500E647BA88}" type="slidenum">
              <a:rPr lang="en-US" smtClean="0"/>
              <a:t>27</a:t>
            </a:fld>
            <a:endParaRPr lang="en-US"/>
          </a:p>
        </p:txBody>
      </p:sp>
    </p:spTree>
    <p:extLst>
      <p:ext uri="{BB962C8B-B14F-4D97-AF65-F5344CB8AC3E}">
        <p14:creationId xmlns:p14="http://schemas.microsoft.com/office/powerpoint/2010/main" val="3207200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Forward reference to REST</a:t>
            </a:r>
            <a:endParaRPr lang="en-US" dirty="0"/>
          </a:p>
        </p:txBody>
      </p:sp>
      <p:sp>
        <p:nvSpPr>
          <p:cNvPr id="4" name="Slide Number Placeholder 3"/>
          <p:cNvSpPr>
            <a:spLocks noGrp="1"/>
          </p:cNvSpPr>
          <p:nvPr>
            <p:ph type="sldNum" sz="quarter" idx="10"/>
          </p:nvPr>
        </p:nvSpPr>
        <p:spPr/>
        <p:txBody>
          <a:bodyPr/>
          <a:lstStyle/>
          <a:p>
            <a:fld id="{91C2992A-B5F0-5A43-8A93-7500E647BA88}" type="slidenum">
              <a:rPr lang="en-US" smtClean="0"/>
              <a:t>28</a:t>
            </a:fld>
            <a:endParaRPr lang="en-US"/>
          </a:p>
        </p:txBody>
      </p:sp>
    </p:spTree>
    <p:extLst>
      <p:ext uri="{BB962C8B-B14F-4D97-AF65-F5344CB8AC3E}">
        <p14:creationId xmlns:p14="http://schemas.microsoft.com/office/powerpoint/2010/main" val="1489509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rotWithShape="1">
          <a:gsLst>
            <a:gs pos="0">
              <a:srgbClr val="014359"/>
            </a:gs>
            <a:gs pos="50000">
              <a:srgbClr val="014359"/>
            </a:gs>
            <a:gs pos="100000">
              <a:srgbClr val="007275"/>
            </a:gs>
          </a:gsLst>
          <a:lin ang="5400000"/>
        </a:gradFill>
        <a:effectLst/>
      </p:bgPr>
    </p:bg>
    <p:spTree>
      <p:nvGrpSpPr>
        <p:cNvPr id="1" name=""/>
        <p:cNvGrpSpPr/>
        <p:nvPr/>
      </p:nvGrpSpPr>
      <p:grpSpPr>
        <a:xfrm>
          <a:off x="0" y="0"/>
          <a:ext cx="0" cy="0"/>
          <a:chOff x="0" y="0"/>
          <a:chExt cx="0" cy="0"/>
        </a:xfrm>
      </p:grpSpPr>
      <p:sp>
        <p:nvSpPr>
          <p:cNvPr id="10242" name="Rectangle 1026"/>
          <p:cNvSpPr>
            <a:spLocks noGrp="1" noChangeArrowheads="1"/>
          </p:cNvSpPr>
          <p:nvPr>
            <p:ph type="ctrTitle"/>
          </p:nvPr>
        </p:nvSpPr>
        <p:spPr>
          <a:xfrm>
            <a:off x="323999" y="1700213"/>
            <a:ext cx="8496000" cy="2160587"/>
          </a:xfrm>
        </p:spPr>
        <p:txBody>
          <a:bodyPr lIns="91440" anchor="b"/>
          <a:lstStyle>
            <a:lvl1pPr algn="l">
              <a:defRPr sz="7200">
                <a:solidFill>
                  <a:schemeClr val="bg1"/>
                </a:solidFill>
              </a:defRPr>
            </a:lvl1pPr>
          </a:lstStyle>
          <a:p>
            <a:r>
              <a:rPr lang="en-GB" smtClean="0"/>
              <a:t>Click to edit Master title style</a:t>
            </a:r>
            <a:endParaRPr lang="en-GB" dirty="0"/>
          </a:p>
        </p:txBody>
      </p:sp>
      <p:sp>
        <p:nvSpPr>
          <p:cNvPr id="10243" name="Rectangle 1027"/>
          <p:cNvSpPr>
            <a:spLocks noGrp="1" noChangeArrowheads="1"/>
          </p:cNvSpPr>
          <p:nvPr>
            <p:ph type="subTitle" idx="1"/>
          </p:nvPr>
        </p:nvSpPr>
        <p:spPr>
          <a:xfrm>
            <a:off x="324000" y="3860800"/>
            <a:ext cx="8496000" cy="1946275"/>
          </a:xfrm>
        </p:spPr>
        <p:txBody>
          <a:bodyPr lIns="91440"/>
          <a:lstStyle>
            <a:lvl1pPr marL="0" indent="0">
              <a:buFontTx/>
              <a:buNone/>
              <a:defRPr sz="3600">
                <a:solidFill>
                  <a:srgbClr val="B1D3D6"/>
                </a:solidFill>
              </a:defRPr>
            </a:lvl1pPr>
          </a:lstStyle>
          <a:p>
            <a:r>
              <a:rPr lang="en-GB" smtClean="0"/>
              <a:t>Click to edit Master subtitle style</a:t>
            </a:r>
            <a:endParaRPr lang="en-GB" dirty="0"/>
          </a:p>
        </p:txBody>
      </p:sp>
      <p:pic>
        <p:nvPicPr>
          <p:cNvPr id="5" name="Picture 1033" descr="white_logo"/>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51550" y="381000"/>
            <a:ext cx="2695575" cy="584200"/>
          </a:xfrm>
          <a:prstGeom prst="rect">
            <a:avLst/>
          </a:prstGeom>
          <a:noFill/>
          <a:extLst>
            <a:ext uri="{909E8E84-426E-40dd-AFC4-6F175D3DCCD1}">
              <a14:hiddenFill xmlns:a14="http://schemas.microsoft.com/office/drawing/2010/main" xmlns="">
                <a:solidFill>
                  <a:srgbClr val="FFFFFF"/>
                </a:solidFill>
              </a14:hiddenFill>
            </a:ext>
          </a:extLst>
        </p:spPr>
      </p:pic>
      <p:sp>
        <p:nvSpPr>
          <p:cNvPr id="19" name="Text Placeholder 18"/>
          <p:cNvSpPr>
            <a:spLocks noGrp="1"/>
          </p:cNvSpPr>
          <p:nvPr>
            <p:ph type="body" sz="quarter" idx="10" hasCustomPrompt="1"/>
          </p:nvPr>
        </p:nvSpPr>
        <p:spPr>
          <a:xfrm>
            <a:off x="324000" y="5807075"/>
            <a:ext cx="8496000" cy="882860"/>
          </a:xfrm>
        </p:spPr>
        <p:txBody>
          <a:bodyPr/>
          <a:lstStyle>
            <a:lvl1pPr marL="90000" indent="0">
              <a:spcAft>
                <a:spcPts val="0"/>
              </a:spcAft>
              <a:buNone/>
              <a:defRPr sz="2000" baseline="0">
                <a:solidFill>
                  <a:srgbClr val="B1D3D6"/>
                </a:solidFill>
              </a:defRPr>
            </a:lvl1pPr>
          </a:lstStyle>
          <a:p>
            <a:pPr lvl="0"/>
            <a:r>
              <a:rPr lang="en-US" dirty="0" smtClean="0"/>
              <a:t>Click to add author </a:t>
            </a:r>
            <a:br>
              <a:rPr lang="en-US" dirty="0" smtClean="0"/>
            </a:br>
            <a:r>
              <a:rPr lang="en-US" dirty="0" smtClean="0"/>
              <a:t>and date</a:t>
            </a:r>
          </a:p>
        </p:txBody>
      </p:sp>
      <p:pic>
        <p:nvPicPr>
          <p:cNvPr id="6" name="Picture 5" descr="Electronics_and_Computer_Science_BLACK-2.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3999" y="381000"/>
            <a:ext cx="2163119" cy="5842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descr="marine_blue _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15113" y="381000"/>
            <a:ext cx="2160587" cy="46672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lvl1pPr>
              <a:defRPr sz="3200"/>
            </a:lvl1pPr>
          </a:lstStyle>
          <a:p>
            <a:r>
              <a:rPr lang="en-GB" smtClean="0"/>
              <a:t>Click to edit Master title style</a:t>
            </a:r>
            <a:endParaRPr lang="en-US" dirty="0"/>
          </a:p>
        </p:txBody>
      </p:sp>
      <p:sp>
        <p:nvSpPr>
          <p:cNvPr id="10" name="Date Placeholder 9"/>
          <p:cNvSpPr>
            <a:spLocks noGrp="1"/>
          </p:cNvSpPr>
          <p:nvPr>
            <p:ph type="dt" sz="half" idx="10"/>
          </p:nvPr>
        </p:nvSpPr>
        <p:spPr/>
        <p:txBody>
          <a:bodyPr/>
          <a:lstStyle/>
          <a:p>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03AC6681-E0FD-2C4C-B392-04A572FD2AAE}" type="slidenum">
              <a:rPr lang="en-US" smtClean="0"/>
              <a:pPr/>
              <a:t>‹#›</a:t>
            </a:fld>
            <a:endParaRPr lang="en-US" dirty="0"/>
          </a:p>
        </p:txBody>
      </p:sp>
      <p:sp>
        <p:nvSpPr>
          <p:cNvPr id="13" name="Rectangle 3"/>
          <p:cNvSpPr>
            <a:spLocks noGrp="1" noChangeArrowheads="1"/>
          </p:cNvSpPr>
          <p:nvPr>
            <p:ph idx="1"/>
          </p:nvPr>
        </p:nvSpPr>
        <p:spPr bwMode="auto">
          <a:xfrm>
            <a:off x="324000" y="1692000"/>
            <a:ext cx="8496000" cy="4469088"/>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lnSpc>
                <a:spcPct val="100000"/>
              </a:lnSpc>
              <a:spcAft>
                <a:spcPts val="1800"/>
              </a:spcAft>
              <a:defRPr/>
            </a:lvl1pPr>
            <a:lvl2pPr marL="540000" indent="-180000">
              <a:lnSpc>
                <a:spcPct val="100000"/>
              </a:lnSpc>
              <a:spcAft>
                <a:spcPts val="1200"/>
              </a:spcAft>
              <a:buFont typeface="Lucida Grande"/>
              <a:buChar char="–"/>
              <a:defRPr/>
            </a:lvl2pPr>
            <a:lvl3pPr marL="810000" indent="-180000">
              <a:lnSpc>
                <a:spcPct val="100000"/>
              </a:lnSpc>
              <a:spcAft>
                <a:spcPts val="1200"/>
              </a:spcAft>
              <a:buFont typeface="Lucida Grande"/>
              <a:buChar char="–"/>
              <a:defRPr/>
            </a:lvl3pPr>
            <a:lvl4pPr marL="1080000" indent="-180000">
              <a:lnSpc>
                <a:spcPct val="100000"/>
              </a:lnSpc>
              <a:spcAft>
                <a:spcPts val="1200"/>
              </a:spcAft>
              <a:buFont typeface="Lucida Grande"/>
              <a:buChar char="–"/>
              <a:defRPr/>
            </a:lvl4pPr>
            <a:lvl5pPr marL="1350000" indent="-180000">
              <a:lnSpc>
                <a:spcPct val="100000"/>
              </a:lnSpc>
              <a:spcAft>
                <a:spcPts val="1200"/>
              </a:spcAft>
              <a:buFont typeface="Lucida Grande"/>
              <a:buChar cha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gradFill flip="none" rotWithShape="1">
          <a:gsLst>
            <a:gs pos="0">
              <a:srgbClr val="007275"/>
            </a:gs>
            <a:gs pos="100000">
              <a:srgbClr val="008CAC"/>
            </a:gs>
            <a:gs pos="50000">
              <a:srgbClr val="007275"/>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000" y="1700214"/>
            <a:ext cx="8496000" cy="4113268"/>
          </a:xfrm>
        </p:spPr>
        <p:txBody>
          <a:bodyPr anchor="ctr"/>
          <a:lstStyle>
            <a:lvl1pPr algn="r">
              <a:defRPr sz="7200" b="0" i="0" cap="none">
                <a:solidFill>
                  <a:schemeClr val="bg1"/>
                </a:solidFill>
              </a:defRPr>
            </a:lvl1pPr>
          </a:lstStyle>
          <a:p>
            <a:r>
              <a:rPr lang="en-GB" smtClean="0"/>
              <a:t>Click to edit Master title style</a:t>
            </a:r>
            <a:endParaRPr lang="en-US" dirty="0"/>
          </a:p>
        </p:txBody>
      </p:sp>
      <p:pic>
        <p:nvPicPr>
          <p:cNvPr id="9" name="Picture 1033" descr="white_logo"/>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38925" y="381000"/>
            <a:ext cx="2139950" cy="46513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Section Header">
    <p:bg>
      <p:bgPr>
        <a:gradFill flip="none" rotWithShape="1">
          <a:gsLst>
            <a:gs pos="0">
              <a:srgbClr val="007275"/>
            </a:gs>
            <a:gs pos="100000">
              <a:srgbClr val="008CAC"/>
            </a:gs>
            <a:gs pos="50000">
              <a:srgbClr val="007275"/>
            </a:gs>
          </a:gsLst>
          <a:lin ang="5400000" scaled="0"/>
          <a:tileRect/>
        </a:gradFill>
        <a:effectLst/>
      </p:bgPr>
    </p:bg>
    <p:spTree>
      <p:nvGrpSpPr>
        <p:cNvPr id="1" name=""/>
        <p:cNvGrpSpPr/>
        <p:nvPr/>
      </p:nvGrpSpPr>
      <p:grpSpPr>
        <a:xfrm>
          <a:off x="0" y="0"/>
          <a:ext cx="0" cy="0"/>
          <a:chOff x="0" y="0"/>
          <a:chExt cx="0" cy="0"/>
        </a:xfrm>
      </p:grpSpPr>
      <p:sp>
        <p:nvSpPr>
          <p:cNvPr id="12" name="Picture Placeholder 11"/>
          <p:cNvSpPr>
            <a:spLocks noGrp="1"/>
          </p:cNvSpPr>
          <p:nvPr>
            <p:ph type="pic" sz="quarter" idx="14"/>
          </p:nvPr>
        </p:nvSpPr>
        <p:spPr>
          <a:xfrm>
            <a:off x="0" y="0"/>
            <a:ext cx="9144000" cy="6858000"/>
          </a:xfrm>
        </p:spPr>
        <p:txBody>
          <a:bodyPr/>
          <a:lstStyle>
            <a:lvl1pPr marL="90000" indent="0">
              <a:buNone/>
              <a:defRPr>
                <a:solidFill>
                  <a:srgbClr val="FFFFFF"/>
                </a:solidFill>
              </a:defRPr>
            </a:lvl1pPr>
          </a:lstStyle>
          <a:p>
            <a:r>
              <a:rPr lang="en-GB" smtClean="0"/>
              <a:t>Drag picture to placeholder or click icon to add</a:t>
            </a:r>
            <a:endParaRPr lang="en-US" dirty="0"/>
          </a:p>
        </p:txBody>
      </p:sp>
      <p:sp>
        <p:nvSpPr>
          <p:cNvPr id="2" name="Title 1"/>
          <p:cNvSpPr>
            <a:spLocks noGrp="1"/>
          </p:cNvSpPr>
          <p:nvPr>
            <p:ph type="title"/>
          </p:nvPr>
        </p:nvSpPr>
        <p:spPr>
          <a:xfrm>
            <a:off x="324000" y="4406900"/>
            <a:ext cx="8496000" cy="1362075"/>
          </a:xfrm>
          <a:effectLst>
            <a:outerShdw blurRad="76200" dist="12700" dir="2700000" algn="tl" rotWithShape="0">
              <a:prstClr val="black"/>
            </a:outerShdw>
          </a:effectLst>
        </p:spPr>
        <p:txBody>
          <a:bodyPr/>
          <a:lstStyle>
            <a:lvl1pPr algn="l">
              <a:defRPr sz="4800" b="0" i="0" cap="none">
                <a:solidFill>
                  <a:srgbClr val="FFFFFF"/>
                </a:solidFill>
              </a:defRPr>
            </a:lvl1pPr>
          </a:lstStyle>
          <a:p>
            <a:r>
              <a:rPr lang="en-GB" smtClean="0"/>
              <a:t>Click to edit Master title style</a:t>
            </a:r>
            <a:endParaRPr lang="en-US" dirty="0"/>
          </a:p>
        </p:txBody>
      </p:sp>
      <p:sp>
        <p:nvSpPr>
          <p:cNvPr id="5" name="Text Placeholder 2"/>
          <p:cNvSpPr>
            <a:spLocks noGrp="1"/>
          </p:cNvSpPr>
          <p:nvPr>
            <p:ph type="body" idx="1" hasCustomPrompt="1"/>
          </p:nvPr>
        </p:nvSpPr>
        <p:spPr>
          <a:xfrm>
            <a:off x="324000" y="5768975"/>
            <a:ext cx="8496000" cy="395288"/>
          </a:xfrm>
          <a:effectLst>
            <a:outerShdw blurRad="76200" dist="12700" dir="2700000" algn="tl" rotWithShape="0">
              <a:prstClr val="black"/>
            </a:outerShdw>
          </a:effectLst>
        </p:spPr>
        <p:txBody>
          <a:bodyPr anchor="b"/>
          <a:lstStyle>
            <a:lvl1pPr marL="0" indent="0">
              <a:buNone/>
              <a:defRPr sz="1600" b="1">
                <a:solidFill>
                  <a:srgbClr val="FFFFFF"/>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dirty="0" smtClean="0"/>
              <a:t>Click to add image URI</a:t>
            </a:r>
          </a:p>
        </p:txBody>
      </p:sp>
    </p:spTree>
    <p:extLst>
      <p:ext uri="{BB962C8B-B14F-4D97-AF65-F5344CB8AC3E}">
        <p14:creationId xmlns:p14="http://schemas.microsoft.com/office/powerpoint/2010/main" val="285055712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4000" y="1682750"/>
            <a:ext cx="4095600" cy="448945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Content Placeholder 3"/>
          <p:cNvSpPr>
            <a:spLocks noGrp="1"/>
          </p:cNvSpPr>
          <p:nvPr>
            <p:ph sz="half" idx="2"/>
          </p:nvPr>
        </p:nvSpPr>
        <p:spPr>
          <a:xfrm>
            <a:off x="4724400" y="1682750"/>
            <a:ext cx="4095600" cy="4489449"/>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pic>
        <p:nvPicPr>
          <p:cNvPr id="11" name="Picture 7" descr="marine_blue _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15113" y="381000"/>
            <a:ext cx="2160587" cy="46672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p>
            <a:r>
              <a:rPr lang="en-GB" smtClean="0"/>
              <a:t>Click to edit Master title style</a:t>
            </a:r>
            <a:endParaRPr lang="en-US" dirty="0"/>
          </a:p>
        </p:txBody>
      </p:sp>
      <p:sp>
        <p:nvSpPr>
          <p:cNvPr id="8" name="Date Placeholder 7"/>
          <p:cNvSpPr>
            <a:spLocks noGrp="1"/>
          </p:cNvSpPr>
          <p:nvPr>
            <p:ph type="dt" sz="half" idx="10"/>
          </p:nvPr>
        </p:nvSpPr>
        <p:spPr/>
        <p:txBody>
          <a:bodyPr/>
          <a:lstStyle/>
          <a:p>
            <a:endParaRPr lang="en-US" dirty="0"/>
          </a:p>
        </p:txBody>
      </p:sp>
      <p:sp>
        <p:nvSpPr>
          <p:cNvPr id="12" name="Footer Placeholder 11"/>
          <p:cNvSpPr>
            <a:spLocks noGrp="1"/>
          </p:cNvSpPr>
          <p:nvPr>
            <p:ph type="ftr" sz="quarter" idx="11"/>
          </p:nvPr>
        </p:nvSpPr>
        <p:spPr/>
        <p:txBody>
          <a:bodyPr/>
          <a:lstStyle/>
          <a:p>
            <a:endParaRPr lang="en-US" dirty="0"/>
          </a:p>
        </p:txBody>
      </p:sp>
      <p:sp>
        <p:nvSpPr>
          <p:cNvPr id="13" name="Slide Number Placeholder 12"/>
          <p:cNvSpPr>
            <a:spLocks noGrp="1"/>
          </p:cNvSpPr>
          <p:nvPr>
            <p:ph type="sldNum" sz="quarter" idx="12"/>
          </p:nvPr>
        </p:nvSpPr>
        <p:spPr/>
        <p:txBody>
          <a:bodyPr/>
          <a:lstStyle/>
          <a:p>
            <a:fld id="{03AC6681-E0FD-2C4C-B392-04A572FD2AA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4000" y="1682750"/>
            <a:ext cx="4095600"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324000" y="2322511"/>
            <a:ext cx="4095600" cy="3849689"/>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Text Placeholder 4"/>
          <p:cNvSpPr>
            <a:spLocks noGrp="1"/>
          </p:cNvSpPr>
          <p:nvPr>
            <p:ph type="body" sz="quarter" idx="3"/>
          </p:nvPr>
        </p:nvSpPr>
        <p:spPr>
          <a:xfrm>
            <a:off x="4724399" y="1682750"/>
            <a:ext cx="4094164"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724399" y="2322511"/>
            <a:ext cx="4094164" cy="3849690"/>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pic>
        <p:nvPicPr>
          <p:cNvPr id="12" name="Picture 7" descr="marine_blue _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15113" y="381000"/>
            <a:ext cx="2160587" cy="46672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p>
            <a:r>
              <a:rPr lang="en-GB" smtClean="0"/>
              <a:t>Click to edit Master title style</a:t>
            </a:r>
            <a:endParaRPr lang="en-US" dirty="0"/>
          </a:p>
        </p:txBody>
      </p:sp>
      <p:sp>
        <p:nvSpPr>
          <p:cNvPr id="13" name="Date Placeholder 12"/>
          <p:cNvSpPr>
            <a:spLocks noGrp="1"/>
          </p:cNvSpPr>
          <p:nvPr>
            <p:ph type="dt" sz="half" idx="10"/>
          </p:nvPr>
        </p:nvSpPr>
        <p:spPr/>
        <p:txBody>
          <a:bodyPr/>
          <a:lstStyle/>
          <a:p>
            <a:endParaRPr lang="en-US" dirty="0"/>
          </a:p>
        </p:txBody>
      </p:sp>
      <p:sp>
        <p:nvSpPr>
          <p:cNvPr id="14" name="Footer Placeholder 13"/>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p:txBody>
          <a:bodyPr/>
          <a:lstStyle/>
          <a:p>
            <a:fld id="{03AC6681-E0FD-2C4C-B392-04A572FD2AA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324000" y="1682750"/>
            <a:ext cx="8496000" cy="4489450"/>
          </a:xfrm>
        </p:spPr>
        <p:txBody>
          <a:bodyPr/>
          <a:lstStyle/>
          <a:p>
            <a:pPr lvl="0"/>
            <a:r>
              <a:rPr lang="en-GB" noProof="0" smtClean="0"/>
              <a:t>Click icon to add table</a:t>
            </a:r>
            <a:endParaRPr lang="en-US" noProof="0" dirty="0" smtClean="0"/>
          </a:p>
        </p:txBody>
      </p:sp>
      <p:pic>
        <p:nvPicPr>
          <p:cNvPr id="9" name="Picture 7" descr="marine_blue _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15113" y="381000"/>
            <a:ext cx="2160587" cy="46672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p>
            <a:r>
              <a:rPr lang="en-GB" smtClean="0"/>
              <a:t>Click to edit Master title style</a:t>
            </a:r>
            <a:endParaRPr lang="en-US" dirty="0"/>
          </a:p>
        </p:txBody>
      </p:sp>
      <p:sp>
        <p:nvSpPr>
          <p:cNvPr id="8" name="Date Placeholder 7"/>
          <p:cNvSpPr>
            <a:spLocks noGrp="1"/>
          </p:cNvSpPr>
          <p:nvPr>
            <p:ph type="dt" sz="half" idx="10"/>
          </p:nvPr>
        </p:nvSpPr>
        <p:spPr/>
        <p:txBody>
          <a:bodyPr/>
          <a:lstStyle/>
          <a:p>
            <a:endParaRPr lang="en-US" dirty="0"/>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03AC6681-E0FD-2C4C-B392-04A572FD2AA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7" descr="marine_blue _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15113" y="381000"/>
            <a:ext cx="2160587" cy="46672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p>
            <a:r>
              <a:rPr lang="en-GB" smtClean="0"/>
              <a:t>Click to edit Master title style</a:t>
            </a:r>
            <a:endParaRPr lang="en-US" dirty="0"/>
          </a:p>
        </p:txBody>
      </p:sp>
      <p:sp>
        <p:nvSpPr>
          <p:cNvPr id="6" name="Date Placeholder 5"/>
          <p:cNvSpPr>
            <a:spLocks noGrp="1"/>
          </p:cNvSpPr>
          <p:nvPr>
            <p:ph type="dt" sz="half" idx="10"/>
          </p:nvPr>
        </p:nvSpPr>
        <p:spPr/>
        <p:txBody>
          <a:bodyPr/>
          <a:lstStyle/>
          <a:p>
            <a:endParaRPr lang="en-US" dirty="0"/>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03AC6681-E0FD-2C4C-B392-04A572FD2AA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4000" y="900000"/>
            <a:ext cx="8496000" cy="649288"/>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GB" smtClean="0"/>
              <a:t>Click to edit Master title style</a:t>
            </a:r>
            <a:endParaRPr lang="en-GB" dirty="0"/>
          </a:p>
        </p:txBody>
      </p:sp>
      <p:sp>
        <p:nvSpPr>
          <p:cNvPr id="1027" name="Rectangle 3"/>
          <p:cNvSpPr>
            <a:spLocks noGrp="1" noChangeArrowheads="1"/>
          </p:cNvSpPr>
          <p:nvPr>
            <p:ph type="body" idx="1"/>
          </p:nvPr>
        </p:nvSpPr>
        <p:spPr bwMode="auto">
          <a:xfrm>
            <a:off x="324000" y="1692000"/>
            <a:ext cx="8496000" cy="4469088"/>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
        <p:nvSpPr>
          <p:cNvPr id="2" name="Rectangle 4"/>
          <p:cNvSpPr>
            <a:spLocks noGrp="1" noChangeArrowheads="1"/>
          </p:cNvSpPr>
          <p:nvPr>
            <p:ph type="dt" sz="half" idx="2"/>
          </p:nvPr>
        </p:nvSpPr>
        <p:spPr bwMode="auto">
          <a:xfrm>
            <a:off x="324000" y="6324600"/>
            <a:ext cx="17526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1400" dirty="0">
                <a:latin typeface="Georgia"/>
                <a:ea typeface="ＭＳ Ｐゴシック" pitchFamily="-106" charset="-128"/>
                <a:cs typeface="Georgia"/>
              </a:defRPr>
            </a:lvl1pPr>
          </a:lstStyle>
          <a:p>
            <a:endParaRPr lang="en-US" dirty="0"/>
          </a:p>
        </p:txBody>
      </p:sp>
      <p:sp>
        <p:nvSpPr>
          <p:cNvPr id="3" name="Rectangle 5"/>
          <p:cNvSpPr>
            <a:spLocks noGrp="1" noChangeArrowheads="1"/>
          </p:cNvSpPr>
          <p:nvPr>
            <p:ph type="ftr" sz="quarter" idx="3"/>
          </p:nvPr>
        </p:nvSpPr>
        <p:spPr bwMode="auto">
          <a:xfrm>
            <a:off x="3048000" y="6324600"/>
            <a:ext cx="28956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dirty="0">
                <a:latin typeface="Georgia"/>
                <a:ea typeface="ＭＳ Ｐゴシック" pitchFamily="-106" charset="-128"/>
                <a:cs typeface="Georgia"/>
              </a:defRPr>
            </a:lvl1pPr>
          </a:lstStyle>
          <a:p>
            <a:endParaRPr lang="en-US" dirty="0"/>
          </a:p>
        </p:txBody>
      </p:sp>
      <p:sp>
        <p:nvSpPr>
          <p:cNvPr id="1030" name="Rectangle 6"/>
          <p:cNvSpPr>
            <a:spLocks noGrp="1" noChangeArrowheads="1"/>
          </p:cNvSpPr>
          <p:nvPr>
            <p:ph type="sldNum" sz="quarter" idx="4"/>
          </p:nvPr>
        </p:nvSpPr>
        <p:spPr bwMode="auto">
          <a:xfrm>
            <a:off x="7067400" y="6316662"/>
            <a:ext cx="1752600" cy="312738"/>
          </a:xfrm>
          <a:prstGeom prst="rect">
            <a:avLst/>
          </a:prstGeom>
          <a:noFill/>
          <a:ln w="9525">
            <a:noFill/>
            <a:miter lim="800000"/>
            <a:headEnd/>
            <a:tailEnd/>
          </a:ln>
        </p:spPr>
        <p:txBody>
          <a:bodyPr vert="horz" wrap="square" lIns="91440" tIns="45720" rIns="0" bIns="45720" numCol="1" anchor="t" anchorCtr="0" compatLnSpc="1">
            <a:prstTxWarp prst="textNoShape">
              <a:avLst/>
            </a:prstTxWarp>
          </a:bodyPr>
          <a:lstStyle>
            <a:lvl1pPr algn="r">
              <a:defRPr sz="1400">
                <a:latin typeface="Georgia"/>
                <a:ea typeface="ＭＳ Ｐゴシック" pitchFamily="-106" charset="-128"/>
                <a:cs typeface="Georgia"/>
              </a:defRPr>
            </a:lvl1pPr>
          </a:lstStyle>
          <a:p>
            <a:fld id="{03AC6681-E0FD-2C4C-B392-04A572FD2AA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51" r:id="rId4"/>
    <p:sldLayoutId id="2147483742" r:id="rId5"/>
    <p:sldLayoutId id="2147483743" r:id="rId6"/>
    <p:sldLayoutId id="2147483750" r:id="rId7"/>
    <p:sldLayoutId id="2147483744" r:id="rId8"/>
    <p:sldLayoutId id="2147483745" r:id="rId9"/>
  </p:sldLayoutIdLst>
  <p:hf hdr="0" ftr="0" dt="0"/>
  <p:txStyles>
    <p:titleStyle>
      <a:lvl1pPr algn="l" rtl="0" eaLnBrk="1" fontAlgn="base" hangingPunct="1">
        <a:spcBef>
          <a:spcPct val="0"/>
        </a:spcBef>
        <a:spcAft>
          <a:spcPct val="0"/>
        </a:spcAft>
        <a:defRPr sz="3200">
          <a:solidFill>
            <a:schemeClr val="tx2"/>
          </a:solidFill>
          <a:latin typeface="+mj-lt"/>
          <a:ea typeface="+mj-ea"/>
          <a:cs typeface="+mj-cs"/>
        </a:defRPr>
      </a:lvl1pPr>
      <a:lvl2pPr algn="l" rtl="0" eaLnBrk="1" fontAlgn="base" hangingPunct="1">
        <a:spcBef>
          <a:spcPct val="0"/>
        </a:spcBef>
        <a:spcAft>
          <a:spcPct val="0"/>
        </a:spcAft>
        <a:defRPr sz="3200">
          <a:solidFill>
            <a:schemeClr val="tx2"/>
          </a:solidFill>
          <a:latin typeface="Georgia" pitchFamily="-106" charset="0"/>
          <a:ea typeface="ＭＳ Ｐゴシック" pitchFamily="-106" charset="-128"/>
          <a:cs typeface="ＭＳ Ｐゴシック" pitchFamily="-106" charset="-128"/>
        </a:defRPr>
      </a:lvl2pPr>
      <a:lvl3pPr algn="l" rtl="0" eaLnBrk="1" fontAlgn="base" hangingPunct="1">
        <a:spcBef>
          <a:spcPct val="0"/>
        </a:spcBef>
        <a:spcAft>
          <a:spcPct val="0"/>
        </a:spcAft>
        <a:defRPr sz="3200">
          <a:solidFill>
            <a:schemeClr val="tx2"/>
          </a:solidFill>
          <a:latin typeface="Georgia" pitchFamily="-106" charset="0"/>
          <a:ea typeface="ＭＳ Ｐゴシック" pitchFamily="-106" charset="-128"/>
          <a:cs typeface="ＭＳ Ｐゴシック" pitchFamily="-106" charset="-128"/>
        </a:defRPr>
      </a:lvl3pPr>
      <a:lvl4pPr algn="l" rtl="0" eaLnBrk="1" fontAlgn="base" hangingPunct="1">
        <a:spcBef>
          <a:spcPct val="0"/>
        </a:spcBef>
        <a:spcAft>
          <a:spcPct val="0"/>
        </a:spcAft>
        <a:defRPr sz="3200">
          <a:solidFill>
            <a:schemeClr val="tx2"/>
          </a:solidFill>
          <a:latin typeface="Georgia" pitchFamily="-106" charset="0"/>
          <a:ea typeface="ＭＳ Ｐゴシック" pitchFamily="-106" charset="-128"/>
          <a:cs typeface="ＭＳ Ｐゴシック" pitchFamily="-106" charset="-128"/>
        </a:defRPr>
      </a:lvl4pPr>
      <a:lvl5pPr algn="l" rtl="0" eaLnBrk="1" fontAlgn="base" hangingPunct="1">
        <a:spcBef>
          <a:spcPct val="0"/>
        </a:spcBef>
        <a:spcAft>
          <a:spcPct val="0"/>
        </a:spcAft>
        <a:defRPr sz="3200">
          <a:solidFill>
            <a:schemeClr val="tx2"/>
          </a:solidFill>
          <a:latin typeface="Georgia" pitchFamily="-106" charset="0"/>
          <a:ea typeface="ＭＳ Ｐゴシック" pitchFamily="-106" charset="-128"/>
          <a:cs typeface="ＭＳ Ｐゴシック" pitchFamily="-106" charset="-128"/>
        </a:defRPr>
      </a:lvl5pPr>
      <a:lvl6pPr marL="457200" algn="l" rtl="0" eaLnBrk="1" fontAlgn="base" hangingPunct="1">
        <a:spcBef>
          <a:spcPct val="0"/>
        </a:spcBef>
        <a:spcAft>
          <a:spcPct val="0"/>
        </a:spcAft>
        <a:defRPr sz="3500">
          <a:solidFill>
            <a:schemeClr val="tx2"/>
          </a:solidFill>
          <a:latin typeface="Georgia" pitchFamily="-106" charset="0"/>
          <a:ea typeface="ＭＳ Ｐゴシック" pitchFamily="-106" charset="-128"/>
          <a:cs typeface="ＭＳ Ｐゴシック" pitchFamily="-106" charset="-128"/>
        </a:defRPr>
      </a:lvl6pPr>
      <a:lvl7pPr marL="914400" algn="l" rtl="0" eaLnBrk="1" fontAlgn="base" hangingPunct="1">
        <a:spcBef>
          <a:spcPct val="0"/>
        </a:spcBef>
        <a:spcAft>
          <a:spcPct val="0"/>
        </a:spcAft>
        <a:defRPr sz="3500">
          <a:solidFill>
            <a:schemeClr val="tx2"/>
          </a:solidFill>
          <a:latin typeface="Georgia" pitchFamily="-106" charset="0"/>
          <a:ea typeface="ＭＳ Ｐゴシック" pitchFamily="-106" charset="-128"/>
          <a:cs typeface="ＭＳ Ｐゴシック" pitchFamily="-106" charset="-128"/>
        </a:defRPr>
      </a:lvl7pPr>
      <a:lvl8pPr marL="1371600" algn="l" rtl="0" eaLnBrk="1" fontAlgn="base" hangingPunct="1">
        <a:spcBef>
          <a:spcPct val="0"/>
        </a:spcBef>
        <a:spcAft>
          <a:spcPct val="0"/>
        </a:spcAft>
        <a:defRPr sz="3500">
          <a:solidFill>
            <a:schemeClr val="tx2"/>
          </a:solidFill>
          <a:latin typeface="Georgia" pitchFamily="-106" charset="0"/>
          <a:ea typeface="ＭＳ Ｐゴシック" pitchFamily="-106" charset="-128"/>
          <a:cs typeface="ＭＳ Ｐゴシック" pitchFamily="-106" charset="-128"/>
        </a:defRPr>
      </a:lvl8pPr>
      <a:lvl9pPr marL="1828800" algn="l" rtl="0" eaLnBrk="1" fontAlgn="base" hangingPunct="1">
        <a:spcBef>
          <a:spcPct val="0"/>
        </a:spcBef>
        <a:spcAft>
          <a:spcPct val="0"/>
        </a:spcAft>
        <a:defRPr sz="3500">
          <a:solidFill>
            <a:schemeClr val="tx2"/>
          </a:solidFill>
          <a:latin typeface="Georgia" pitchFamily="-106" charset="0"/>
          <a:ea typeface="ＭＳ Ｐゴシック" pitchFamily="-106" charset="-128"/>
          <a:cs typeface="ＭＳ Ｐゴシック" pitchFamily="-106" charset="-128"/>
        </a:defRPr>
      </a:lvl9pPr>
    </p:titleStyle>
    <p:bodyStyle>
      <a:lvl1pPr marL="174625" indent="-174625" algn="l" rtl="0" eaLnBrk="1" fontAlgn="base" hangingPunct="1">
        <a:spcBef>
          <a:spcPct val="0"/>
        </a:spcBef>
        <a:spcAft>
          <a:spcPts val="1800"/>
        </a:spcAft>
        <a:buFont typeface="Arial"/>
        <a:buChar char="•"/>
        <a:defRPr sz="2400">
          <a:solidFill>
            <a:schemeClr val="tx1"/>
          </a:solidFill>
          <a:latin typeface="+mn-lt"/>
          <a:ea typeface="+mn-ea"/>
          <a:cs typeface="+mn-cs"/>
        </a:defRPr>
      </a:lvl1pPr>
      <a:lvl2pPr marL="449263" indent="-176213" algn="l" rtl="0" eaLnBrk="1" fontAlgn="base" hangingPunct="1">
        <a:spcBef>
          <a:spcPct val="0"/>
        </a:spcBef>
        <a:spcAft>
          <a:spcPts val="1200"/>
        </a:spcAft>
        <a:buFont typeface="Lucida Grande"/>
        <a:buChar char="-"/>
        <a:defRPr sz="2000">
          <a:solidFill>
            <a:schemeClr val="tx1"/>
          </a:solidFill>
          <a:latin typeface="+mn-lt"/>
          <a:ea typeface="+mn-ea"/>
        </a:defRPr>
      </a:lvl2pPr>
      <a:lvl3pPr marL="722313" indent="-185738" algn="l" rtl="0" eaLnBrk="1" fontAlgn="base" hangingPunct="1">
        <a:spcBef>
          <a:spcPct val="0"/>
        </a:spcBef>
        <a:spcAft>
          <a:spcPts val="1200"/>
        </a:spcAft>
        <a:buFont typeface="Lucida Grande"/>
        <a:buChar char="-"/>
        <a:defRPr sz="2000">
          <a:solidFill>
            <a:schemeClr val="tx1"/>
          </a:solidFill>
          <a:latin typeface="+mn-lt"/>
          <a:ea typeface="+mn-ea"/>
        </a:defRPr>
      </a:lvl3pPr>
      <a:lvl4pPr marL="985838" indent="-176213" algn="l" rtl="0" eaLnBrk="1" fontAlgn="base" hangingPunct="1">
        <a:spcBef>
          <a:spcPct val="0"/>
        </a:spcBef>
        <a:spcAft>
          <a:spcPts val="1200"/>
        </a:spcAft>
        <a:buFont typeface="Lucida Grande"/>
        <a:buChar char="-"/>
        <a:defRPr sz="2000">
          <a:solidFill>
            <a:schemeClr val="tx1"/>
          </a:solidFill>
          <a:latin typeface="+mn-lt"/>
          <a:ea typeface="+mn-ea"/>
        </a:defRPr>
      </a:lvl4pPr>
      <a:lvl5pPr marL="1258888" indent="-185738" algn="l" rtl="0" eaLnBrk="1" fontAlgn="base" hangingPunct="1">
        <a:spcBef>
          <a:spcPct val="0"/>
        </a:spcBef>
        <a:spcAft>
          <a:spcPts val="1200"/>
        </a:spcAft>
        <a:buFont typeface="Lucida Grande"/>
        <a:buChar char="-"/>
        <a:defRPr sz="2000">
          <a:solidFill>
            <a:schemeClr val="tx1"/>
          </a:solidFill>
          <a:latin typeface="+mn-lt"/>
          <a:ea typeface="+mn-ea"/>
        </a:defRPr>
      </a:lvl5pPr>
      <a:lvl6pPr marL="2514600" indent="-228600" algn="l" rtl="0" eaLnBrk="1" fontAlgn="base" hangingPunct="1">
        <a:lnSpc>
          <a:spcPct val="90000"/>
        </a:lnSpc>
        <a:spcBef>
          <a:spcPct val="20000"/>
        </a:spcBef>
        <a:spcAft>
          <a:spcPct val="0"/>
        </a:spcAft>
        <a:buChar char="»"/>
        <a:defRPr sz="2400">
          <a:solidFill>
            <a:schemeClr val="tx1"/>
          </a:solidFill>
          <a:latin typeface="+mn-lt"/>
          <a:ea typeface="+mn-ea"/>
        </a:defRPr>
      </a:lvl6pPr>
      <a:lvl7pPr marL="2971800" indent="-228600" algn="l" rtl="0" eaLnBrk="1" fontAlgn="base" hangingPunct="1">
        <a:lnSpc>
          <a:spcPct val="90000"/>
        </a:lnSpc>
        <a:spcBef>
          <a:spcPct val="20000"/>
        </a:spcBef>
        <a:spcAft>
          <a:spcPct val="0"/>
        </a:spcAft>
        <a:buChar char="»"/>
        <a:defRPr sz="2400">
          <a:solidFill>
            <a:schemeClr val="tx1"/>
          </a:solidFill>
          <a:latin typeface="+mn-lt"/>
          <a:ea typeface="+mn-ea"/>
        </a:defRPr>
      </a:lvl7pPr>
      <a:lvl8pPr marL="3429000" indent="-228600" algn="l" rtl="0" eaLnBrk="1" fontAlgn="base" hangingPunct="1">
        <a:lnSpc>
          <a:spcPct val="90000"/>
        </a:lnSpc>
        <a:spcBef>
          <a:spcPct val="20000"/>
        </a:spcBef>
        <a:spcAft>
          <a:spcPct val="0"/>
        </a:spcAft>
        <a:buChar char="»"/>
        <a:defRPr sz="2400">
          <a:solidFill>
            <a:schemeClr val="tx1"/>
          </a:solidFill>
          <a:latin typeface="+mn-lt"/>
          <a:ea typeface="+mn-ea"/>
        </a:defRPr>
      </a:lvl8pPr>
      <a:lvl9pPr marL="3886200" indent="-228600" algn="l" rtl="0" eaLnBrk="1" fontAlgn="base" hangingPunct="1">
        <a:lnSpc>
          <a:spcPct val="90000"/>
        </a:lnSpc>
        <a:spcBef>
          <a:spcPct val="20000"/>
        </a:spcBef>
        <a:spcAft>
          <a:spcPct val="0"/>
        </a:spcAft>
        <a:buChar char="»"/>
        <a:defRPr sz="24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 Id="rId9"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smtClean="0"/>
              <a:t>The Architecture of the World Wide Web</a:t>
            </a:r>
            <a:endParaRPr lang="en-US" sz="6000" dirty="0"/>
          </a:p>
        </p:txBody>
      </p:sp>
      <p:sp>
        <p:nvSpPr>
          <p:cNvPr id="3" name="Subtitle 2"/>
          <p:cNvSpPr>
            <a:spLocks noGrp="1"/>
          </p:cNvSpPr>
          <p:nvPr>
            <p:ph type="subTitle" idx="1"/>
          </p:nvPr>
        </p:nvSpPr>
        <p:spPr/>
        <p:txBody>
          <a:bodyPr/>
          <a:lstStyle/>
          <a:p>
            <a:r>
              <a:rPr lang="en-US" dirty="0" smtClean="0"/>
              <a:t>COMP3220 Web Infrastructure</a:t>
            </a:r>
            <a:r>
              <a:rPr lang="en-US" dirty="0"/>
              <a:t/>
            </a:r>
            <a:br>
              <a:rPr lang="en-US" dirty="0"/>
            </a:br>
            <a:r>
              <a:rPr lang="en-US" dirty="0" smtClean="0"/>
              <a:t>COMP6218 </a:t>
            </a:r>
            <a:r>
              <a:rPr lang="en-US" dirty="0" smtClean="0"/>
              <a:t>Web Architecture</a:t>
            </a:r>
          </a:p>
        </p:txBody>
      </p:sp>
      <p:sp>
        <p:nvSpPr>
          <p:cNvPr id="4" name="Text Placeholder 3"/>
          <p:cNvSpPr>
            <a:spLocks noGrp="1"/>
          </p:cNvSpPr>
          <p:nvPr>
            <p:ph type="body" sz="quarter" idx="10"/>
          </p:nvPr>
        </p:nvSpPr>
        <p:spPr/>
        <p:txBody>
          <a:bodyPr/>
          <a:lstStyle/>
          <a:p>
            <a:r>
              <a:rPr lang="en-US" dirty="0" err="1" smtClean="0"/>
              <a:t>Dr</a:t>
            </a:r>
            <a:r>
              <a:rPr lang="en-US" dirty="0" smtClean="0"/>
              <a:t> Nicholas Gibbins – </a:t>
            </a:r>
            <a:r>
              <a:rPr lang="en-US" dirty="0" err="1" smtClean="0"/>
              <a:t>nmg@ecs.soton.ac.uk</a:t>
            </a:r>
            <a:endParaRPr lang="en-US" dirty="0" smtClean="0"/>
          </a:p>
          <a:p>
            <a:r>
              <a:rPr lang="en-US" dirty="0" smtClean="0"/>
              <a:t>2017-2018</a:t>
            </a:r>
            <a:endParaRPr lang="en-US" dirty="0"/>
          </a:p>
        </p:txBody>
      </p:sp>
    </p:spTree>
    <p:extLst>
      <p:ext uri="{BB962C8B-B14F-4D97-AF65-F5344CB8AC3E}">
        <p14:creationId xmlns:p14="http://schemas.microsoft.com/office/powerpoint/2010/main" val="10653502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Example</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10</a:t>
            </a:fld>
            <a:endParaRPr lang="en-US" dirty="0"/>
          </a:p>
        </p:txBody>
      </p:sp>
      <p:sp>
        <p:nvSpPr>
          <p:cNvPr id="6" name="Cloud 5"/>
          <p:cNvSpPr/>
          <p:nvPr/>
        </p:nvSpPr>
        <p:spPr bwMode="auto">
          <a:xfrm>
            <a:off x="1332260" y="3196365"/>
            <a:ext cx="2504447" cy="1233003"/>
          </a:xfrm>
          <a:prstGeom prst="cloud">
            <a:avLst/>
          </a:prstGeom>
          <a:solidFill>
            <a:schemeClr val="bg1">
              <a:lumMod val="75000"/>
            </a:schemeClr>
          </a:solid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Lucida Sans" pitchFamily="-106" charset="0"/>
                <a:ea typeface="ＭＳ Ｐゴシック" pitchFamily="-106" charset="-128"/>
                <a:cs typeface="ＭＳ Ｐゴシック" pitchFamily="-106" charset="-128"/>
              </a:rPr>
              <a:t>today’s BBC weather forecast for Southampton</a:t>
            </a:r>
            <a:endParaRPr kumimoji="0" lang="en-US" sz="1200" b="0" i="0" u="none" strike="noStrike" cap="none" normalizeH="0" baseline="0" dirty="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7" name="TextBox 6"/>
          <p:cNvSpPr txBox="1"/>
          <p:nvPr/>
        </p:nvSpPr>
        <p:spPr>
          <a:xfrm>
            <a:off x="1305914" y="2836304"/>
            <a:ext cx="1126142" cy="369332"/>
          </a:xfrm>
          <a:prstGeom prst="rect">
            <a:avLst/>
          </a:prstGeom>
          <a:noFill/>
        </p:spPr>
        <p:txBody>
          <a:bodyPr wrap="none" rtlCol="0">
            <a:spAutoFit/>
          </a:bodyPr>
          <a:lstStyle/>
          <a:p>
            <a:r>
              <a:rPr lang="en-US" dirty="0"/>
              <a:t>R</a:t>
            </a:r>
            <a:r>
              <a:rPr lang="en-US" dirty="0" smtClean="0"/>
              <a:t>esource</a:t>
            </a:r>
            <a:endParaRPr lang="en-US" dirty="0"/>
          </a:p>
        </p:txBody>
      </p:sp>
      <p:sp>
        <p:nvSpPr>
          <p:cNvPr id="2" name="TextBox 1"/>
          <p:cNvSpPr txBox="1"/>
          <p:nvPr/>
        </p:nvSpPr>
        <p:spPr>
          <a:xfrm>
            <a:off x="4967907" y="2093142"/>
            <a:ext cx="2828043" cy="276999"/>
          </a:xfrm>
          <a:prstGeom prst="rect">
            <a:avLst/>
          </a:prstGeom>
          <a:noFill/>
        </p:spPr>
        <p:txBody>
          <a:bodyPr wrap="none" rtlCol="0">
            <a:spAutoFit/>
          </a:bodyPr>
          <a:lstStyle/>
          <a:p>
            <a:r>
              <a:rPr lang="en-US" sz="1200" dirty="0">
                <a:latin typeface="Lucida  "/>
                <a:cs typeface="Lucida  "/>
              </a:rPr>
              <a:t>http://</a:t>
            </a:r>
            <a:r>
              <a:rPr lang="en-US" sz="1200" dirty="0" err="1">
                <a:latin typeface="Lucida  "/>
                <a:cs typeface="Lucida  "/>
              </a:rPr>
              <a:t>www.bbc.co.uk</a:t>
            </a:r>
            <a:r>
              <a:rPr lang="en-US" sz="1200" dirty="0">
                <a:latin typeface="Lucida  "/>
                <a:cs typeface="Lucida  "/>
              </a:rPr>
              <a:t>/weather/2637487</a:t>
            </a:r>
          </a:p>
        </p:txBody>
      </p:sp>
      <p:sp>
        <p:nvSpPr>
          <p:cNvPr id="4" name="TextBox 3"/>
          <p:cNvSpPr txBox="1"/>
          <p:nvPr/>
        </p:nvSpPr>
        <p:spPr>
          <a:xfrm>
            <a:off x="4967907" y="1752032"/>
            <a:ext cx="611165" cy="369332"/>
          </a:xfrm>
          <a:prstGeom prst="rect">
            <a:avLst/>
          </a:prstGeom>
          <a:noFill/>
        </p:spPr>
        <p:txBody>
          <a:bodyPr wrap="none" rtlCol="0">
            <a:spAutoFit/>
          </a:bodyPr>
          <a:lstStyle/>
          <a:p>
            <a:r>
              <a:rPr lang="en-US" dirty="0" smtClean="0"/>
              <a:t>URI</a:t>
            </a:r>
            <a:endParaRPr lang="en-US" dirty="0"/>
          </a:p>
        </p:txBody>
      </p:sp>
      <p:sp>
        <p:nvSpPr>
          <p:cNvPr id="8" name="Left Arrow 7"/>
          <p:cNvSpPr/>
          <p:nvPr/>
        </p:nvSpPr>
        <p:spPr bwMode="auto">
          <a:xfrm rot="19939971">
            <a:off x="3705407" y="2432883"/>
            <a:ext cx="1130977" cy="435723"/>
          </a:xfrm>
          <a:prstGeom prst="leftArrow">
            <a:avLst/>
          </a:prstGeom>
          <a:solidFill>
            <a:schemeClr val="tx2">
              <a:lumMod val="25000"/>
              <a:lumOff val="75000"/>
            </a:schemeClr>
          </a:solidFill>
          <a:ln w="12700" cap="flat" cmpd="sng" algn="ctr">
            <a:solidFill>
              <a:schemeClr val="tx2">
                <a:lumMod val="75000"/>
                <a:lumOff val="25000"/>
              </a:schemeClr>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9" name="TextBox 8"/>
          <p:cNvSpPr txBox="1"/>
          <p:nvPr/>
        </p:nvSpPr>
        <p:spPr>
          <a:xfrm rot="20019355">
            <a:off x="3772687" y="2144848"/>
            <a:ext cx="923149" cy="307777"/>
          </a:xfrm>
          <a:prstGeom prst="rect">
            <a:avLst/>
          </a:prstGeom>
          <a:noFill/>
        </p:spPr>
        <p:txBody>
          <a:bodyPr wrap="none" rtlCol="0">
            <a:spAutoFit/>
          </a:bodyPr>
          <a:lstStyle/>
          <a:p>
            <a:r>
              <a:rPr lang="en-US" sz="1400" dirty="0" smtClean="0"/>
              <a:t>identifies</a:t>
            </a:r>
            <a:endParaRPr lang="en-US" sz="1400" dirty="0"/>
          </a:p>
        </p:txBody>
      </p:sp>
    </p:spTree>
    <p:extLst>
      <p:ext uri="{BB962C8B-B14F-4D97-AF65-F5344CB8AC3E}">
        <p14:creationId xmlns:p14="http://schemas.microsoft.com/office/powerpoint/2010/main" val="4088368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URI Schemes and Examples</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11</a:t>
            </a:fld>
            <a:endParaRPr lang="en-US" dirty="0"/>
          </a:p>
        </p:txBody>
      </p:sp>
      <p:sp>
        <p:nvSpPr>
          <p:cNvPr id="4" name="Content Placeholder 3"/>
          <p:cNvSpPr>
            <a:spLocks noGrp="1"/>
          </p:cNvSpPr>
          <p:nvPr>
            <p:ph idx="1"/>
          </p:nvPr>
        </p:nvSpPr>
        <p:spPr/>
        <p:txBody>
          <a:bodyPr/>
          <a:lstStyle/>
          <a:p>
            <a:r>
              <a:rPr lang="en-US" dirty="0" smtClean="0"/>
              <a:t>http://</a:t>
            </a:r>
            <a:r>
              <a:rPr lang="en-US" dirty="0" err="1" smtClean="0"/>
              <a:t>www.example.org</a:t>
            </a:r>
            <a:r>
              <a:rPr lang="en-US" dirty="0"/>
              <a:t>/</a:t>
            </a:r>
            <a:r>
              <a:rPr lang="en-US" dirty="0" err="1"/>
              <a:t>aboutus#</a:t>
            </a:r>
            <a:r>
              <a:rPr lang="en-US" dirty="0" err="1" smtClean="0"/>
              <a:t>staff</a:t>
            </a:r>
            <a:endParaRPr lang="en-US" dirty="0" smtClean="0"/>
          </a:p>
          <a:p>
            <a:r>
              <a:rPr lang="en-US" dirty="0" smtClean="0"/>
              <a:t>https://</a:t>
            </a:r>
            <a:r>
              <a:rPr lang="en-US" dirty="0" err="1" smtClean="0"/>
              <a:t>www.example.org</a:t>
            </a:r>
            <a:r>
              <a:rPr lang="en-US" dirty="0" smtClean="0"/>
              <a:t>/login</a:t>
            </a:r>
          </a:p>
          <a:p>
            <a:r>
              <a:rPr lang="en-US" dirty="0" err="1" smtClean="0"/>
              <a:t>mailto:joe</a:t>
            </a:r>
            <a:r>
              <a:rPr lang="en-US" dirty="0" err="1"/>
              <a:t>@example.org</a:t>
            </a:r>
            <a:endParaRPr lang="en-US" dirty="0"/>
          </a:p>
          <a:p>
            <a:r>
              <a:rPr lang="en-US" dirty="0"/>
              <a:t>ftp://</a:t>
            </a:r>
            <a:r>
              <a:rPr lang="en-US" dirty="0" err="1"/>
              <a:t>example.org</a:t>
            </a:r>
            <a:r>
              <a:rPr lang="en-US" dirty="0"/>
              <a:t>/</a:t>
            </a:r>
            <a:r>
              <a:rPr lang="en-US" dirty="0" err="1"/>
              <a:t>aDirectory</a:t>
            </a:r>
            <a:r>
              <a:rPr lang="en-US" dirty="0"/>
              <a:t>/</a:t>
            </a:r>
            <a:r>
              <a:rPr lang="en-US" dirty="0" err="1"/>
              <a:t>aFile</a:t>
            </a:r>
            <a:endParaRPr lang="en-US" dirty="0"/>
          </a:p>
          <a:p>
            <a:r>
              <a:rPr lang="en-US" dirty="0" err="1"/>
              <a:t>news:comp.infosystems.www</a:t>
            </a:r>
            <a:endParaRPr lang="en-US" dirty="0"/>
          </a:p>
          <a:p>
            <a:r>
              <a:rPr lang="en-US" dirty="0" err="1"/>
              <a:t>tel</a:t>
            </a:r>
            <a:r>
              <a:rPr lang="en-US" dirty="0"/>
              <a:t>:+1-816-555-1212</a:t>
            </a:r>
          </a:p>
          <a:p>
            <a:r>
              <a:rPr lang="en-US" dirty="0" err="1"/>
              <a:t>ldap</a:t>
            </a:r>
            <a:r>
              <a:rPr lang="en-US" dirty="0"/>
              <a:t>://</a:t>
            </a:r>
            <a:r>
              <a:rPr lang="en-US" dirty="0" err="1"/>
              <a:t>ldap.example.org</a:t>
            </a:r>
            <a:r>
              <a:rPr lang="en-US" dirty="0" smtClean="0"/>
              <a:t>/c</a:t>
            </a:r>
            <a:r>
              <a:rPr lang="en-US" dirty="0"/>
              <a:t>=</a:t>
            </a:r>
            <a:r>
              <a:rPr lang="en-US" dirty="0" err="1"/>
              <a:t>GB?objectClass?one</a:t>
            </a:r>
            <a:endParaRPr lang="en-US" dirty="0"/>
          </a:p>
          <a:p>
            <a:r>
              <a:rPr lang="en-US" dirty="0" err="1"/>
              <a:t>urn:oasis:names:tc:entity:xmlns:xml:catalog</a:t>
            </a:r>
            <a:endParaRPr lang="en-US" dirty="0"/>
          </a:p>
          <a:p>
            <a:endParaRPr lang="en-US" dirty="0"/>
          </a:p>
        </p:txBody>
      </p:sp>
    </p:spTree>
    <p:extLst>
      <p:ext uri="{BB962C8B-B14F-4D97-AF65-F5344CB8AC3E}">
        <p14:creationId xmlns:p14="http://schemas.microsoft.com/office/powerpoint/2010/main" val="16507813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 distinct URIs to distinct resources</a:t>
            </a:r>
          </a:p>
        </p:txBody>
      </p:sp>
      <p:sp>
        <p:nvSpPr>
          <p:cNvPr id="3" name="Slide Number Placeholder 2"/>
          <p:cNvSpPr>
            <a:spLocks noGrp="1"/>
          </p:cNvSpPr>
          <p:nvPr>
            <p:ph type="sldNum" sz="quarter" idx="12"/>
          </p:nvPr>
        </p:nvSpPr>
        <p:spPr/>
        <p:txBody>
          <a:bodyPr/>
          <a:lstStyle/>
          <a:p>
            <a:fld id="{03AC6681-E0FD-2C4C-B392-04A572FD2AAE}" type="slidenum">
              <a:rPr lang="en-US" smtClean="0"/>
              <a:pPr/>
              <a:t>12</a:t>
            </a:fld>
            <a:endParaRPr lang="en-US" dirty="0"/>
          </a:p>
        </p:txBody>
      </p:sp>
      <p:sp>
        <p:nvSpPr>
          <p:cNvPr id="4" name="Content Placeholder 3"/>
          <p:cNvSpPr>
            <a:spLocks noGrp="1"/>
          </p:cNvSpPr>
          <p:nvPr>
            <p:ph idx="1"/>
          </p:nvPr>
        </p:nvSpPr>
        <p:spPr/>
        <p:txBody>
          <a:bodyPr/>
          <a:lstStyle/>
          <a:p>
            <a:pPr marL="0" indent="0">
              <a:buNone/>
            </a:pPr>
            <a:endParaRPr lang="en-US" dirty="0" smtClean="0"/>
          </a:p>
          <a:p>
            <a:pPr marL="0" indent="0">
              <a:buNone/>
            </a:pPr>
            <a:endParaRPr lang="en-US" dirty="0"/>
          </a:p>
          <a:p>
            <a:pPr marL="0" indent="0">
              <a:buNone/>
            </a:pPr>
            <a:r>
              <a:rPr lang="en-US" dirty="0" smtClean="0"/>
              <a:t>Using </a:t>
            </a:r>
            <a:r>
              <a:rPr lang="en-US" dirty="0"/>
              <a:t>the same URI to directly identify different resources produces a </a:t>
            </a:r>
            <a:r>
              <a:rPr lang="en-US" i="1" dirty="0"/>
              <a:t>URI collision</a:t>
            </a:r>
            <a:r>
              <a:rPr lang="en-US" dirty="0"/>
              <a:t>. Collision often imposes a cost in communication due to the effort required to resolve ambiguities.</a:t>
            </a:r>
          </a:p>
        </p:txBody>
      </p:sp>
    </p:spTree>
    <p:extLst>
      <p:ext uri="{BB962C8B-B14F-4D97-AF65-F5344CB8AC3E}">
        <p14:creationId xmlns:p14="http://schemas.microsoft.com/office/powerpoint/2010/main" val="20567733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Avoid </a:t>
            </a:r>
            <a:r>
              <a:rPr lang="en-US" dirty="0"/>
              <a:t>URI aliases</a:t>
            </a:r>
          </a:p>
        </p:txBody>
      </p:sp>
      <p:sp>
        <p:nvSpPr>
          <p:cNvPr id="3" name="Slide Number Placeholder 2"/>
          <p:cNvSpPr>
            <a:spLocks noGrp="1"/>
          </p:cNvSpPr>
          <p:nvPr>
            <p:ph type="sldNum" sz="quarter" idx="12"/>
          </p:nvPr>
        </p:nvSpPr>
        <p:spPr/>
        <p:txBody>
          <a:bodyPr/>
          <a:lstStyle/>
          <a:p>
            <a:fld id="{03AC6681-E0FD-2C4C-B392-04A572FD2AAE}" type="slidenum">
              <a:rPr lang="en-US" smtClean="0"/>
              <a:pPr/>
              <a:t>13</a:t>
            </a:fld>
            <a:endParaRPr lang="en-US" dirty="0"/>
          </a:p>
        </p:txBody>
      </p:sp>
      <p:sp>
        <p:nvSpPr>
          <p:cNvPr id="4" name="Content Placeholder 3"/>
          <p:cNvSpPr>
            <a:spLocks noGrp="1"/>
          </p:cNvSpPr>
          <p:nvPr>
            <p:ph idx="1"/>
          </p:nvPr>
        </p:nvSpPr>
        <p:spPr/>
        <p:txBody>
          <a:bodyPr/>
          <a:lstStyle/>
          <a:p>
            <a:pPr marL="0" indent="0">
              <a:buNone/>
            </a:pPr>
            <a:endParaRPr lang="en-US" dirty="0" smtClean="0"/>
          </a:p>
          <a:p>
            <a:pPr marL="0" indent="0">
              <a:buNone/>
            </a:pPr>
            <a:endParaRPr lang="en-US" dirty="0"/>
          </a:p>
          <a:p>
            <a:pPr marL="0" indent="0">
              <a:buNone/>
            </a:pPr>
            <a:r>
              <a:rPr lang="en-US" dirty="0" smtClean="0"/>
              <a:t>A </a:t>
            </a:r>
            <a:r>
              <a:rPr lang="en-US" dirty="0"/>
              <a:t>URI owner SHOULD NOT associate arbitrarily different URIs with the same resource</a:t>
            </a:r>
            <a:r>
              <a:rPr lang="en-US" dirty="0" smtClean="0"/>
              <a:t>.</a:t>
            </a:r>
          </a:p>
          <a:p>
            <a:pPr lvl="1"/>
            <a:r>
              <a:rPr lang="en-US" dirty="0" smtClean="0"/>
              <a:t>The </a:t>
            </a:r>
            <a:r>
              <a:rPr lang="en-US" dirty="0"/>
              <a:t>value of a given resource can be measured by the number and value </a:t>
            </a:r>
            <a:r>
              <a:rPr lang="en-US" dirty="0" smtClean="0"/>
              <a:t>of </a:t>
            </a:r>
            <a:r>
              <a:rPr lang="en-US" dirty="0"/>
              <a:t>the resources that link to it.</a:t>
            </a:r>
          </a:p>
        </p:txBody>
      </p:sp>
    </p:spTree>
    <p:extLst>
      <p:ext uri="{BB962C8B-B14F-4D97-AF65-F5344CB8AC3E}">
        <p14:creationId xmlns:p14="http://schemas.microsoft.com/office/powerpoint/2010/main" val="8088019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Early Web</a:t>
            </a:r>
            <a:endParaRPr lang="en-US" dirty="0"/>
          </a:p>
        </p:txBody>
      </p:sp>
      <p:sp>
        <p:nvSpPr>
          <p:cNvPr id="6" name="Content Placeholder 5"/>
          <p:cNvSpPr>
            <a:spLocks noGrp="1"/>
          </p:cNvSpPr>
          <p:nvPr>
            <p:ph idx="1"/>
          </p:nvPr>
        </p:nvSpPr>
        <p:spPr/>
        <p:txBody>
          <a:bodyPr/>
          <a:lstStyle/>
          <a:p>
            <a:pPr marL="0" indent="0">
              <a:buNone/>
            </a:pPr>
            <a:r>
              <a:rPr lang="en-US" dirty="0" smtClean="0"/>
              <a:t>Early (pre-1991) documents refer to document naming</a:t>
            </a:r>
          </a:p>
          <a:p>
            <a:pPr lvl="1"/>
            <a:r>
              <a:rPr lang="en-US" dirty="0" smtClean="0"/>
              <a:t>“As </a:t>
            </a:r>
            <a:r>
              <a:rPr lang="en-US" dirty="0"/>
              <a:t>many protocols are currently used for information retrieval, the address must be capable of encompassing many protocols, access methods or, indeed, naming </a:t>
            </a:r>
            <a:r>
              <a:rPr lang="en-US" dirty="0" smtClean="0"/>
              <a:t>schemes”</a:t>
            </a:r>
          </a:p>
          <a:p>
            <a:pPr lvl="1"/>
            <a:r>
              <a:rPr lang="en-US" dirty="0"/>
              <a:t>“A hypertext link to a document ought to be specified using the most logical name as opposed to a physical address. This is (almost) the only way of getting over the problem of documents being physically moved. As the naming scheme becomes more abstract, resolving the name becomes less of a simple look-up and more of a search</a:t>
            </a:r>
            <a:r>
              <a:rPr lang="en-US" dirty="0" smtClean="0"/>
              <a:t>.”</a:t>
            </a:r>
          </a:p>
          <a:p>
            <a:pPr marL="0" indent="0">
              <a:buNone/>
            </a:pPr>
            <a:endParaRPr lang="en-US" dirty="0"/>
          </a:p>
        </p:txBody>
      </p:sp>
      <p:sp>
        <p:nvSpPr>
          <p:cNvPr id="7" name="TextBox 6"/>
          <p:cNvSpPr txBox="1"/>
          <p:nvPr/>
        </p:nvSpPr>
        <p:spPr>
          <a:xfrm>
            <a:off x="323528" y="6258798"/>
            <a:ext cx="3873156" cy="338554"/>
          </a:xfrm>
          <a:prstGeom prst="rect">
            <a:avLst/>
          </a:prstGeom>
          <a:noFill/>
        </p:spPr>
        <p:txBody>
          <a:bodyPr wrap="none" lIns="0" rIns="0" rtlCol="0">
            <a:spAutoFit/>
          </a:bodyPr>
          <a:lstStyle/>
          <a:p>
            <a:r>
              <a:rPr lang="en-US" sz="1600" dirty="0">
                <a:cs typeface="Georgia"/>
              </a:rPr>
              <a:t>http://www.w3.org/</a:t>
            </a:r>
            <a:r>
              <a:rPr lang="en-US" sz="1600" dirty="0" err="1">
                <a:cs typeface="Georgia"/>
              </a:rPr>
              <a:t>DesignIssues</a:t>
            </a:r>
            <a:r>
              <a:rPr lang="en-US" sz="1600" dirty="0">
                <a:cs typeface="Georgia"/>
              </a:rPr>
              <a:t>/Naming</a:t>
            </a:r>
            <a:endParaRPr lang="en-US" sz="1600" dirty="0">
              <a:latin typeface="Georgia"/>
              <a:cs typeface="Georgia"/>
            </a:endParaRPr>
          </a:p>
        </p:txBody>
      </p:sp>
      <p:sp>
        <p:nvSpPr>
          <p:cNvPr id="2" name="Slide Number Placeholder 1"/>
          <p:cNvSpPr>
            <a:spLocks noGrp="1"/>
          </p:cNvSpPr>
          <p:nvPr>
            <p:ph type="sldNum" sz="quarter" idx="12"/>
          </p:nvPr>
        </p:nvSpPr>
        <p:spPr/>
        <p:txBody>
          <a:bodyPr/>
          <a:lstStyle/>
          <a:p>
            <a:fld id="{03AC6681-E0FD-2C4C-B392-04A572FD2AAE}" type="slidenum">
              <a:rPr lang="en-US" smtClean="0"/>
              <a:pPr/>
              <a:t>14</a:t>
            </a:fld>
            <a:endParaRPr lang="en-US" dirty="0"/>
          </a:p>
        </p:txBody>
      </p:sp>
    </p:spTree>
    <p:extLst>
      <p:ext uri="{BB962C8B-B14F-4D97-AF65-F5344CB8AC3E}">
        <p14:creationId xmlns:p14="http://schemas.microsoft.com/office/powerpoint/2010/main" val="1299162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Classical View</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15</a:t>
            </a:fld>
            <a:endParaRPr lang="en-US" dirty="0"/>
          </a:p>
        </p:txBody>
      </p:sp>
      <p:sp>
        <p:nvSpPr>
          <p:cNvPr id="4" name="Content Placeholder 3"/>
          <p:cNvSpPr>
            <a:spLocks noGrp="1"/>
          </p:cNvSpPr>
          <p:nvPr>
            <p:ph idx="1"/>
          </p:nvPr>
        </p:nvSpPr>
        <p:spPr/>
        <p:txBody>
          <a:bodyPr/>
          <a:lstStyle/>
          <a:p>
            <a:pPr marL="0" indent="0">
              <a:buNone/>
            </a:pPr>
            <a:r>
              <a:rPr lang="en-US" dirty="0" smtClean="0"/>
              <a:t>Early to mid-90s web specs distinguished between:</a:t>
            </a:r>
          </a:p>
          <a:p>
            <a:r>
              <a:rPr lang="en-US" dirty="0" smtClean="0"/>
              <a:t>Resource locations (URLs)</a:t>
            </a:r>
          </a:p>
          <a:p>
            <a:pPr lvl="1"/>
            <a:r>
              <a:rPr lang="en-US" dirty="0" smtClean="0"/>
              <a:t>Often associated with network protocols (http, ftp, telnet)</a:t>
            </a:r>
          </a:p>
          <a:p>
            <a:r>
              <a:rPr lang="en-US" dirty="0" smtClean="0"/>
              <a:t>Resource names (URNs)</a:t>
            </a:r>
          </a:p>
          <a:p>
            <a:pPr lvl="1"/>
            <a:r>
              <a:rPr lang="en-US" dirty="0"/>
              <a:t>I</a:t>
            </a:r>
            <a:r>
              <a:rPr lang="en-US" dirty="0" smtClean="0"/>
              <a:t>ndependent of location (e.g. </a:t>
            </a:r>
            <a:r>
              <a:rPr lang="en-US" dirty="0" err="1" smtClean="0"/>
              <a:t>isbn</a:t>
            </a:r>
            <a:r>
              <a:rPr lang="en-US" dirty="0" smtClean="0"/>
              <a:t>)</a:t>
            </a:r>
          </a:p>
          <a:p>
            <a:r>
              <a:rPr lang="en-US" dirty="0" smtClean="0"/>
              <a:t>Resource identifiers (URIs)</a:t>
            </a:r>
          </a:p>
          <a:p>
            <a:pPr lvl="1"/>
            <a:r>
              <a:rPr lang="en-US" dirty="0" smtClean="0"/>
              <a:t>Union of the above, possibly also including other classes (URCs, </a:t>
            </a:r>
            <a:r>
              <a:rPr lang="en-US" dirty="0" err="1" smtClean="0"/>
              <a:t>etc</a:t>
            </a:r>
            <a:r>
              <a:rPr lang="en-US" dirty="0" smtClean="0"/>
              <a:t>)</a:t>
            </a:r>
            <a:endParaRPr lang="en-US" dirty="0"/>
          </a:p>
          <a:p>
            <a:pPr marL="0" indent="0">
              <a:buNone/>
            </a:pPr>
            <a:endParaRPr lang="en-US" dirty="0"/>
          </a:p>
        </p:txBody>
      </p:sp>
    </p:spTree>
    <p:extLst>
      <p:ext uri="{BB962C8B-B14F-4D97-AF65-F5344CB8AC3E}">
        <p14:creationId xmlns:p14="http://schemas.microsoft.com/office/powerpoint/2010/main" val="29342409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Classical View</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16</a:t>
            </a:fld>
            <a:endParaRPr lang="en-US" dirty="0"/>
          </a:p>
        </p:txBody>
      </p:sp>
      <p:sp>
        <p:nvSpPr>
          <p:cNvPr id="6" name="Oval 5"/>
          <p:cNvSpPr/>
          <p:nvPr/>
        </p:nvSpPr>
        <p:spPr bwMode="auto">
          <a:xfrm>
            <a:off x="974338" y="2288281"/>
            <a:ext cx="7203534" cy="3569281"/>
          </a:xfrm>
          <a:prstGeom prst="ellipse">
            <a:avLst/>
          </a:prstGeom>
          <a:solidFill>
            <a:schemeClr val="bg2">
              <a:lumMod val="20000"/>
              <a:lumOff val="80000"/>
            </a:schemeClr>
          </a:solidFill>
          <a:ln w="28575" cap="flat" cmpd="sng" algn="ctr">
            <a:solidFill>
              <a:srgbClr val="00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w="38100" cmpd="sng">
                <a:solidFill>
                  <a:schemeClr val="tx1"/>
                </a:solid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8" name="Oval 7"/>
          <p:cNvSpPr/>
          <p:nvPr/>
        </p:nvSpPr>
        <p:spPr bwMode="auto">
          <a:xfrm>
            <a:off x="1379400" y="2638640"/>
            <a:ext cx="6480124" cy="2878630"/>
          </a:xfrm>
          <a:prstGeom prst="ellipse">
            <a:avLst/>
          </a:prstGeom>
          <a:solidFill>
            <a:schemeClr val="bg2">
              <a:lumMod val="20000"/>
              <a:lumOff val="80000"/>
            </a:schemeClr>
          </a:solidFill>
          <a:ln w="28575" cap="flat" cmpd="sng" algn="ctr">
            <a:solidFill>
              <a:srgbClr val="000000"/>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w="38100" cmpd="sng">
                <a:solidFill>
                  <a:srgbClr val="000000"/>
                </a:solidFill>
              </a:ln>
              <a:solidFill>
                <a:schemeClr val="tx1"/>
              </a:solidFill>
              <a:effectLst/>
              <a:latin typeface="Lucida Sans" pitchFamily="-106" charset="0"/>
              <a:ea typeface="ＭＳ Ｐゴシック" pitchFamily="-106" charset="-128"/>
              <a:cs typeface="ＭＳ Ｐゴシック" pitchFamily="-106" charset="-128"/>
            </a:endParaRPr>
          </a:p>
        </p:txBody>
      </p:sp>
      <p:cxnSp>
        <p:nvCxnSpPr>
          <p:cNvPr id="10" name="Straight Connector 9"/>
          <p:cNvCxnSpPr>
            <a:stCxn id="8" idx="0"/>
            <a:endCxn id="8" idx="4"/>
          </p:cNvCxnSpPr>
          <p:nvPr/>
        </p:nvCxnSpPr>
        <p:spPr bwMode="auto">
          <a:xfrm>
            <a:off x="4619462" y="2638640"/>
            <a:ext cx="0" cy="2878630"/>
          </a:xfrm>
          <a:prstGeom prst="line">
            <a:avLst/>
          </a:prstGeom>
          <a:solidFill>
            <a:schemeClr val="accent1"/>
          </a:solidFill>
          <a:ln w="28575" cap="flat" cmpd="sng" algn="ctr">
            <a:solidFill>
              <a:srgbClr val="000000"/>
            </a:solidFill>
            <a:prstDash val="solid"/>
            <a:round/>
            <a:headEnd type="none" w="med" len="med"/>
            <a:tailEnd type="none" w="med" len="med"/>
          </a:ln>
          <a:effectLst/>
        </p:spPr>
      </p:cxnSp>
      <p:sp>
        <p:nvSpPr>
          <p:cNvPr id="11" name="TextBox 10"/>
          <p:cNvSpPr txBox="1"/>
          <p:nvPr/>
        </p:nvSpPr>
        <p:spPr>
          <a:xfrm>
            <a:off x="2747852" y="3875844"/>
            <a:ext cx="952154" cy="461665"/>
          </a:xfrm>
          <a:prstGeom prst="rect">
            <a:avLst/>
          </a:prstGeom>
          <a:noFill/>
        </p:spPr>
        <p:txBody>
          <a:bodyPr wrap="none" rtlCol="0">
            <a:spAutoFit/>
          </a:bodyPr>
          <a:lstStyle/>
          <a:p>
            <a:r>
              <a:rPr lang="en-US" sz="2400" dirty="0" smtClean="0"/>
              <a:t>URLs</a:t>
            </a:r>
            <a:endParaRPr lang="en-US" sz="2400" dirty="0"/>
          </a:p>
        </p:txBody>
      </p:sp>
      <p:sp>
        <p:nvSpPr>
          <p:cNvPr id="12" name="TextBox 11"/>
          <p:cNvSpPr txBox="1"/>
          <p:nvPr/>
        </p:nvSpPr>
        <p:spPr>
          <a:xfrm>
            <a:off x="5340082" y="3886793"/>
            <a:ext cx="1002498" cy="461665"/>
          </a:xfrm>
          <a:prstGeom prst="rect">
            <a:avLst/>
          </a:prstGeom>
          <a:noFill/>
        </p:spPr>
        <p:txBody>
          <a:bodyPr wrap="none" rtlCol="0">
            <a:spAutoFit/>
          </a:bodyPr>
          <a:lstStyle/>
          <a:p>
            <a:r>
              <a:rPr lang="en-US" sz="2400" dirty="0" smtClean="0"/>
              <a:t>URNs</a:t>
            </a:r>
            <a:endParaRPr lang="en-US" sz="2400" dirty="0"/>
          </a:p>
        </p:txBody>
      </p:sp>
      <p:sp>
        <p:nvSpPr>
          <p:cNvPr id="13" name="TextBox 12"/>
          <p:cNvSpPr txBox="1"/>
          <p:nvPr/>
        </p:nvSpPr>
        <p:spPr>
          <a:xfrm>
            <a:off x="4242796" y="1826616"/>
            <a:ext cx="886330" cy="461665"/>
          </a:xfrm>
          <a:prstGeom prst="rect">
            <a:avLst/>
          </a:prstGeom>
          <a:noFill/>
        </p:spPr>
        <p:txBody>
          <a:bodyPr wrap="none" rtlCol="0">
            <a:spAutoFit/>
          </a:bodyPr>
          <a:lstStyle/>
          <a:p>
            <a:r>
              <a:rPr lang="en-US" sz="2400" dirty="0" smtClean="0"/>
              <a:t>URIs</a:t>
            </a:r>
            <a:endParaRPr lang="en-US" sz="2400" dirty="0"/>
          </a:p>
        </p:txBody>
      </p:sp>
    </p:spTree>
    <p:extLst>
      <p:ext uri="{BB962C8B-B14F-4D97-AF65-F5344CB8AC3E}">
        <p14:creationId xmlns:p14="http://schemas.microsoft.com/office/powerpoint/2010/main" val="35495664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Classical View</a:t>
            </a:r>
            <a:endParaRPr lang="en-GB" dirty="0"/>
          </a:p>
        </p:txBody>
      </p:sp>
      <p:sp>
        <p:nvSpPr>
          <p:cNvPr id="3" name="Content Placeholder 2"/>
          <p:cNvSpPr>
            <a:spLocks noGrp="1"/>
          </p:cNvSpPr>
          <p:nvPr>
            <p:ph idx="1"/>
          </p:nvPr>
        </p:nvSpPr>
        <p:spPr/>
        <p:txBody>
          <a:bodyPr/>
          <a:lstStyle/>
          <a:p>
            <a:pPr marL="0" indent="0">
              <a:buNone/>
            </a:pPr>
            <a:r>
              <a:rPr lang="en-GB" dirty="0" smtClean="0"/>
              <a:t>URL resolution is (usually) well-defined</a:t>
            </a:r>
          </a:p>
          <a:p>
            <a:endParaRPr lang="en-GB" dirty="0" smtClean="0"/>
          </a:p>
          <a:p>
            <a:pPr marL="0" indent="0">
              <a:buNone/>
            </a:pPr>
            <a:r>
              <a:rPr lang="en-GB" dirty="0" smtClean="0"/>
              <a:t>URNs don’t necessarily have well-defined resolution semantics</a:t>
            </a:r>
          </a:p>
          <a:p>
            <a:pPr lvl="1"/>
            <a:r>
              <a:rPr lang="en-GB" dirty="0" smtClean="0"/>
              <a:t>Resolving names depends on context</a:t>
            </a:r>
          </a:p>
          <a:p>
            <a:pPr lvl="1"/>
            <a:r>
              <a:rPr lang="en-GB" dirty="0" smtClean="0"/>
              <a:t>What does resolution mean for </a:t>
            </a:r>
            <a:r>
              <a:rPr lang="en-GB" dirty="0" err="1" smtClean="0"/>
              <a:t>URIs</a:t>
            </a:r>
            <a:r>
              <a:rPr lang="en-GB" dirty="0" smtClean="0"/>
              <a:t> which do not refer to network resources?</a:t>
            </a:r>
            <a:endParaRPr lang="en-GB" dirty="0"/>
          </a:p>
        </p:txBody>
      </p:sp>
      <p:sp>
        <p:nvSpPr>
          <p:cNvPr id="4" name="Slide Number Placeholder 3"/>
          <p:cNvSpPr>
            <a:spLocks noGrp="1"/>
          </p:cNvSpPr>
          <p:nvPr>
            <p:ph type="sldNum" sz="quarter" idx="12"/>
          </p:nvPr>
        </p:nvSpPr>
        <p:spPr/>
        <p:txBody>
          <a:bodyPr/>
          <a:lstStyle/>
          <a:p>
            <a:fld id="{03AC6681-E0FD-2C4C-B392-04A572FD2AAE}" type="slidenum">
              <a:rPr lang="en-US" smtClean="0"/>
              <a:pPr/>
              <a:t>17</a:t>
            </a:fld>
            <a:endParaRPr lang="en-US" dirty="0"/>
          </a:p>
        </p:txBody>
      </p:sp>
    </p:spTree>
    <p:extLst>
      <p:ext uri="{BB962C8B-B14F-4D97-AF65-F5344CB8AC3E}">
        <p14:creationId xmlns:p14="http://schemas.microsoft.com/office/powerpoint/2010/main" val="31537194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Modern View</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18</a:t>
            </a:fld>
            <a:endParaRPr lang="en-US" dirty="0"/>
          </a:p>
        </p:txBody>
      </p:sp>
      <p:sp>
        <p:nvSpPr>
          <p:cNvPr id="4" name="Content Placeholder 3"/>
          <p:cNvSpPr>
            <a:spLocks noGrp="1"/>
          </p:cNvSpPr>
          <p:nvPr>
            <p:ph idx="1"/>
          </p:nvPr>
        </p:nvSpPr>
        <p:spPr/>
        <p:txBody>
          <a:bodyPr/>
          <a:lstStyle/>
          <a:p>
            <a:pPr marL="0" indent="0">
              <a:buNone/>
            </a:pPr>
            <a:r>
              <a:rPr lang="en-US" dirty="0" smtClean="0"/>
              <a:t>Formal URL/URN distinction is unhelpful</a:t>
            </a:r>
          </a:p>
          <a:p>
            <a:pPr marL="0" indent="0">
              <a:buNone/>
            </a:pPr>
            <a:endParaRPr lang="en-US" dirty="0" smtClean="0"/>
          </a:p>
          <a:p>
            <a:pPr marL="0" indent="0">
              <a:buNone/>
            </a:pPr>
            <a:r>
              <a:rPr lang="en-US" dirty="0" smtClean="0"/>
              <a:t>URL is a useful informal concept</a:t>
            </a:r>
          </a:p>
          <a:p>
            <a:pPr lvl="1"/>
            <a:r>
              <a:rPr lang="en-US" dirty="0" smtClean="0"/>
              <a:t>“a URL is a type of URI that identifies a resource via a representation of its primary access mechanism”</a:t>
            </a:r>
            <a:endParaRPr lang="en-US" dirty="0"/>
          </a:p>
        </p:txBody>
      </p:sp>
      <p:sp>
        <p:nvSpPr>
          <p:cNvPr id="6" name="TextBox 5"/>
          <p:cNvSpPr txBox="1"/>
          <p:nvPr/>
        </p:nvSpPr>
        <p:spPr>
          <a:xfrm>
            <a:off x="323528" y="6258798"/>
            <a:ext cx="3873156" cy="338554"/>
          </a:xfrm>
          <a:prstGeom prst="rect">
            <a:avLst/>
          </a:prstGeom>
          <a:noFill/>
        </p:spPr>
        <p:txBody>
          <a:bodyPr wrap="none" lIns="0" rIns="0" rtlCol="0">
            <a:spAutoFit/>
          </a:bodyPr>
          <a:lstStyle/>
          <a:p>
            <a:r>
              <a:rPr lang="en-US" sz="1600" dirty="0">
                <a:cs typeface="Georgia"/>
              </a:rPr>
              <a:t>http://www.w3.org/TR/</a:t>
            </a:r>
            <a:r>
              <a:rPr lang="en-US" sz="1600" dirty="0" err="1">
                <a:cs typeface="Georgia"/>
              </a:rPr>
              <a:t>uri</a:t>
            </a:r>
            <a:r>
              <a:rPr lang="en-US" sz="1600" dirty="0">
                <a:cs typeface="Georgia"/>
              </a:rPr>
              <a:t>-clarification/</a:t>
            </a:r>
            <a:endParaRPr lang="en-US" sz="1600" dirty="0">
              <a:latin typeface="Georgia"/>
              <a:cs typeface="Georgia"/>
            </a:endParaRPr>
          </a:p>
        </p:txBody>
      </p:sp>
    </p:spTree>
    <p:extLst>
      <p:ext uri="{BB962C8B-B14F-4D97-AF65-F5344CB8AC3E}">
        <p14:creationId xmlns:p14="http://schemas.microsoft.com/office/powerpoint/2010/main" val="21346341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Representation</a:t>
            </a:r>
            <a:endParaRPr lang="en-US" dirty="0"/>
          </a:p>
        </p:txBody>
      </p:sp>
    </p:spTree>
    <p:extLst>
      <p:ext uri="{BB962C8B-B14F-4D97-AF65-F5344CB8AC3E}">
        <p14:creationId xmlns:p14="http://schemas.microsoft.com/office/powerpoint/2010/main" val="30129847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is the Web?</a:t>
            </a:r>
            <a:endParaRPr lang="en-US" dirty="0"/>
          </a:p>
        </p:txBody>
      </p:sp>
      <p:sp>
        <p:nvSpPr>
          <p:cNvPr id="4" name="Content Placeholder 3"/>
          <p:cNvSpPr>
            <a:spLocks noGrp="1"/>
          </p:cNvSpPr>
          <p:nvPr>
            <p:ph idx="1"/>
          </p:nvPr>
        </p:nvSpPr>
        <p:spPr/>
        <p:txBody>
          <a:bodyPr/>
          <a:lstStyle/>
          <a:p>
            <a:pPr marL="0" indent="0">
              <a:buNone/>
            </a:pPr>
            <a:r>
              <a:rPr lang="en-US" dirty="0" smtClean="0"/>
              <a:t>The Web is a distributed information system that provides access to hypertext documents and other objects of interest</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r>
              <a:rPr lang="en-US" dirty="0" smtClean="0"/>
              <a:t>We have a general name for these objects of interest: </a:t>
            </a:r>
            <a:endParaRPr lang="en-US" dirty="0"/>
          </a:p>
          <a:p>
            <a:pPr marL="0" indent="0" algn="ctr">
              <a:buNone/>
            </a:pPr>
            <a:r>
              <a:rPr lang="en-US" sz="3600" dirty="0" smtClean="0"/>
              <a:t>resources </a:t>
            </a:r>
            <a:endParaRPr lang="en-US" sz="3600" dirty="0"/>
          </a:p>
        </p:txBody>
      </p:sp>
      <p:sp>
        <p:nvSpPr>
          <p:cNvPr id="2" name="Slide Number Placeholder 1"/>
          <p:cNvSpPr>
            <a:spLocks noGrp="1"/>
          </p:cNvSpPr>
          <p:nvPr>
            <p:ph type="sldNum" sz="quarter" idx="12"/>
          </p:nvPr>
        </p:nvSpPr>
        <p:spPr/>
        <p:txBody>
          <a:bodyPr/>
          <a:lstStyle/>
          <a:p>
            <a:fld id="{03AC6681-E0FD-2C4C-B392-04A572FD2AAE}" type="slidenum">
              <a:rPr lang="en-US" smtClean="0"/>
              <a:pPr/>
              <a:t>2</a:t>
            </a:fld>
            <a:endParaRPr lang="en-US" dirty="0"/>
          </a:p>
        </p:txBody>
      </p:sp>
      <p:grpSp>
        <p:nvGrpSpPr>
          <p:cNvPr id="13" name="Group 12"/>
          <p:cNvGrpSpPr/>
          <p:nvPr/>
        </p:nvGrpSpPr>
        <p:grpSpPr>
          <a:xfrm>
            <a:off x="546006" y="2558921"/>
            <a:ext cx="7851022" cy="1821720"/>
            <a:chOff x="546006" y="2558921"/>
            <a:chExt cx="7851022" cy="1821720"/>
          </a:xfrm>
        </p:grpSpPr>
        <p:pic>
          <p:nvPicPr>
            <p:cNvPr id="5" name="Picture 4"/>
            <p:cNvPicPr>
              <a:picLocks noChangeAspect="1"/>
            </p:cNvPicPr>
            <p:nvPr/>
          </p:nvPicPr>
          <p:blipFill>
            <a:blip r:embed="rId2"/>
            <a:stretch>
              <a:fillRect/>
            </a:stretch>
          </p:blipFill>
          <p:spPr>
            <a:xfrm>
              <a:off x="2150528" y="3462866"/>
              <a:ext cx="897467" cy="897467"/>
            </a:xfrm>
            <a:prstGeom prst="rect">
              <a:avLst/>
            </a:prstGeom>
          </p:spPr>
        </p:pic>
        <p:pic>
          <p:nvPicPr>
            <p:cNvPr id="8" name="Picture 7"/>
            <p:cNvPicPr>
              <a:picLocks noChangeAspect="1"/>
            </p:cNvPicPr>
            <p:nvPr/>
          </p:nvPicPr>
          <p:blipFill>
            <a:blip r:embed="rId3"/>
            <a:stretch>
              <a:fillRect/>
            </a:stretch>
          </p:blipFill>
          <p:spPr>
            <a:xfrm>
              <a:off x="4546469" y="2810934"/>
              <a:ext cx="1559493" cy="965200"/>
            </a:xfrm>
            <a:prstGeom prst="rect">
              <a:avLst/>
            </a:prstGeom>
          </p:spPr>
        </p:pic>
        <p:pic>
          <p:nvPicPr>
            <p:cNvPr id="12" name="Picture 11"/>
            <p:cNvPicPr>
              <a:picLocks noChangeAspect="1"/>
            </p:cNvPicPr>
            <p:nvPr/>
          </p:nvPicPr>
          <p:blipFill>
            <a:blip r:embed="rId4"/>
            <a:stretch>
              <a:fillRect/>
            </a:stretch>
          </p:blipFill>
          <p:spPr>
            <a:xfrm>
              <a:off x="1302995" y="2793137"/>
              <a:ext cx="1067662" cy="1067662"/>
            </a:xfrm>
            <a:prstGeom prst="rect">
              <a:avLst/>
            </a:prstGeom>
          </p:spPr>
        </p:pic>
        <p:pic>
          <p:nvPicPr>
            <p:cNvPr id="7" name="Picture 6"/>
            <p:cNvPicPr>
              <a:picLocks noChangeAspect="1"/>
            </p:cNvPicPr>
            <p:nvPr/>
          </p:nvPicPr>
          <p:blipFill>
            <a:blip r:embed="rId5"/>
            <a:stretch>
              <a:fillRect/>
            </a:stretch>
          </p:blipFill>
          <p:spPr>
            <a:xfrm>
              <a:off x="5860424" y="3483173"/>
              <a:ext cx="897468" cy="897468"/>
            </a:xfrm>
            <a:prstGeom prst="rect">
              <a:avLst/>
            </a:prstGeom>
          </p:spPr>
        </p:pic>
        <p:pic>
          <p:nvPicPr>
            <p:cNvPr id="9" name="Picture 8"/>
            <p:cNvPicPr>
              <a:picLocks noChangeAspect="1"/>
            </p:cNvPicPr>
            <p:nvPr/>
          </p:nvPicPr>
          <p:blipFill>
            <a:blip r:embed="rId6"/>
            <a:stretch>
              <a:fillRect/>
            </a:stretch>
          </p:blipFill>
          <p:spPr>
            <a:xfrm>
              <a:off x="546006" y="3500106"/>
              <a:ext cx="1073720" cy="872928"/>
            </a:xfrm>
            <a:prstGeom prst="rect">
              <a:avLst/>
            </a:prstGeom>
          </p:spPr>
        </p:pic>
        <p:pic>
          <p:nvPicPr>
            <p:cNvPr id="10" name="Picture 9"/>
            <p:cNvPicPr>
              <a:picLocks noChangeAspect="1"/>
            </p:cNvPicPr>
            <p:nvPr/>
          </p:nvPicPr>
          <p:blipFill>
            <a:blip r:embed="rId7"/>
            <a:stretch>
              <a:fillRect/>
            </a:stretch>
          </p:blipFill>
          <p:spPr>
            <a:xfrm>
              <a:off x="3970180" y="3475566"/>
              <a:ext cx="1000443" cy="884767"/>
            </a:xfrm>
            <a:prstGeom prst="rect">
              <a:avLst/>
            </a:prstGeom>
          </p:spPr>
        </p:pic>
        <p:pic>
          <p:nvPicPr>
            <p:cNvPr id="6" name="Picture 5"/>
            <p:cNvPicPr>
              <a:picLocks noChangeAspect="1"/>
            </p:cNvPicPr>
            <p:nvPr/>
          </p:nvPicPr>
          <p:blipFill>
            <a:blip r:embed="rId8"/>
            <a:stretch>
              <a:fillRect/>
            </a:stretch>
          </p:blipFill>
          <p:spPr>
            <a:xfrm>
              <a:off x="3056462" y="3014132"/>
              <a:ext cx="897468" cy="897468"/>
            </a:xfrm>
            <a:prstGeom prst="rect">
              <a:avLst/>
            </a:prstGeom>
          </p:spPr>
        </p:pic>
        <p:pic>
          <p:nvPicPr>
            <p:cNvPr id="11" name="Picture 10"/>
            <p:cNvPicPr>
              <a:picLocks noChangeAspect="1"/>
            </p:cNvPicPr>
            <p:nvPr/>
          </p:nvPicPr>
          <p:blipFill>
            <a:blip r:embed="rId9"/>
            <a:stretch>
              <a:fillRect/>
            </a:stretch>
          </p:blipFill>
          <p:spPr>
            <a:xfrm>
              <a:off x="6090301" y="2558921"/>
              <a:ext cx="2306727" cy="1435363"/>
            </a:xfrm>
            <a:prstGeom prst="rect">
              <a:avLst/>
            </a:prstGeom>
          </p:spPr>
        </p:pic>
      </p:grpSp>
    </p:spTree>
    <p:extLst>
      <p:ext uri="{BB962C8B-B14F-4D97-AF65-F5344CB8AC3E}">
        <p14:creationId xmlns:p14="http://schemas.microsoft.com/office/powerpoint/2010/main" val="2744252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Defining Representation</a:t>
            </a:r>
            <a:endParaRPr lang="en-US" dirty="0"/>
          </a:p>
        </p:txBody>
      </p:sp>
      <p:sp>
        <p:nvSpPr>
          <p:cNvPr id="4" name="Content Placeholder 3"/>
          <p:cNvSpPr>
            <a:spLocks noGrp="1"/>
          </p:cNvSpPr>
          <p:nvPr>
            <p:ph idx="1"/>
          </p:nvPr>
        </p:nvSpPr>
        <p:spPr/>
        <p:txBody>
          <a:bodyPr/>
          <a:lstStyle/>
          <a:p>
            <a:pPr marL="0" indent="0">
              <a:buNone/>
            </a:pPr>
            <a:r>
              <a:rPr lang="en-US" dirty="0"/>
              <a:t>A </a:t>
            </a:r>
            <a:r>
              <a:rPr lang="en-US" i="1" dirty="0"/>
              <a:t>representation</a:t>
            </a:r>
            <a:r>
              <a:rPr lang="en-US" dirty="0"/>
              <a:t> is data that encodes information about resource state. Representations do not necessarily describe the resource, or portray a likeness of the resource, or represent the resource in other senses of the word "represent"</a:t>
            </a:r>
            <a:r>
              <a:rPr lang="en-US" dirty="0" smtClean="0"/>
              <a:t>.</a:t>
            </a:r>
          </a:p>
          <a:p>
            <a:pPr marL="0" indent="0">
              <a:buNone/>
            </a:pPr>
            <a:endParaRPr lang="en-US" dirty="0" smtClean="0"/>
          </a:p>
          <a:p>
            <a:pPr marL="0" indent="0">
              <a:buNone/>
            </a:pPr>
            <a:r>
              <a:rPr lang="en-US" dirty="0" smtClean="0"/>
              <a:t>Representations </a:t>
            </a:r>
            <a:r>
              <a:rPr lang="en-US" dirty="0"/>
              <a:t>of a resource may be sent or received using interaction protocols.</a:t>
            </a:r>
          </a:p>
        </p:txBody>
      </p:sp>
      <p:sp>
        <p:nvSpPr>
          <p:cNvPr id="2" name="Slide Number Placeholder 1"/>
          <p:cNvSpPr>
            <a:spLocks noGrp="1"/>
          </p:cNvSpPr>
          <p:nvPr>
            <p:ph type="sldNum" sz="quarter" idx="12"/>
          </p:nvPr>
        </p:nvSpPr>
        <p:spPr/>
        <p:txBody>
          <a:bodyPr/>
          <a:lstStyle/>
          <a:p>
            <a:fld id="{03AC6681-E0FD-2C4C-B392-04A572FD2AAE}" type="slidenum">
              <a:rPr lang="en-US" smtClean="0"/>
              <a:pPr/>
              <a:t>20</a:t>
            </a:fld>
            <a:endParaRPr lang="en-US" dirty="0"/>
          </a:p>
        </p:txBody>
      </p:sp>
    </p:spTree>
    <p:extLst>
      <p:ext uri="{BB962C8B-B14F-4D97-AF65-F5344CB8AC3E}">
        <p14:creationId xmlns:p14="http://schemas.microsoft.com/office/powerpoint/2010/main" val="8122444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Example</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21</a:t>
            </a:fld>
            <a:endParaRPr lang="en-US" dirty="0"/>
          </a:p>
        </p:txBody>
      </p:sp>
      <p:sp>
        <p:nvSpPr>
          <p:cNvPr id="6" name="Cloud 5"/>
          <p:cNvSpPr/>
          <p:nvPr/>
        </p:nvSpPr>
        <p:spPr bwMode="auto">
          <a:xfrm>
            <a:off x="1332260" y="3196365"/>
            <a:ext cx="2504447" cy="1233003"/>
          </a:xfrm>
          <a:prstGeom prst="cloud">
            <a:avLst/>
          </a:prstGeom>
          <a:solidFill>
            <a:schemeClr val="bg1">
              <a:lumMod val="75000"/>
            </a:schemeClr>
          </a:solid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Lucida Sans" pitchFamily="-106" charset="0"/>
                <a:ea typeface="ＭＳ Ｐゴシック" pitchFamily="-106" charset="-128"/>
                <a:cs typeface="ＭＳ Ｐゴシック" pitchFamily="-106" charset="-128"/>
              </a:rPr>
              <a:t>today’s BBC weather forecast for Southampton</a:t>
            </a:r>
            <a:endParaRPr kumimoji="0" lang="en-US" sz="1200" b="0" i="0" u="none" strike="noStrike" cap="none" normalizeH="0" baseline="0" dirty="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7" name="TextBox 6"/>
          <p:cNvSpPr txBox="1"/>
          <p:nvPr/>
        </p:nvSpPr>
        <p:spPr>
          <a:xfrm>
            <a:off x="1305914" y="2836304"/>
            <a:ext cx="1126142" cy="369332"/>
          </a:xfrm>
          <a:prstGeom prst="rect">
            <a:avLst/>
          </a:prstGeom>
          <a:noFill/>
        </p:spPr>
        <p:txBody>
          <a:bodyPr wrap="none" rtlCol="0">
            <a:spAutoFit/>
          </a:bodyPr>
          <a:lstStyle/>
          <a:p>
            <a:r>
              <a:rPr lang="en-US" dirty="0"/>
              <a:t>R</a:t>
            </a:r>
            <a:r>
              <a:rPr lang="en-US" dirty="0" smtClean="0"/>
              <a:t>esource</a:t>
            </a:r>
            <a:endParaRPr lang="en-US" dirty="0"/>
          </a:p>
        </p:txBody>
      </p:sp>
      <p:sp>
        <p:nvSpPr>
          <p:cNvPr id="10" name="Document 9"/>
          <p:cNvSpPr/>
          <p:nvPr/>
        </p:nvSpPr>
        <p:spPr bwMode="auto">
          <a:xfrm>
            <a:off x="5069659" y="4123435"/>
            <a:ext cx="2095089" cy="2061411"/>
          </a:xfrm>
          <a:prstGeom prst="flowChartDocument">
            <a:avLst/>
          </a:prstGeom>
          <a:solidFill>
            <a:schemeClr val="accent1">
              <a:lumMod val="40000"/>
              <a:lumOff val="60000"/>
            </a:schemeClr>
          </a:solidFill>
          <a:ln w="12700" cap="flat" cmpd="sng" algn="ctr">
            <a:solidFill>
              <a:schemeClr val="accent1">
                <a:lumMod val="50000"/>
              </a:schemeClr>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noAutofit/>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Lucida Sans" pitchFamily="-106" charset="0"/>
                <a:ea typeface="ＭＳ Ｐゴシック" pitchFamily="-106" charset="-128"/>
                <a:cs typeface="ＭＳ Ｐゴシック" pitchFamily="-106" charset="-128"/>
              </a:rPr>
              <a:t>Metadata: </a:t>
            </a:r>
          </a:p>
          <a:p>
            <a:pPr marL="0" marR="0" indent="0"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Lucida Sans" pitchFamily="-106" charset="0"/>
                <a:ea typeface="ＭＳ Ｐゴシック" pitchFamily="-106" charset="-128"/>
                <a:cs typeface="ＭＳ Ｐゴシック" pitchFamily="-106" charset="-128"/>
              </a:rPr>
              <a:t>Content-Type: text/html</a:t>
            </a:r>
          </a:p>
          <a:p>
            <a:pPr marL="0" marR="0" indent="0"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Lucida Sans" pitchFamily="-106" charset="0"/>
              <a:ea typeface="ＭＳ Ｐゴシック" pitchFamily="-106" charset="-128"/>
              <a:cs typeface="ＭＳ Ｐゴシック" pitchFamily="-106" charset="-128"/>
            </a:endParaRPr>
          </a:p>
          <a:p>
            <a:pPr marL="0" marR="0" indent="0" defTabSz="914400" rtl="0" eaLnBrk="0" fontAlgn="base" latinLnBrk="0" hangingPunct="0">
              <a:lnSpc>
                <a:spcPct val="100000"/>
              </a:lnSpc>
              <a:spcBef>
                <a:spcPct val="0"/>
              </a:spcBef>
              <a:spcAft>
                <a:spcPct val="0"/>
              </a:spcAft>
              <a:buClrTx/>
              <a:buSzTx/>
              <a:buFontTx/>
              <a:buNone/>
              <a:tabLst/>
            </a:pPr>
            <a:r>
              <a:rPr lang="en-US" sz="1200" b="1" dirty="0" smtClean="0">
                <a:latin typeface="Lucida Sans" pitchFamily="-106" charset="0"/>
                <a:ea typeface="ＭＳ Ｐゴシック" pitchFamily="-106" charset="-128"/>
                <a:cs typeface="ＭＳ Ｐゴシック" pitchFamily="-106" charset="-128"/>
              </a:rPr>
              <a:t>Data:</a:t>
            </a:r>
          </a:p>
          <a:p>
            <a:pPr marL="0" marR="0" indent="0"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Lucida Sans" pitchFamily="-106" charset="0"/>
                <a:ea typeface="ＭＳ Ｐゴシック" pitchFamily="-106" charset="-128"/>
                <a:cs typeface="ＭＳ Ｐゴシック" pitchFamily="-106" charset="-128"/>
              </a:rPr>
              <a:t>&lt;html&gt;</a:t>
            </a:r>
          </a:p>
          <a:p>
            <a:pPr marL="0" marR="0" indent="0" defTabSz="914400" rtl="0" eaLnBrk="0" fontAlgn="base" latinLnBrk="0" hangingPunct="0">
              <a:lnSpc>
                <a:spcPct val="100000"/>
              </a:lnSpc>
              <a:spcBef>
                <a:spcPct val="0"/>
              </a:spcBef>
              <a:spcAft>
                <a:spcPct val="0"/>
              </a:spcAft>
              <a:buClrTx/>
              <a:buSzTx/>
              <a:buFontTx/>
              <a:buNone/>
              <a:tabLst/>
            </a:pPr>
            <a:r>
              <a:rPr lang="en-US" sz="1200" dirty="0" smtClean="0">
                <a:latin typeface="Lucida Sans" pitchFamily="-106" charset="0"/>
                <a:ea typeface="ＭＳ Ｐゴシック" pitchFamily="-106" charset="-128"/>
                <a:cs typeface="ＭＳ Ｐゴシック" pitchFamily="-106" charset="-128"/>
              </a:rPr>
              <a:t>&lt;head&gt;</a:t>
            </a:r>
          </a:p>
          <a:p>
            <a:pPr marL="0" marR="0" indent="0"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Lucida Sans" pitchFamily="-106" charset="0"/>
                <a:ea typeface="ＭＳ Ｐゴシック" pitchFamily="-106" charset="-128"/>
                <a:cs typeface="ＭＳ Ｐゴシック" pitchFamily="-106" charset="-128"/>
              </a:rPr>
              <a:t>&lt;title&gt;BBC Weather – Southampton&lt;/title&gt;</a:t>
            </a:r>
          </a:p>
          <a:p>
            <a:pPr marL="0" marR="0" indent="0" defTabSz="914400" rtl="0" eaLnBrk="0" fontAlgn="base" latinLnBrk="0" hangingPunct="0">
              <a:lnSpc>
                <a:spcPct val="100000"/>
              </a:lnSpc>
              <a:spcBef>
                <a:spcPct val="0"/>
              </a:spcBef>
              <a:spcAft>
                <a:spcPct val="0"/>
              </a:spcAft>
              <a:buClrTx/>
              <a:buSzTx/>
              <a:buFontTx/>
              <a:buNone/>
              <a:tabLst/>
            </a:pPr>
            <a:r>
              <a:rPr lang="en-US" sz="1200" dirty="0" smtClean="0">
                <a:latin typeface="Lucida Sans" pitchFamily="-106" charset="0"/>
                <a:ea typeface="ＭＳ Ｐゴシック" pitchFamily="-106" charset="-128"/>
                <a:cs typeface="ＭＳ Ｐゴシック" pitchFamily="-106" charset="-128"/>
              </a:rPr>
              <a:t>...</a:t>
            </a:r>
          </a:p>
          <a:p>
            <a:pPr marL="0" marR="0" indent="0"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Lucida Sans" pitchFamily="-106" charset="0"/>
                <a:ea typeface="ＭＳ Ｐゴシック" pitchFamily="-106" charset="-128"/>
                <a:cs typeface="ＭＳ Ｐゴシック" pitchFamily="-106" charset="-128"/>
              </a:rPr>
              <a:t>&lt;/html&gt;</a:t>
            </a:r>
            <a:endParaRPr kumimoji="0" lang="en-US" sz="1200" b="0" i="0" u="none" strike="noStrike" cap="none" normalizeH="0" baseline="0" dirty="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11" name="TextBox 10"/>
          <p:cNvSpPr txBox="1"/>
          <p:nvPr/>
        </p:nvSpPr>
        <p:spPr>
          <a:xfrm>
            <a:off x="4967907" y="3696983"/>
            <a:ext cx="1748082" cy="369332"/>
          </a:xfrm>
          <a:prstGeom prst="rect">
            <a:avLst/>
          </a:prstGeom>
          <a:noFill/>
        </p:spPr>
        <p:txBody>
          <a:bodyPr wrap="none" rtlCol="0">
            <a:spAutoFit/>
          </a:bodyPr>
          <a:lstStyle/>
          <a:p>
            <a:r>
              <a:rPr lang="en-US" dirty="0" smtClean="0"/>
              <a:t>Representation</a:t>
            </a:r>
            <a:endParaRPr lang="en-US" dirty="0"/>
          </a:p>
        </p:txBody>
      </p:sp>
      <p:sp>
        <p:nvSpPr>
          <p:cNvPr id="12" name="Left Arrow 11"/>
          <p:cNvSpPr/>
          <p:nvPr/>
        </p:nvSpPr>
        <p:spPr bwMode="auto">
          <a:xfrm rot="1603421">
            <a:off x="3706473" y="4486099"/>
            <a:ext cx="1130977" cy="435723"/>
          </a:xfrm>
          <a:prstGeom prst="leftArrow">
            <a:avLst/>
          </a:prstGeom>
          <a:solidFill>
            <a:schemeClr val="tx2">
              <a:lumMod val="25000"/>
              <a:lumOff val="75000"/>
            </a:schemeClr>
          </a:solidFill>
          <a:ln w="12700" cap="flat" cmpd="sng" algn="ctr">
            <a:solidFill>
              <a:schemeClr val="tx2">
                <a:lumMod val="75000"/>
                <a:lumOff val="25000"/>
              </a:schemeClr>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13" name="TextBox 12"/>
          <p:cNvSpPr txBox="1"/>
          <p:nvPr/>
        </p:nvSpPr>
        <p:spPr>
          <a:xfrm rot="1612783">
            <a:off x="3935405" y="4205102"/>
            <a:ext cx="1017914" cy="307777"/>
          </a:xfrm>
          <a:prstGeom prst="rect">
            <a:avLst/>
          </a:prstGeom>
          <a:noFill/>
        </p:spPr>
        <p:txBody>
          <a:bodyPr wrap="none" rtlCol="0">
            <a:spAutoFit/>
          </a:bodyPr>
          <a:lstStyle/>
          <a:p>
            <a:r>
              <a:rPr lang="en-US" sz="1400" dirty="0" smtClean="0"/>
              <a:t>represents</a:t>
            </a:r>
            <a:endParaRPr lang="en-US" sz="1400" dirty="0"/>
          </a:p>
        </p:txBody>
      </p:sp>
    </p:spTree>
    <p:extLst>
      <p:ext uri="{BB962C8B-B14F-4D97-AF65-F5344CB8AC3E}">
        <p14:creationId xmlns:p14="http://schemas.microsoft.com/office/powerpoint/2010/main" val="7309436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Example</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22</a:t>
            </a:fld>
            <a:endParaRPr lang="en-US" dirty="0"/>
          </a:p>
        </p:txBody>
      </p:sp>
      <p:sp>
        <p:nvSpPr>
          <p:cNvPr id="6" name="Cloud 5"/>
          <p:cNvSpPr/>
          <p:nvPr/>
        </p:nvSpPr>
        <p:spPr bwMode="auto">
          <a:xfrm>
            <a:off x="1332260" y="3196365"/>
            <a:ext cx="2504447" cy="1233003"/>
          </a:xfrm>
          <a:prstGeom prst="cloud">
            <a:avLst/>
          </a:prstGeom>
          <a:solidFill>
            <a:schemeClr val="bg1">
              <a:lumMod val="75000"/>
            </a:schemeClr>
          </a:solid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Lucida Sans" pitchFamily="-106" charset="0"/>
                <a:ea typeface="ＭＳ Ｐゴシック" pitchFamily="-106" charset="-128"/>
                <a:cs typeface="ＭＳ Ｐゴシック" pitchFamily="-106" charset="-128"/>
              </a:rPr>
              <a:t>today’s BBC weather forecast for Southampton</a:t>
            </a:r>
            <a:endParaRPr kumimoji="0" lang="en-US" sz="1200" b="0" i="0" u="none" strike="noStrike" cap="none" normalizeH="0" baseline="0" dirty="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7" name="TextBox 6"/>
          <p:cNvSpPr txBox="1"/>
          <p:nvPr/>
        </p:nvSpPr>
        <p:spPr>
          <a:xfrm>
            <a:off x="1305914" y="2836304"/>
            <a:ext cx="1126142" cy="369332"/>
          </a:xfrm>
          <a:prstGeom prst="rect">
            <a:avLst/>
          </a:prstGeom>
          <a:noFill/>
        </p:spPr>
        <p:txBody>
          <a:bodyPr wrap="none" rtlCol="0">
            <a:spAutoFit/>
          </a:bodyPr>
          <a:lstStyle/>
          <a:p>
            <a:r>
              <a:rPr lang="en-US" dirty="0"/>
              <a:t>R</a:t>
            </a:r>
            <a:r>
              <a:rPr lang="en-US" dirty="0" smtClean="0"/>
              <a:t>esource</a:t>
            </a:r>
            <a:endParaRPr lang="en-US" dirty="0"/>
          </a:p>
        </p:txBody>
      </p:sp>
      <p:sp>
        <p:nvSpPr>
          <p:cNvPr id="4" name="TextBox 3"/>
          <p:cNvSpPr txBox="1"/>
          <p:nvPr/>
        </p:nvSpPr>
        <p:spPr>
          <a:xfrm>
            <a:off x="4967907" y="950496"/>
            <a:ext cx="1748082" cy="369332"/>
          </a:xfrm>
          <a:prstGeom prst="rect">
            <a:avLst/>
          </a:prstGeom>
          <a:noFill/>
        </p:spPr>
        <p:txBody>
          <a:bodyPr wrap="none" rtlCol="0">
            <a:spAutoFit/>
          </a:bodyPr>
          <a:lstStyle/>
          <a:p>
            <a:r>
              <a:rPr lang="en-US" dirty="0" smtClean="0"/>
              <a:t>Representation</a:t>
            </a:r>
            <a:endParaRPr lang="en-US" dirty="0"/>
          </a:p>
        </p:txBody>
      </p:sp>
      <p:sp>
        <p:nvSpPr>
          <p:cNvPr id="8" name="Left Arrow 7"/>
          <p:cNvSpPr/>
          <p:nvPr/>
        </p:nvSpPr>
        <p:spPr bwMode="auto">
          <a:xfrm rot="19939971">
            <a:off x="3705407" y="2432883"/>
            <a:ext cx="1130977" cy="435723"/>
          </a:xfrm>
          <a:prstGeom prst="leftArrow">
            <a:avLst/>
          </a:prstGeom>
          <a:solidFill>
            <a:schemeClr val="tx2">
              <a:lumMod val="25000"/>
              <a:lumOff val="75000"/>
            </a:schemeClr>
          </a:solidFill>
          <a:ln w="12700" cap="flat" cmpd="sng" algn="ctr">
            <a:solidFill>
              <a:schemeClr val="tx2">
                <a:lumMod val="75000"/>
                <a:lumOff val="25000"/>
              </a:schemeClr>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9" name="TextBox 8"/>
          <p:cNvSpPr txBox="1"/>
          <p:nvPr/>
        </p:nvSpPr>
        <p:spPr>
          <a:xfrm rot="20019355">
            <a:off x="3725306" y="2144848"/>
            <a:ext cx="1017914" cy="307777"/>
          </a:xfrm>
          <a:prstGeom prst="rect">
            <a:avLst/>
          </a:prstGeom>
          <a:noFill/>
        </p:spPr>
        <p:txBody>
          <a:bodyPr wrap="none" rtlCol="0">
            <a:spAutoFit/>
          </a:bodyPr>
          <a:lstStyle/>
          <a:p>
            <a:r>
              <a:rPr lang="en-US" sz="1400" dirty="0" smtClean="0"/>
              <a:t>represents</a:t>
            </a:r>
            <a:endParaRPr lang="en-US" sz="1400" dirty="0"/>
          </a:p>
        </p:txBody>
      </p:sp>
      <p:sp>
        <p:nvSpPr>
          <p:cNvPr id="10" name="Document 9"/>
          <p:cNvSpPr/>
          <p:nvPr/>
        </p:nvSpPr>
        <p:spPr bwMode="auto">
          <a:xfrm>
            <a:off x="5069658" y="4123435"/>
            <a:ext cx="2095089" cy="2061411"/>
          </a:xfrm>
          <a:prstGeom prst="flowChartDocument">
            <a:avLst/>
          </a:prstGeom>
          <a:solidFill>
            <a:schemeClr val="accent1">
              <a:lumMod val="40000"/>
              <a:lumOff val="60000"/>
            </a:schemeClr>
          </a:solidFill>
          <a:ln w="12700" cap="flat" cmpd="sng" algn="ctr">
            <a:solidFill>
              <a:schemeClr val="accent1">
                <a:lumMod val="50000"/>
              </a:schemeClr>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noAutofit/>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Lucida Sans" pitchFamily="-106" charset="0"/>
                <a:ea typeface="ＭＳ Ｐゴシック" pitchFamily="-106" charset="-128"/>
                <a:cs typeface="ＭＳ Ｐゴシック" pitchFamily="-106" charset="-128"/>
              </a:rPr>
              <a:t>Metadata: </a:t>
            </a:r>
          </a:p>
          <a:p>
            <a:pPr marL="0" marR="0" indent="0"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Lucida Sans" pitchFamily="-106" charset="0"/>
                <a:ea typeface="ＭＳ Ｐゴシック" pitchFamily="-106" charset="-128"/>
                <a:cs typeface="ＭＳ Ｐゴシック" pitchFamily="-106" charset="-128"/>
              </a:rPr>
              <a:t>Content-Type: text/html</a:t>
            </a:r>
          </a:p>
          <a:p>
            <a:pPr marL="0" marR="0" indent="0"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Lucida Sans" pitchFamily="-106" charset="0"/>
              <a:ea typeface="ＭＳ Ｐゴシック" pitchFamily="-106" charset="-128"/>
              <a:cs typeface="ＭＳ Ｐゴシック" pitchFamily="-106" charset="-128"/>
            </a:endParaRPr>
          </a:p>
          <a:p>
            <a:pPr marL="0" marR="0" indent="0" defTabSz="914400" rtl="0" eaLnBrk="0" fontAlgn="base" latinLnBrk="0" hangingPunct="0">
              <a:lnSpc>
                <a:spcPct val="100000"/>
              </a:lnSpc>
              <a:spcBef>
                <a:spcPct val="0"/>
              </a:spcBef>
              <a:spcAft>
                <a:spcPct val="0"/>
              </a:spcAft>
              <a:buClrTx/>
              <a:buSzTx/>
              <a:buFontTx/>
              <a:buNone/>
              <a:tabLst/>
            </a:pPr>
            <a:r>
              <a:rPr lang="en-US" sz="1200" b="1" dirty="0" smtClean="0">
                <a:latin typeface="Lucida Sans" pitchFamily="-106" charset="0"/>
                <a:ea typeface="ＭＳ Ｐゴシック" pitchFamily="-106" charset="-128"/>
                <a:cs typeface="ＭＳ Ｐゴシック" pitchFamily="-106" charset="-128"/>
              </a:rPr>
              <a:t>Data:</a:t>
            </a:r>
          </a:p>
          <a:p>
            <a:pPr marL="0" marR="0" indent="0"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Lucida Sans" pitchFamily="-106" charset="0"/>
                <a:ea typeface="ＭＳ Ｐゴシック" pitchFamily="-106" charset="-128"/>
                <a:cs typeface="ＭＳ Ｐゴシック" pitchFamily="-106" charset="-128"/>
              </a:rPr>
              <a:t>&lt;html&gt;</a:t>
            </a:r>
          </a:p>
          <a:p>
            <a:pPr marL="0" marR="0" indent="0" defTabSz="914400" rtl="0" eaLnBrk="0" fontAlgn="base" latinLnBrk="0" hangingPunct="0">
              <a:lnSpc>
                <a:spcPct val="100000"/>
              </a:lnSpc>
              <a:spcBef>
                <a:spcPct val="0"/>
              </a:spcBef>
              <a:spcAft>
                <a:spcPct val="0"/>
              </a:spcAft>
              <a:buClrTx/>
              <a:buSzTx/>
              <a:buFontTx/>
              <a:buNone/>
              <a:tabLst/>
            </a:pPr>
            <a:r>
              <a:rPr lang="en-US" sz="1200" dirty="0" smtClean="0">
                <a:latin typeface="Lucida Sans" pitchFamily="-106" charset="0"/>
                <a:ea typeface="ＭＳ Ｐゴシック" pitchFamily="-106" charset="-128"/>
                <a:cs typeface="ＭＳ Ｐゴシック" pitchFamily="-106" charset="-128"/>
              </a:rPr>
              <a:t>&lt;head&gt;</a:t>
            </a:r>
          </a:p>
          <a:p>
            <a:pPr marL="0" marR="0" indent="0"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Lucida Sans" pitchFamily="-106" charset="0"/>
                <a:ea typeface="ＭＳ Ｐゴシック" pitchFamily="-106" charset="-128"/>
                <a:cs typeface="ＭＳ Ｐゴシック" pitchFamily="-106" charset="-128"/>
              </a:rPr>
              <a:t>&lt;title&gt;BBC Weather – Southampton&lt;/title&gt;</a:t>
            </a:r>
          </a:p>
          <a:p>
            <a:pPr marL="0" marR="0" indent="0" defTabSz="914400" rtl="0" eaLnBrk="0" fontAlgn="base" latinLnBrk="0" hangingPunct="0">
              <a:lnSpc>
                <a:spcPct val="100000"/>
              </a:lnSpc>
              <a:spcBef>
                <a:spcPct val="0"/>
              </a:spcBef>
              <a:spcAft>
                <a:spcPct val="0"/>
              </a:spcAft>
              <a:buClrTx/>
              <a:buSzTx/>
              <a:buFontTx/>
              <a:buNone/>
              <a:tabLst/>
            </a:pPr>
            <a:r>
              <a:rPr lang="en-US" sz="1200" dirty="0" smtClean="0">
                <a:latin typeface="Lucida Sans" pitchFamily="-106" charset="0"/>
                <a:ea typeface="ＭＳ Ｐゴシック" pitchFamily="-106" charset="-128"/>
                <a:cs typeface="ＭＳ Ｐゴシック" pitchFamily="-106" charset="-128"/>
              </a:rPr>
              <a:t>...</a:t>
            </a:r>
          </a:p>
          <a:p>
            <a:pPr marL="0" marR="0" indent="0"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Lucida Sans" pitchFamily="-106" charset="0"/>
                <a:ea typeface="ＭＳ Ｐゴシック" pitchFamily="-106" charset="-128"/>
                <a:cs typeface="ＭＳ Ｐゴシック" pitchFamily="-106" charset="-128"/>
              </a:rPr>
              <a:t>&lt;/html&gt;</a:t>
            </a:r>
            <a:endParaRPr kumimoji="0" lang="en-US" sz="1200" b="0" i="0" u="none" strike="noStrike" cap="none" normalizeH="0" baseline="0" dirty="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11" name="TextBox 10"/>
          <p:cNvSpPr txBox="1"/>
          <p:nvPr/>
        </p:nvSpPr>
        <p:spPr>
          <a:xfrm>
            <a:off x="4967907" y="3696983"/>
            <a:ext cx="1748082" cy="369332"/>
          </a:xfrm>
          <a:prstGeom prst="rect">
            <a:avLst/>
          </a:prstGeom>
          <a:noFill/>
        </p:spPr>
        <p:txBody>
          <a:bodyPr wrap="none" rtlCol="0">
            <a:spAutoFit/>
          </a:bodyPr>
          <a:lstStyle/>
          <a:p>
            <a:r>
              <a:rPr lang="en-US" dirty="0" smtClean="0"/>
              <a:t>Representation</a:t>
            </a:r>
            <a:endParaRPr lang="en-US" dirty="0"/>
          </a:p>
        </p:txBody>
      </p:sp>
      <p:sp>
        <p:nvSpPr>
          <p:cNvPr id="12" name="Left Arrow 11"/>
          <p:cNvSpPr/>
          <p:nvPr/>
        </p:nvSpPr>
        <p:spPr bwMode="auto">
          <a:xfrm rot="1603421">
            <a:off x="3706473" y="4486099"/>
            <a:ext cx="1130977" cy="435723"/>
          </a:xfrm>
          <a:prstGeom prst="leftArrow">
            <a:avLst/>
          </a:prstGeom>
          <a:solidFill>
            <a:schemeClr val="tx2">
              <a:lumMod val="25000"/>
              <a:lumOff val="75000"/>
            </a:schemeClr>
          </a:solidFill>
          <a:ln w="12700" cap="flat" cmpd="sng" algn="ctr">
            <a:solidFill>
              <a:schemeClr val="tx2">
                <a:lumMod val="75000"/>
                <a:lumOff val="25000"/>
              </a:schemeClr>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13" name="TextBox 12"/>
          <p:cNvSpPr txBox="1"/>
          <p:nvPr/>
        </p:nvSpPr>
        <p:spPr>
          <a:xfrm rot="1612783">
            <a:off x="3935405" y="4205102"/>
            <a:ext cx="1017914" cy="307777"/>
          </a:xfrm>
          <a:prstGeom prst="rect">
            <a:avLst/>
          </a:prstGeom>
          <a:noFill/>
        </p:spPr>
        <p:txBody>
          <a:bodyPr wrap="none" rtlCol="0">
            <a:spAutoFit/>
          </a:bodyPr>
          <a:lstStyle/>
          <a:p>
            <a:r>
              <a:rPr lang="en-US" sz="1400" dirty="0" smtClean="0"/>
              <a:t>represents</a:t>
            </a:r>
            <a:endParaRPr lang="en-US" sz="1400" dirty="0"/>
          </a:p>
        </p:txBody>
      </p:sp>
      <p:sp>
        <p:nvSpPr>
          <p:cNvPr id="14" name="Document 13"/>
          <p:cNvSpPr/>
          <p:nvPr/>
        </p:nvSpPr>
        <p:spPr bwMode="auto">
          <a:xfrm>
            <a:off x="5069658" y="1355472"/>
            <a:ext cx="2095089" cy="2451255"/>
          </a:xfrm>
          <a:prstGeom prst="flowChartDocument">
            <a:avLst/>
          </a:prstGeom>
          <a:solidFill>
            <a:schemeClr val="accent1">
              <a:lumMod val="40000"/>
              <a:lumOff val="60000"/>
            </a:schemeClr>
          </a:solidFill>
          <a:ln w="12700" cap="flat" cmpd="sng" algn="ctr">
            <a:solidFill>
              <a:schemeClr val="accent1">
                <a:lumMod val="50000"/>
              </a:schemeClr>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noAutofit/>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Lucida Sans" pitchFamily="-106" charset="0"/>
                <a:ea typeface="ＭＳ Ｐゴシック" pitchFamily="-106" charset="-128"/>
                <a:cs typeface="ＭＳ Ｐゴシック" pitchFamily="-106" charset="-128"/>
              </a:rPr>
              <a:t>Metadata: </a:t>
            </a:r>
          </a:p>
          <a:p>
            <a:pPr marL="0" marR="0" indent="0"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Lucida Sans" pitchFamily="-106" charset="0"/>
                <a:ea typeface="ＭＳ Ｐゴシック" pitchFamily="-106" charset="-128"/>
                <a:cs typeface="ＭＳ Ｐゴシック" pitchFamily="-106" charset="-128"/>
              </a:rPr>
              <a:t>Content-Type: video/mp4</a:t>
            </a:r>
          </a:p>
          <a:p>
            <a:pPr marL="0" marR="0" indent="0"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Lucida Sans" pitchFamily="-106" charset="0"/>
              <a:ea typeface="ＭＳ Ｐゴシック" pitchFamily="-106" charset="-128"/>
              <a:cs typeface="ＭＳ Ｐゴシック" pitchFamily="-106" charset="-128"/>
            </a:endParaRPr>
          </a:p>
          <a:p>
            <a:pPr marL="0" marR="0" indent="0" defTabSz="914400" rtl="0" eaLnBrk="0" fontAlgn="base" latinLnBrk="0" hangingPunct="0">
              <a:lnSpc>
                <a:spcPct val="100000"/>
              </a:lnSpc>
              <a:spcBef>
                <a:spcPct val="0"/>
              </a:spcBef>
              <a:spcAft>
                <a:spcPct val="0"/>
              </a:spcAft>
              <a:buClrTx/>
              <a:buSzTx/>
              <a:buFontTx/>
              <a:buNone/>
              <a:tabLst/>
            </a:pPr>
            <a:r>
              <a:rPr lang="en-US" sz="1200" b="1" dirty="0" smtClean="0">
                <a:latin typeface="Lucida Sans" pitchFamily="-106" charset="0"/>
                <a:ea typeface="ＭＳ Ｐゴシック" pitchFamily="-106" charset="-128"/>
                <a:cs typeface="ＭＳ Ｐゴシック" pitchFamily="-106" charset="-128"/>
              </a:rPr>
              <a:t>Data:</a:t>
            </a:r>
          </a:p>
        </p:txBody>
      </p:sp>
      <p:pic>
        <p:nvPicPr>
          <p:cNvPr id="15" name="Picture 14" descr="weathe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8077" y="2147272"/>
            <a:ext cx="1909323" cy="1095225"/>
          </a:xfrm>
          <a:prstGeom prst="rect">
            <a:avLst/>
          </a:prstGeom>
        </p:spPr>
      </p:pic>
    </p:spTree>
    <p:extLst>
      <p:ext uri="{BB962C8B-B14F-4D97-AF65-F5344CB8AC3E}">
        <p14:creationId xmlns:p14="http://schemas.microsoft.com/office/powerpoint/2010/main" val="35475186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Internet Media Types</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23</a:t>
            </a:fld>
            <a:endParaRPr lang="en-US" dirty="0"/>
          </a:p>
        </p:txBody>
      </p:sp>
      <p:sp>
        <p:nvSpPr>
          <p:cNvPr id="4" name="Content Placeholder 3"/>
          <p:cNvSpPr>
            <a:spLocks noGrp="1"/>
          </p:cNvSpPr>
          <p:nvPr>
            <p:ph idx="1"/>
          </p:nvPr>
        </p:nvSpPr>
        <p:spPr/>
        <p:txBody>
          <a:bodyPr/>
          <a:lstStyle/>
          <a:p>
            <a:pPr marL="0" indent="0">
              <a:buNone/>
            </a:pPr>
            <a:r>
              <a:rPr lang="en-US" dirty="0" smtClean="0"/>
              <a:t>Hierarchical descriptions of data types used (originally) in email (MIME)</a:t>
            </a:r>
          </a:p>
          <a:p>
            <a:r>
              <a:rPr lang="en-US" dirty="0" smtClean="0"/>
              <a:t>Top-level types: text, image, audio, video, application</a:t>
            </a:r>
            <a:br>
              <a:rPr lang="en-US" dirty="0" smtClean="0"/>
            </a:br>
            <a:r>
              <a:rPr lang="en-US" dirty="0" smtClean="0"/>
              <a:t>(also multipart and message)</a:t>
            </a:r>
          </a:p>
          <a:p>
            <a:r>
              <a:rPr lang="en-US" dirty="0" smtClean="0"/>
              <a:t>Refinements of these top-level types:</a:t>
            </a:r>
          </a:p>
          <a:p>
            <a:pPr lvl="1"/>
            <a:r>
              <a:rPr lang="en-US" dirty="0" smtClean="0"/>
              <a:t>text/plain, text/html, text/xml, text/</a:t>
            </a:r>
            <a:r>
              <a:rPr lang="en-US" dirty="0" err="1" smtClean="0"/>
              <a:t>csv</a:t>
            </a:r>
            <a:r>
              <a:rPr lang="en-US" dirty="0" smtClean="0"/>
              <a:t>, …</a:t>
            </a:r>
          </a:p>
          <a:p>
            <a:pPr lvl="1"/>
            <a:r>
              <a:rPr lang="en-US" dirty="0" smtClean="0"/>
              <a:t>image/jpeg, image/gif, image/</a:t>
            </a:r>
            <a:r>
              <a:rPr lang="en-US" dirty="0" err="1" smtClean="0"/>
              <a:t>png</a:t>
            </a:r>
            <a:r>
              <a:rPr lang="en-US" dirty="0" smtClean="0"/>
              <a:t>, image/tiff, …</a:t>
            </a:r>
          </a:p>
          <a:p>
            <a:pPr lvl="1"/>
            <a:r>
              <a:rPr lang="en-US" dirty="0" smtClean="0"/>
              <a:t>audio/mpeg, audio/</a:t>
            </a:r>
            <a:r>
              <a:rPr lang="en-US" dirty="0" err="1" smtClean="0"/>
              <a:t>ogg</a:t>
            </a:r>
            <a:r>
              <a:rPr lang="en-US" dirty="0" smtClean="0"/>
              <a:t>, …</a:t>
            </a:r>
          </a:p>
          <a:p>
            <a:pPr lvl="1"/>
            <a:r>
              <a:rPr lang="en-US" dirty="0" smtClean="0"/>
              <a:t>video/mp4, video/</a:t>
            </a:r>
            <a:r>
              <a:rPr lang="en-US" dirty="0" err="1" smtClean="0"/>
              <a:t>quicktime</a:t>
            </a:r>
            <a:r>
              <a:rPr lang="en-US" dirty="0" smtClean="0"/>
              <a:t>, …</a:t>
            </a:r>
          </a:p>
          <a:p>
            <a:pPr lvl="1"/>
            <a:r>
              <a:rPr lang="en-US" dirty="0" smtClean="0"/>
              <a:t>application/</a:t>
            </a:r>
            <a:r>
              <a:rPr lang="en-US" dirty="0" err="1" smtClean="0"/>
              <a:t>ecmascript</a:t>
            </a:r>
            <a:r>
              <a:rPr lang="en-US" dirty="0" smtClean="0"/>
              <a:t>, application/</a:t>
            </a:r>
            <a:r>
              <a:rPr lang="en-US" dirty="0" err="1" smtClean="0"/>
              <a:t>pdf</a:t>
            </a:r>
            <a:r>
              <a:rPr lang="en-US" dirty="0" smtClean="0"/>
              <a:t>, application/</a:t>
            </a:r>
            <a:r>
              <a:rPr lang="en-US" dirty="0" err="1" smtClean="0"/>
              <a:t>rdf+xml</a:t>
            </a:r>
            <a:r>
              <a:rPr lang="en-US" dirty="0" smtClean="0"/>
              <a:t>, …</a:t>
            </a:r>
          </a:p>
          <a:p>
            <a:endParaRPr lang="en-US" dirty="0"/>
          </a:p>
        </p:txBody>
      </p:sp>
    </p:spTree>
    <p:extLst>
      <p:ext uri="{BB962C8B-B14F-4D97-AF65-F5344CB8AC3E}">
        <p14:creationId xmlns:p14="http://schemas.microsoft.com/office/powerpoint/2010/main" val="40805449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Separation </a:t>
            </a:r>
            <a:r>
              <a:rPr lang="en-US" dirty="0"/>
              <a:t>of content, </a:t>
            </a:r>
            <a:r>
              <a:rPr lang="en-US" dirty="0" smtClean="0"/>
              <a:t>presentation</a:t>
            </a:r>
            <a:r>
              <a:rPr lang="en-US" dirty="0"/>
              <a:t> </a:t>
            </a:r>
            <a:r>
              <a:rPr lang="en-US" dirty="0" smtClean="0"/>
              <a:t>and interaction</a:t>
            </a:r>
            <a:r>
              <a:rPr lang="en-US" dirty="0"/>
              <a:t/>
            </a:r>
            <a:br>
              <a:rPr lang="en-US" dirty="0"/>
            </a:b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24</a:t>
            </a:fld>
            <a:endParaRPr lang="en-US" dirty="0"/>
          </a:p>
        </p:txBody>
      </p:sp>
      <p:sp>
        <p:nvSpPr>
          <p:cNvPr id="4" name="Content Placeholder 3"/>
          <p:cNvSpPr>
            <a:spLocks noGrp="1"/>
          </p:cNvSpPr>
          <p:nvPr>
            <p:ph idx="1"/>
          </p:nvPr>
        </p:nvSpPr>
        <p:spPr/>
        <p:txBody>
          <a:bodyPr/>
          <a:lstStyle/>
          <a:p>
            <a:endParaRPr lang="en-US" dirty="0" smtClean="0"/>
          </a:p>
          <a:p>
            <a:pPr marL="0" indent="0">
              <a:buNone/>
            </a:pPr>
            <a:endParaRPr lang="en-US" dirty="0" smtClean="0"/>
          </a:p>
          <a:p>
            <a:pPr marL="0" indent="0">
              <a:buNone/>
            </a:pPr>
            <a:r>
              <a:rPr lang="en-US" dirty="0" smtClean="0"/>
              <a:t>A </a:t>
            </a:r>
            <a:r>
              <a:rPr lang="en-US" dirty="0"/>
              <a:t>specification SHOULD allow authors to separate content from both presentation and interaction concerns.</a:t>
            </a:r>
          </a:p>
        </p:txBody>
      </p:sp>
    </p:spTree>
    <p:extLst>
      <p:ext uri="{BB962C8B-B14F-4D97-AF65-F5344CB8AC3E}">
        <p14:creationId xmlns:p14="http://schemas.microsoft.com/office/powerpoint/2010/main" val="12118354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 </a:t>
            </a:r>
            <a:r>
              <a:rPr lang="en-US" dirty="0"/>
              <a:t>identification</a:t>
            </a:r>
            <a:br>
              <a:rPr lang="en-US" dirty="0"/>
            </a:b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25</a:t>
            </a:fld>
            <a:endParaRPr lang="en-US" dirty="0"/>
          </a:p>
        </p:txBody>
      </p:sp>
      <p:sp>
        <p:nvSpPr>
          <p:cNvPr id="4" name="Content Placeholder 3"/>
          <p:cNvSpPr>
            <a:spLocks noGrp="1"/>
          </p:cNvSpPr>
          <p:nvPr>
            <p:ph idx="1"/>
          </p:nvPr>
        </p:nvSpPr>
        <p:spPr/>
        <p:txBody>
          <a:bodyPr/>
          <a:lstStyle/>
          <a:p>
            <a:pPr marL="0" indent="0">
              <a:buNone/>
            </a:pPr>
            <a:endParaRPr lang="en-US" dirty="0" smtClean="0"/>
          </a:p>
          <a:p>
            <a:pPr marL="0" indent="0">
              <a:buNone/>
            </a:pPr>
            <a:endParaRPr lang="en-US" dirty="0"/>
          </a:p>
          <a:p>
            <a:pPr marL="0" indent="0">
              <a:buNone/>
            </a:pPr>
            <a:r>
              <a:rPr lang="en-US" dirty="0" smtClean="0"/>
              <a:t>A </a:t>
            </a:r>
            <a:r>
              <a:rPr lang="en-US" dirty="0"/>
              <a:t>specification SHOULD provide ways to identify links to other resources, including to secondary resources (via fragment identifiers).</a:t>
            </a:r>
          </a:p>
          <a:p>
            <a:endParaRPr lang="en-US" dirty="0"/>
          </a:p>
        </p:txBody>
      </p:sp>
    </p:spTree>
    <p:extLst>
      <p:ext uri="{BB962C8B-B14F-4D97-AF65-F5344CB8AC3E}">
        <p14:creationId xmlns:p14="http://schemas.microsoft.com/office/powerpoint/2010/main" val="34016644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a:t>
            </a:r>
            <a:r>
              <a:rPr lang="en-US" dirty="0"/>
              <a:t>linking</a:t>
            </a:r>
            <a:br>
              <a:rPr lang="en-US" dirty="0"/>
            </a:b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26</a:t>
            </a:fld>
            <a:endParaRPr lang="en-US" dirty="0"/>
          </a:p>
        </p:txBody>
      </p:sp>
      <p:sp>
        <p:nvSpPr>
          <p:cNvPr id="4" name="Content Placeholder 3"/>
          <p:cNvSpPr>
            <a:spLocks noGrp="1"/>
          </p:cNvSpPr>
          <p:nvPr>
            <p:ph idx="1"/>
          </p:nvPr>
        </p:nvSpPr>
        <p:spPr/>
        <p:txBody>
          <a:bodyPr/>
          <a:lstStyle/>
          <a:p>
            <a:pPr marL="0" indent="0">
              <a:buNone/>
            </a:pPr>
            <a:endParaRPr lang="en-US" dirty="0" smtClean="0"/>
          </a:p>
          <a:p>
            <a:pPr marL="0" indent="0">
              <a:buNone/>
            </a:pPr>
            <a:endParaRPr lang="en-US" dirty="0"/>
          </a:p>
          <a:p>
            <a:pPr marL="0" indent="0">
              <a:buNone/>
            </a:pPr>
            <a:r>
              <a:rPr lang="en-US" dirty="0" smtClean="0"/>
              <a:t>A </a:t>
            </a:r>
            <a:r>
              <a:rPr lang="en-US" dirty="0"/>
              <a:t>specification SHOULD allow Web-wide linking, not just internal document linking.</a:t>
            </a:r>
          </a:p>
          <a:p>
            <a:endParaRPr lang="en-US" dirty="0"/>
          </a:p>
        </p:txBody>
      </p:sp>
    </p:spTree>
    <p:extLst>
      <p:ext uri="{BB962C8B-B14F-4D97-AF65-F5344CB8AC3E}">
        <p14:creationId xmlns:p14="http://schemas.microsoft.com/office/powerpoint/2010/main" val="28530551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Generic </a:t>
            </a:r>
            <a:r>
              <a:rPr lang="en-US" dirty="0"/>
              <a:t>URIs</a:t>
            </a:r>
            <a:br>
              <a:rPr lang="en-US" dirty="0"/>
            </a:b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27</a:t>
            </a:fld>
            <a:endParaRPr lang="en-US" dirty="0"/>
          </a:p>
        </p:txBody>
      </p:sp>
      <p:sp>
        <p:nvSpPr>
          <p:cNvPr id="4" name="Content Placeholder 3"/>
          <p:cNvSpPr>
            <a:spLocks noGrp="1"/>
          </p:cNvSpPr>
          <p:nvPr>
            <p:ph idx="1"/>
          </p:nvPr>
        </p:nvSpPr>
        <p:spPr/>
        <p:txBody>
          <a:bodyPr/>
          <a:lstStyle/>
          <a:p>
            <a:pPr marL="0" indent="0">
              <a:buNone/>
            </a:pPr>
            <a:endParaRPr lang="en-US" dirty="0" smtClean="0"/>
          </a:p>
          <a:p>
            <a:pPr marL="0" indent="0">
              <a:buNone/>
            </a:pPr>
            <a:endParaRPr lang="en-US" dirty="0"/>
          </a:p>
          <a:p>
            <a:pPr marL="0" indent="0">
              <a:buNone/>
            </a:pPr>
            <a:r>
              <a:rPr lang="en-US" dirty="0" smtClean="0"/>
              <a:t>A </a:t>
            </a:r>
            <a:r>
              <a:rPr lang="en-US" dirty="0"/>
              <a:t>specification SHOULD allow content authors to use URIs without constraining them to a limited set of URI schemes.</a:t>
            </a:r>
          </a:p>
          <a:p>
            <a:endParaRPr lang="en-US" dirty="0"/>
          </a:p>
        </p:txBody>
      </p:sp>
    </p:spTree>
    <p:extLst>
      <p:ext uri="{BB962C8B-B14F-4D97-AF65-F5344CB8AC3E}">
        <p14:creationId xmlns:p14="http://schemas.microsoft.com/office/powerpoint/2010/main" val="7920487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Hypertext </a:t>
            </a:r>
            <a:r>
              <a:rPr lang="en-US" dirty="0"/>
              <a:t>links</a:t>
            </a:r>
            <a:br>
              <a:rPr lang="en-US" dirty="0"/>
            </a:b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28</a:t>
            </a:fld>
            <a:endParaRPr lang="en-US" dirty="0"/>
          </a:p>
        </p:txBody>
      </p:sp>
      <p:sp>
        <p:nvSpPr>
          <p:cNvPr id="4" name="Content Placeholder 3"/>
          <p:cNvSpPr>
            <a:spLocks noGrp="1"/>
          </p:cNvSpPr>
          <p:nvPr>
            <p:ph idx="1"/>
          </p:nvPr>
        </p:nvSpPr>
        <p:spPr/>
        <p:txBody>
          <a:bodyPr/>
          <a:lstStyle/>
          <a:p>
            <a:pPr marL="0" indent="0">
              <a:buNone/>
            </a:pPr>
            <a:endParaRPr lang="en-US" dirty="0" smtClean="0"/>
          </a:p>
          <a:p>
            <a:pPr marL="0" indent="0">
              <a:buNone/>
            </a:pPr>
            <a:endParaRPr lang="en-US" dirty="0"/>
          </a:p>
          <a:p>
            <a:pPr marL="0" indent="0">
              <a:buNone/>
            </a:pPr>
            <a:r>
              <a:rPr lang="en-US" dirty="0" smtClean="0"/>
              <a:t>A </a:t>
            </a:r>
            <a:r>
              <a:rPr lang="en-US" dirty="0"/>
              <a:t>data format SHOULD incorporate hypertext links if hypertext is the expected user interface paradigm.</a:t>
            </a:r>
          </a:p>
          <a:p>
            <a:endParaRPr lang="en-US" dirty="0"/>
          </a:p>
        </p:txBody>
      </p:sp>
    </p:spTree>
    <p:extLst>
      <p:ext uri="{BB962C8B-B14F-4D97-AF65-F5344CB8AC3E}">
        <p14:creationId xmlns:p14="http://schemas.microsoft.com/office/powerpoint/2010/main" val="5468328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Interaction</a:t>
            </a:r>
            <a:endParaRPr lang="en-US" dirty="0"/>
          </a:p>
        </p:txBody>
      </p:sp>
    </p:spTree>
    <p:extLst>
      <p:ext uri="{BB962C8B-B14F-4D97-AF65-F5344CB8AC3E}">
        <p14:creationId xmlns:p14="http://schemas.microsoft.com/office/powerpoint/2010/main" val="28497879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definition (from RFC3986)</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3</a:t>
            </a:fld>
            <a:endParaRPr lang="en-US" dirty="0"/>
          </a:p>
        </p:txBody>
      </p:sp>
      <p:sp>
        <p:nvSpPr>
          <p:cNvPr id="4" name="Content Placeholder 3"/>
          <p:cNvSpPr>
            <a:spLocks noGrp="1"/>
          </p:cNvSpPr>
          <p:nvPr>
            <p:ph idx="1"/>
          </p:nvPr>
        </p:nvSpPr>
        <p:spPr/>
        <p:txBody>
          <a:bodyPr>
            <a:noAutofit/>
          </a:bodyPr>
          <a:lstStyle/>
          <a:p>
            <a:pPr marL="0" indent="0">
              <a:buNone/>
            </a:pPr>
            <a:r>
              <a:rPr lang="en-US" dirty="0" smtClean="0"/>
              <a:t>“Familiar examples [of resources] </a:t>
            </a:r>
            <a:r>
              <a:rPr lang="en-US" dirty="0"/>
              <a:t>include an electronic document, an image, a source of information with a consistent purpose (e.g., </a:t>
            </a:r>
            <a:r>
              <a:rPr lang="en-US" dirty="0" smtClean="0"/>
              <a:t>‘today's </a:t>
            </a:r>
            <a:r>
              <a:rPr lang="en-US" dirty="0"/>
              <a:t>weather report for Los </a:t>
            </a:r>
            <a:r>
              <a:rPr lang="en-US" dirty="0" smtClean="0"/>
              <a:t>Angeles’)</a:t>
            </a:r>
            <a:r>
              <a:rPr lang="en-US" dirty="0"/>
              <a:t>, a service (e.g., an HTTP-to-SMS gateway), and a collection of other resources. A resource is not necessarily accessible via the Internet; e.g., human beings, corporations, and bound books in a library can also be resources. Likewise, abstract concepts can be resources, such as the operators and operands of a mathematical equation, the types of a relationship (e.g., </a:t>
            </a:r>
            <a:r>
              <a:rPr lang="en-US" dirty="0" smtClean="0"/>
              <a:t>‘parent’ </a:t>
            </a:r>
            <a:r>
              <a:rPr lang="en-US" dirty="0"/>
              <a:t>or </a:t>
            </a:r>
            <a:r>
              <a:rPr lang="en-US" dirty="0" smtClean="0"/>
              <a:t>‘employee’)</a:t>
            </a:r>
            <a:r>
              <a:rPr lang="en-US" dirty="0"/>
              <a:t>, or numeric values (e.g., zero, one, and infinity)</a:t>
            </a:r>
            <a:r>
              <a:rPr lang="en-US" dirty="0" smtClean="0"/>
              <a:t>.”</a:t>
            </a:r>
            <a:endParaRPr lang="en-US" dirty="0"/>
          </a:p>
        </p:txBody>
      </p:sp>
    </p:spTree>
    <p:extLst>
      <p:ext uri="{BB962C8B-B14F-4D97-AF65-F5344CB8AC3E}">
        <p14:creationId xmlns:p14="http://schemas.microsoft.com/office/powerpoint/2010/main" val="16168484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Interaction</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30</a:t>
            </a:fld>
            <a:endParaRPr lang="en-US" dirty="0"/>
          </a:p>
        </p:txBody>
      </p:sp>
      <p:sp>
        <p:nvSpPr>
          <p:cNvPr id="4" name="Content Placeholder 3"/>
          <p:cNvSpPr>
            <a:spLocks noGrp="1"/>
          </p:cNvSpPr>
          <p:nvPr>
            <p:ph idx="1"/>
          </p:nvPr>
        </p:nvSpPr>
        <p:spPr/>
        <p:txBody>
          <a:bodyPr/>
          <a:lstStyle/>
          <a:p>
            <a:pPr marL="0" indent="0">
              <a:buNone/>
            </a:pPr>
            <a:r>
              <a:rPr lang="en-US" dirty="0" smtClean="0"/>
              <a:t>The interactions between Web agents and resources are defined in terms of protocols that control the exchange of messages</a:t>
            </a:r>
          </a:p>
          <a:p>
            <a:pPr lvl="1"/>
            <a:r>
              <a:rPr lang="en-US" dirty="0" smtClean="0"/>
              <a:t>HTTP, FTP, SOAP, NNTP, SMTP, ...</a:t>
            </a:r>
          </a:p>
          <a:p>
            <a:pPr marL="0" indent="0">
              <a:buNone/>
            </a:pPr>
            <a:endParaRPr lang="en-US" dirty="0" smtClean="0"/>
          </a:p>
          <a:p>
            <a:pPr marL="0" indent="0">
              <a:buNone/>
            </a:pPr>
            <a:r>
              <a:rPr lang="en-US" dirty="0" smtClean="0"/>
              <a:t>Messages include both </a:t>
            </a:r>
            <a:r>
              <a:rPr lang="en-US" i="1" dirty="0" smtClean="0"/>
              <a:t>data</a:t>
            </a:r>
            <a:r>
              <a:rPr lang="en-US" dirty="0" smtClean="0"/>
              <a:t> and </a:t>
            </a:r>
            <a:r>
              <a:rPr lang="en-US" i="1" dirty="0" smtClean="0"/>
              <a:t>metadata</a:t>
            </a:r>
          </a:p>
          <a:p>
            <a:endParaRPr lang="en-US" dirty="0"/>
          </a:p>
        </p:txBody>
      </p:sp>
    </p:spTree>
    <p:extLst>
      <p:ext uri="{BB962C8B-B14F-4D97-AF65-F5344CB8AC3E}">
        <p14:creationId xmlns:p14="http://schemas.microsoft.com/office/powerpoint/2010/main" val="6033284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Dereferencing URIs</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31</a:t>
            </a:fld>
            <a:endParaRPr lang="en-US" dirty="0"/>
          </a:p>
        </p:txBody>
      </p:sp>
      <p:sp>
        <p:nvSpPr>
          <p:cNvPr id="4" name="Content Placeholder 3"/>
          <p:cNvSpPr>
            <a:spLocks noGrp="1"/>
          </p:cNvSpPr>
          <p:nvPr>
            <p:ph idx="1"/>
          </p:nvPr>
        </p:nvSpPr>
        <p:spPr/>
        <p:txBody>
          <a:bodyPr/>
          <a:lstStyle/>
          <a:p>
            <a:pPr marL="0" indent="0">
              <a:buNone/>
            </a:pPr>
            <a:r>
              <a:rPr lang="en-US" dirty="0" smtClean="0"/>
              <a:t>The schemes in URIs used to identify resources may indicate protocols that can be used to access those resources</a:t>
            </a:r>
          </a:p>
          <a:p>
            <a:pPr lvl="1"/>
            <a:r>
              <a:rPr lang="en-US" dirty="0" smtClean="0"/>
              <a:t>Though not always: caches, proxies, name resolution services</a:t>
            </a:r>
          </a:p>
          <a:p>
            <a:pPr lvl="1"/>
            <a:r>
              <a:rPr lang="en-US" dirty="0" smtClean="0"/>
              <a:t>Many URI schemes define a </a:t>
            </a:r>
            <a:r>
              <a:rPr lang="en-US" i="1" dirty="0" smtClean="0"/>
              <a:t>default interaction protocol</a:t>
            </a:r>
          </a:p>
          <a:p>
            <a:pPr marL="0" indent="0">
              <a:buNone/>
            </a:pPr>
            <a:endParaRPr lang="en-US" dirty="0" smtClean="0"/>
          </a:p>
          <a:p>
            <a:pPr marL="0" indent="0">
              <a:buNone/>
            </a:pPr>
            <a:r>
              <a:rPr lang="en-US" dirty="0" smtClean="0"/>
              <a:t>Resource access takes several forms:</a:t>
            </a:r>
          </a:p>
          <a:p>
            <a:pPr lvl="1"/>
            <a:r>
              <a:rPr lang="en-US" dirty="0" smtClean="0"/>
              <a:t>Retrieving a representation of the resource</a:t>
            </a:r>
          </a:p>
          <a:p>
            <a:pPr lvl="1"/>
            <a:r>
              <a:rPr lang="en-US" dirty="0" smtClean="0"/>
              <a:t>Adding or modifying a representation of the resource</a:t>
            </a:r>
          </a:p>
          <a:p>
            <a:pPr lvl="1"/>
            <a:r>
              <a:rPr lang="en-US" dirty="0" smtClean="0"/>
              <a:t>Deleting some or all representations of the resource</a:t>
            </a:r>
            <a:endParaRPr lang="en-US" dirty="0"/>
          </a:p>
        </p:txBody>
      </p:sp>
    </p:spTree>
    <p:extLst>
      <p:ext uri="{BB962C8B-B14F-4D97-AF65-F5344CB8AC3E}">
        <p14:creationId xmlns:p14="http://schemas.microsoft.com/office/powerpoint/2010/main" val="11053810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Example</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32</a:t>
            </a:fld>
            <a:endParaRPr lang="en-US" dirty="0"/>
          </a:p>
        </p:txBody>
      </p:sp>
      <p:sp>
        <p:nvSpPr>
          <p:cNvPr id="6" name="Cloud 5"/>
          <p:cNvSpPr/>
          <p:nvPr/>
        </p:nvSpPr>
        <p:spPr bwMode="auto">
          <a:xfrm>
            <a:off x="1332260" y="3196365"/>
            <a:ext cx="2504447" cy="1233003"/>
          </a:xfrm>
          <a:prstGeom prst="cloud">
            <a:avLst/>
          </a:prstGeom>
          <a:solidFill>
            <a:schemeClr val="bg1">
              <a:lumMod val="75000"/>
            </a:schemeClr>
          </a:solid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Lucida Sans" pitchFamily="-106" charset="0"/>
                <a:ea typeface="ＭＳ Ｐゴシック" pitchFamily="-106" charset="-128"/>
                <a:cs typeface="ＭＳ Ｐゴシック" pitchFamily="-106" charset="-128"/>
              </a:rPr>
              <a:t>today’s BBC weather forecast for Southampton</a:t>
            </a:r>
            <a:endParaRPr kumimoji="0" lang="en-US" sz="1200" b="0" i="0" u="none" strike="noStrike" cap="none" normalizeH="0" baseline="0" dirty="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7" name="TextBox 6"/>
          <p:cNvSpPr txBox="1"/>
          <p:nvPr/>
        </p:nvSpPr>
        <p:spPr>
          <a:xfrm>
            <a:off x="1305914" y="2836304"/>
            <a:ext cx="1126142" cy="369332"/>
          </a:xfrm>
          <a:prstGeom prst="rect">
            <a:avLst/>
          </a:prstGeom>
          <a:noFill/>
        </p:spPr>
        <p:txBody>
          <a:bodyPr wrap="none" rtlCol="0">
            <a:spAutoFit/>
          </a:bodyPr>
          <a:lstStyle/>
          <a:p>
            <a:r>
              <a:rPr lang="en-US" dirty="0"/>
              <a:t>R</a:t>
            </a:r>
            <a:r>
              <a:rPr lang="en-US" dirty="0" smtClean="0"/>
              <a:t>esource</a:t>
            </a:r>
            <a:endParaRPr lang="en-US" dirty="0"/>
          </a:p>
        </p:txBody>
      </p:sp>
      <p:sp>
        <p:nvSpPr>
          <p:cNvPr id="2" name="TextBox 1"/>
          <p:cNvSpPr txBox="1"/>
          <p:nvPr/>
        </p:nvSpPr>
        <p:spPr>
          <a:xfrm>
            <a:off x="4967907" y="2093142"/>
            <a:ext cx="2828043" cy="276999"/>
          </a:xfrm>
          <a:prstGeom prst="rect">
            <a:avLst/>
          </a:prstGeom>
          <a:noFill/>
        </p:spPr>
        <p:txBody>
          <a:bodyPr wrap="none" rtlCol="0">
            <a:spAutoFit/>
          </a:bodyPr>
          <a:lstStyle/>
          <a:p>
            <a:r>
              <a:rPr lang="en-US" sz="1200" dirty="0">
                <a:latin typeface="Lucida  "/>
                <a:cs typeface="Lucida  "/>
              </a:rPr>
              <a:t>http://</a:t>
            </a:r>
            <a:r>
              <a:rPr lang="en-US" sz="1200" dirty="0" err="1">
                <a:latin typeface="Lucida  "/>
                <a:cs typeface="Lucida  "/>
              </a:rPr>
              <a:t>www.bbc.co.uk</a:t>
            </a:r>
            <a:r>
              <a:rPr lang="en-US" sz="1200" dirty="0">
                <a:latin typeface="Lucida  "/>
                <a:cs typeface="Lucida  "/>
              </a:rPr>
              <a:t>/weather/2637487</a:t>
            </a:r>
          </a:p>
        </p:txBody>
      </p:sp>
      <p:sp>
        <p:nvSpPr>
          <p:cNvPr id="4" name="TextBox 3"/>
          <p:cNvSpPr txBox="1"/>
          <p:nvPr/>
        </p:nvSpPr>
        <p:spPr>
          <a:xfrm>
            <a:off x="4967907" y="1752032"/>
            <a:ext cx="611165" cy="369332"/>
          </a:xfrm>
          <a:prstGeom prst="rect">
            <a:avLst/>
          </a:prstGeom>
          <a:noFill/>
        </p:spPr>
        <p:txBody>
          <a:bodyPr wrap="none" rtlCol="0">
            <a:spAutoFit/>
          </a:bodyPr>
          <a:lstStyle/>
          <a:p>
            <a:r>
              <a:rPr lang="en-US" dirty="0" smtClean="0"/>
              <a:t>URI</a:t>
            </a:r>
            <a:endParaRPr lang="en-US" dirty="0"/>
          </a:p>
        </p:txBody>
      </p:sp>
      <p:sp>
        <p:nvSpPr>
          <p:cNvPr id="8" name="Left Arrow 7"/>
          <p:cNvSpPr/>
          <p:nvPr/>
        </p:nvSpPr>
        <p:spPr bwMode="auto">
          <a:xfrm rot="19939971">
            <a:off x="3705407" y="2432883"/>
            <a:ext cx="1130977" cy="435723"/>
          </a:xfrm>
          <a:prstGeom prst="leftArrow">
            <a:avLst/>
          </a:prstGeom>
          <a:solidFill>
            <a:schemeClr val="tx2">
              <a:lumMod val="25000"/>
              <a:lumOff val="75000"/>
            </a:schemeClr>
          </a:solidFill>
          <a:ln w="12700" cap="flat" cmpd="sng" algn="ctr">
            <a:solidFill>
              <a:schemeClr val="tx2">
                <a:lumMod val="75000"/>
                <a:lumOff val="25000"/>
              </a:schemeClr>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9" name="TextBox 8"/>
          <p:cNvSpPr txBox="1"/>
          <p:nvPr/>
        </p:nvSpPr>
        <p:spPr>
          <a:xfrm rot="20019355">
            <a:off x="3772687" y="2144848"/>
            <a:ext cx="923149" cy="307777"/>
          </a:xfrm>
          <a:prstGeom prst="rect">
            <a:avLst/>
          </a:prstGeom>
          <a:noFill/>
        </p:spPr>
        <p:txBody>
          <a:bodyPr wrap="none" rtlCol="0">
            <a:spAutoFit/>
          </a:bodyPr>
          <a:lstStyle/>
          <a:p>
            <a:r>
              <a:rPr lang="en-US" sz="1400" dirty="0" smtClean="0"/>
              <a:t>identifies</a:t>
            </a:r>
            <a:endParaRPr lang="en-US" sz="1400" dirty="0"/>
          </a:p>
        </p:txBody>
      </p:sp>
      <p:sp>
        <p:nvSpPr>
          <p:cNvPr id="10" name="Document 9"/>
          <p:cNvSpPr/>
          <p:nvPr/>
        </p:nvSpPr>
        <p:spPr bwMode="auto">
          <a:xfrm>
            <a:off x="5069659" y="4123435"/>
            <a:ext cx="2095089" cy="2061411"/>
          </a:xfrm>
          <a:prstGeom prst="flowChartDocument">
            <a:avLst/>
          </a:prstGeom>
          <a:solidFill>
            <a:schemeClr val="accent1">
              <a:lumMod val="40000"/>
              <a:lumOff val="60000"/>
            </a:schemeClr>
          </a:solidFill>
          <a:ln w="12700" cap="flat" cmpd="sng" algn="ctr">
            <a:solidFill>
              <a:schemeClr val="accent1">
                <a:lumMod val="50000"/>
              </a:schemeClr>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noAutofit/>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Lucida Sans" pitchFamily="-106" charset="0"/>
                <a:ea typeface="ＭＳ Ｐゴシック" pitchFamily="-106" charset="-128"/>
                <a:cs typeface="ＭＳ Ｐゴシック" pitchFamily="-106" charset="-128"/>
              </a:rPr>
              <a:t>Metadata: </a:t>
            </a:r>
          </a:p>
          <a:p>
            <a:pPr marL="0" marR="0" indent="0"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Lucida Sans" pitchFamily="-106" charset="0"/>
                <a:ea typeface="ＭＳ Ｐゴシック" pitchFamily="-106" charset="-128"/>
                <a:cs typeface="ＭＳ Ｐゴシック" pitchFamily="-106" charset="-128"/>
              </a:rPr>
              <a:t>Content-Type: text/html</a:t>
            </a:r>
          </a:p>
          <a:p>
            <a:pPr marL="0" marR="0" indent="0"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Lucida Sans" pitchFamily="-106" charset="0"/>
              <a:ea typeface="ＭＳ Ｐゴシック" pitchFamily="-106" charset="-128"/>
              <a:cs typeface="ＭＳ Ｐゴシック" pitchFamily="-106" charset="-128"/>
            </a:endParaRPr>
          </a:p>
          <a:p>
            <a:pPr marL="0" marR="0" indent="0" defTabSz="914400" rtl="0" eaLnBrk="0" fontAlgn="base" latinLnBrk="0" hangingPunct="0">
              <a:lnSpc>
                <a:spcPct val="100000"/>
              </a:lnSpc>
              <a:spcBef>
                <a:spcPct val="0"/>
              </a:spcBef>
              <a:spcAft>
                <a:spcPct val="0"/>
              </a:spcAft>
              <a:buClrTx/>
              <a:buSzTx/>
              <a:buFontTx/>
              <a:buNone/>
              <a:tabLst/>
            </a:pPr>
            <a:r>
              <a:rPr lang="en-US" sz="1200" b="1" dirty="0" smtClean="0">
                <a:latin typeface="Lucida Sans" pitchFamily="-106" charset="0"/>
                <a:ea typeface="ＭＳ Ｐゴシック" pitchFamily="-106" charset="-128"/>
                <a:cs typeface="ＭＳ Ｐゴシック" pitchFamily="-106" charset="-128"/>
              </a:rPr>
              <a:t>Data:</a:t>
            </a:r>
          </a:p>
          <a:p>
            <a:pPr marL="0" marR="0" indent="0"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Lucida Sans" pitchFamily="-106" charset="0"/>
                <a:ea typeface="ＭＳ Ｐゴシック" pitchFamily="-106" charset="-128"/>
                <a:cs typeface="ＭＳ Ｐゴシック" pitchFamily="-106" charset="-128"/>
              </a:rPr>
              <a:t>&lt;html&gt;</a:t>
            </a:r>
          </a:p>
          <a:p>
            <a:pPr marL="0" marR="0" indent="0" defTabSz="914400" rtl="0" eaLnBrk="0" fontAlgn="base" latinLnBrk="0" hangingPunct="0">
              <a:lnSpc>
                <a:spcPct val="100000"/>
              </a:lnSpc>
              <a:spcBef>
                <a:spcPct val="0"/>
              </a:spcBef>
              <a:spcAft>
                <a:spcPct val="0"/>
              </a:spcAft>
              <a:buClrTx/>
              <a:buSzTx/>
              <a:buFontTx/>
              <a:buNone/>
              <a:tabLst/>
            </a:pPr>
            <a:r>
              <a:rPr lang="en-US" sz="1200" dirty="0" smtClean="0">
                <a:latin typeface="Lucida Sans" pitchFamily="-106" charset="0"/>
                <a:ea typeface="ＭＳ Ｐゴシック" pitchFamily="-106" charset="-128"/>
                <a:cs typeface="ＭＳ Ｐゴシック" pitchFamily="-106" charset="-128"/>
              </a:rPr>
              <a:t>&lt;head&gt;</a:t>
            </a:r>
          </a:p>
          <a:p>
            <a:pPr marL="0" marR="0" indent="0"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Lucida Sans" pitchFamily="-106" charset="0"/>
                <a:ea typeface="ＭＳ Ｐゴシック" pitchFamily="-106" charset="-128"/>
                <a:cs typeface="ＭＳ Ｐゴシック" pitchFamily="-106" charset="-128"/>
              </a:rPr>
              <a:t>&lt;title&gt;BBC Weather – Southampton&lt;/title&gt;</a:t>
            </a:r>
          </a:p>
          <a:p>
            <a:pPr marL="0" marR="0" indent="0" defTabSz="914400" rtl="0" eaLnBrk="0" fontAlgn="base" latinLnBrk="0" hangingPunct="0">
              <a:lnSpc>
                <a:spcPct val="100000"/>
              </a:lnSpc>
              <a:spcBef>
                <a:spcPct val="0"/>
              </a:spcBef>
              <a:spcAft>
                <a:spcPct val="0"/>
              </a:spcAft>
              <a:buClrTx/>
              <a:buSzTx/>
              <a:buFontTx/>
              <a:buNone/>
              <a:tabLst/>
            </a:pPr>
            <a:r>
              <a:rPr lang="en-US" sz="1200" dirty="0" smtClean="0">
                <a:latin typeface="Lucida Sans" pitchFamily="-106" charset="0"/>
                <a:ea typeface="ＭＳ Ｐゴシック" pitchFamily="-106" charset="-128"/>
                <a:cs typeface="ＭＳ Ｐゴシック" pitchFamily="-106" charset="-128"/>
              </a:rPr>
              <a:t>...</a:t>
            </a:r>
          </a:p>
          <a:p>
            <a:pPr marL="0" marR="0" indent="0"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Lucida Sans" pitchFamily="-106" charset="0"/>
                <a:ea typeface="ＭＳ Ｐゴシック" pitchFamily="-106" charset="-128"/>
                <a:cs typeface="ＭＳ Ｐゴシック" pitchFamily="-106" charset="-128"/>
              </a:rPr>
              <a:t>&lt;/html&gt;</a:t>
            </a:r>
            <a:endParaRPr kumimoji="0" lang="en-US" sz="1200" b="0" i="0" u="none" strike="noStrike" cap="none" normalizeH="0" baseline="0" dirty="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11" name="TextBox 10"/>
          <p:cNvSpPr txBox="1"/>
          <p:nvPr/>
        </p:nvSpPr>
        <p:spPr>
          <a:xfrm>
            <a:off x="4967907" y="3696983"/>
            <a:ext cx="1748082" cy="369332"/>
          </a:xfrm>
          <a:prstGeom prst="rect">
            <a:avLst/>
          </a:prstGeom>
          <a:noFill/>
        </p:spPr>
        <p:txBody>
          <a:bodyPr wrap="none" rtlCol="0">
            <a:spAutoFit/>
          </a:bodyPr>
          <a:lstStyle/>
          <a:p>
            <a:r>
              <a:rPr lang="en-US" dirty="0" smtClean="0"/>
              <a:t>Representation</a:t>
            </a:r>
            <a:endParaRPr lang="en-US" dirty="0"/>
          </a:p>
        </p:txBody>
      </p:sp>
      <p:sp>
        <p:nvSpPr>
          <p:cNvPr id="12" name="Left Arrow 11"/>
          <p:cNvSpPr/>
          <p:nvPr/>
        </p:nvSpPr>
        <p:spPr bwMode="auto">
          <a:xfrm rot="1603421">
            <a:off x="3706473" y="4486099"/>
            <a:ext cx="1130977" cy="435723"/>
          </a:xfrm>
          <a:prstGeom prst="leftArrow">
            <a:avLst/>
          </a:prstGeom>
          <a:solidFill>
            <a:schemeClr val="tx2">
              <a:lumMod val="25000"/>
              <a:lumOff val="75000"/>
            </a:schemeClr>
          </a:solidFill>
          <a:ln w="12700" cap="flat" cmpd="sng" algn="ctr">
            <a:solidFill>
              <a:schemeClr val="tx2">
                <a:lumMod val="75000"/>
                <a:lumOff val="25000"/>
              </a:schemeClr>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13" name="TextBox 12"/>
          <p:cNvSpPr txBox="1"/>
          <p:nvPr/>
        </p:nvSpPr>
        <p:spPr>
          <a:xfrm rot="1612783">
            <a:off x="3935405" y="4205102"/>
            <a:ext cx="1017914" cy="307777"/>
          </a:xfrm>
          <a:prstGeom prst="rect">
            <a:avLst/>
          </a:prstGeom>
          <a:noFill/>
        </p:spPr>
        <p:txBody>
          <a:bodyPr wrap="none" rtlCol="0">
            <a:spAutoFit/>
          </a:bodyPr>
          <a:lstStyle/>
          <a:p>
            <a:r>
              <a:rPr lang="en-US" sz="1400" dirty="0" smtClean="0"/>
              <a:t>represents</a:t>
            </a:r>
            <a:endParaRPr lang="en-US" sz="1400" dirty="0"/>
          </a:p>
        </p:txBody>
      </p:sp>
      <p:sp>
        <p:nvSpPr>
          <p:cNvPr id="14" name="Left Arrow 13"/>
          <p:cNvSpPr/>
          <p:nvPr/>
        </p:nvSpPr>
        <p:spPr bwMode="auto">
          <a:xfrm rot="16200000">
            <a:off x="5546069" y="2876550"/>
            <a:ext cx="1130977" cy="435723"/>
          </a:xfrm>
          <a:prstGeom prst="leftArrow">
            <a:avLst/>
          </a:prstGeom>
          <a:solidFill>
            <a:schemeClr val="tx2">
              <a:lumMod val="25000"/>
              <a:lumOff val="75000"/>
            </a:schemeClr>
          </a:solidFill>
          <a:ln w="12700" cap="flat" cmpd="sng" algn="ctr">
            <a:solidFill>
              <a:schemeClr val="tx2">
                <a:lumMod val="75000"/>
                <a:lumOff val="25000"/>
              </a:schemeClr>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16" name="TextBox 15"/>
          <p:cNvSpPr txBox="1"/>
          <p:nvPr/>
        </p:nvSpPr>
        <p:spPr>
          <a:xfrm>
            <a:off x="6252213" y="2888588"/>
            <a:ext cx="1864049" cy="307777"/>
          </a:xfrm>
          <a:prstGeom prst="rect">
            <a:avLst/>
          </a:prstGeom>
          <a:noFill/>
        </p:spPr>
        <p:txBody>
          <a:bodyPr wrap="none" rtlCol="0">
            <a:spAutoFit/>
          </a:bodyPr>
          <a:lstStyle/>
          <a:p>
            <a:r>
              <a:rPr lang="en-US" sz="1400" dirty="0" smtClean="0"/>
              <a:t>yields on dereference</a:t>
            </a:r>
            <a:endParaRPr lang="en-US" sz="1400" dirty="0"/>
          </a:p>
        </p:txBody>
      </p:sp>
    </p:spTree>
    <p:extLst>
      <p:ext uri="{BB962C8B-B14F-4D97-AF65-F5344CB8AC3E}">
        <p14:creationId xmlns:p14="http://schemas.microsoft.com/office/powerpoint/2010/main" val="15167313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Reuse </a:t>
            </a:r>
            <a:r>
              <a:rPr lang="en-US" dirty="0"/>
              <a:t>representation formats</a:t>
            </a:r>
            <a:br>
              <a:rPr lang="en-US" dirty="0"/>
            </a:b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33</a:t>
            </a:fld>
            <a:endParaRPr lang="en-US" dirty="0"/>
          </a:p>
        </p:txBody>
      </p:sp>
      <p:sp>
        <p:nvSpPr>
          <p:cNvPr id="4" name="Content Placeholder 3"/>
          <p:cNvSpPr>
            <a:spLocks noGrp="1"/>
          </p:cNvSpPr>
          <p:nvPr>
            <p:ph idx="1"/>
          </p:nvPr>
        </p:nvSpPr>
        <p:spPr/>
        <p:txBody>
          <a:bodyPr/>
          <a:lstStyle/>
          <a:p>
            <a:pPr marL="0" indent="0">
              <a:buNone/>
            </a:pPr>
            <a:endParaRPr lang="en-US" dirty="0" smtClean="0"/>
          </a:p>
          <a:p>
            <a:pPr marL="0" indent="0">
              <a:buNone/>
            </a:pPr>
            <a:endParaRPr lang="en-US" dirty="0"/>
          </a:p>
          <a:p>
            <a:pPr marL="0" indent="0">
              <a:buNone/>
            </a:pPr>
            <a:r>
              <a:rPr lang="en-US" dirty="0" smtClean="0"/>
              <a:t>New </a:t>
            </a:r>
            <a:r>
              <a:rPr lang="en-US" dirty="0"/>
              <a:t>protocols created for the Web SHOULD transmit representations as octet streams typed by Internet media types.</a:t>
            </a:r>
          </a:p>
          <a:p>
            <a:endParaRPr lang="en-US" dirty="0"/>
          </a:p>
        </p:txBody>
      </p:sp>
    </p:spTree>
    <p:extLst>
      <p:ext uri="{BB962C8B-B14F-4D97-AF65-F5344CB8AC3E}">
        <p14:creationId xmlns:p14="http://schemas.microsoft.com/office/powerpoint/2010/main" val="28748017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 </a:t>
            </a:r>
            <a:r>
              <a:rPr lang="en-US" dirty="0"/>
              <a:t>retrieval</a:t>
            </a:r>
            <a:br>
              <a:rPr lang="en-US" dirty="0"/>
            </a:b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34</a:t>
            </a:fld>
            <a:endParaRPr lang="en-US" dirty="0"/>
          </a:p>
        </p:txBody>
      </p:sp>
      <p:sp>
        <p:nvSpPr>
          <p:cNvPr id="4" name="Content Placeholder 3"/>
          <p:cNvSpPr>
            <a:spLocks noGrp="1"/>
          </p:cNvSpPr>
          <p:nvPr>
            <p:ph idx="1"/>
          </p:nvPr>
        </p:nvSpPr>
        <p:spPr/>
        <p:txBody>
          <a:bodyPr/>
          <a:lstStyle/>
          <a:p>
            <a:pPr marL="0" indent="0">
              <a:buNone/>
            </a:pPr>
            <a:endParaRPr lang="en-US" dirty="0" smtClean="0"/>
          </a:p>
          <a:p>
            <a:pPr marL="0" indent="0">
              <a:buNone/>
            </a:pPr>
            <a:endParaRPr lang="en-US" dirty="0"/>
          </a:p>
          <a:p>
            <a:pPr marL="0" indent="0">
              <a:buNone/>
            </a:pPr>
            <a:r>
              <a:rPr lang="en-US" dirty="0" smtClean="0"/>
              <a:t>Agents </a:t>
            </a:r>
            <a:r>
              <a:rPr lang="en-US" dirty="0"/>
              <a:t>do not incur obligations by retrieving a representation.</a:t>
            </a:r>
          </a:p>
          <a:p>
            <a:endParaRPr lang="en-US" dirty="0"/>
          </a:p>
        </p:txBody>
      </p:sp>
    </p:spTree>
    <p:extLst>
      <p:ext uri="{BB962C8B-B14F-4D97-AF65-F5344CB8AC3E}">
        <p14:creationId xmlns:p14="http://schemas.microsoft.com/office/powerpoint/2010/main" val="5579056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Available </a:t>
            </a:r>
            <a:r>
              <a:rPr lang="en-US" dirty="0"/>
              <a:t>representation</a:t>
            </a:r>
            <a:br>
              <a:rPr lang="en-US" dirty="0"/>
            </a:b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35</a:t>
            </a:fld>
            <a:endParaRPr lang="en-US" dirty="0"/>
          </a:p>
        </p:txBody>
      </p:sp>
      <p:sp>
        <p:nvSpPr>
          <p:cNvPr id="4" name="Content Placeholder 3"/>
          <p:cNvSpPr>
            <a:spLocks noGrp="1"/>
          </p:cNvSpPr>
          <p:nvPr>
            <p:ph idx="1"/>
          </p:nvPr>
        </p:nvSpPr>
        <p:spPr/>
        <p:txBody>
          <a:bodyPr/>
          <a:lstStyle/>
          <a:p>
            <a:pPr marL="0" indent="0">
              <a:buNone/>
            </a:pPr>
            <a:endParaRPr lang="en-US" dirty="0" smtClean="0"/>
          </a:p>
          <a:p>
            <a:pPr marL="0" indent="0">
              <a:buNone/>
            </a:pPr>
            <a:endParaRPr lang="en-US" dirty="0"/>
          </a:p>
          <a:p>
            <a:pPr marL="0" indent="0">
              <a:buNone/>
            </a:pPr>
            <a:r>
              <a:rPr lang="en-US" dirty="0" smtClean="0"/>
              <a:t>A </a:t>
            </a:r>
            <a:r>
              <a:rPr lang="en-US" dirty="0"/>
              <a:t>URI owner SHOULD provide representations of the resource it </a:t>
            </a:r>
            <a:r>
              <a:rPr lang="en-US" dirty="0" smtClean="0"/>
              <a:t>identifies.</a:t>
            </a:r>
            <a:endParaRPr lang="en-US" dirty="0"/>
          </a:p>
          <a:p>
            <a:endParaRPr lang="en-US" dirty="0"/>
          </a:p>
        </p:txBody>
      </p:sp>
    </p:spTree>
    <p:extLst>
      <p:ext uri="{BB962C8B-B14F-4D97-AF65-F5344CB8AC3E}">
        <p14:creationId xmlns:p14="http://schemas.microsoft.com/office/powerpoint/2010/main" val="11606509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 </a:t>
            </a:r>
            <a:r>
              <a:rPr lang="en-US" dirty="0"/>
              <a:t>does not imply dereference</a:t>
            </a:r>
            <a:br>
              <a:rPr lang="en-US" dirty="0"/>
            </a:b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36</a:t>
            </a:fld>
            <a:endParaRPr lang="en-US" dirty="0"/>
          </a:p>
        </p:txBody>
      </p:sp>
      <p:sp>
        <p:nvSpPr>
          <p:cNvPr id="4" name="Content Placeholder 3"/>
          <p:cNvSpPr>
            <a:spLocks noGrp="1"/>
          </p:cNvSpPr>
          <p:nvPr>
            <p:ph idx="1"/>
          </p:nvPr>
        </p:nvSpPr>
        <p:spPr/>
        <p:txBody>
          <a:bodyPr/>
          <a:lstStyle/>
          <a:p>
            <a:endParaRPr lang="en-US" dirty="0" smtClean="0"/>
          </a:p>
          <a:p>
            <a:pPr marL="0" indent="0">
              <a:buNone/>
            </a:pPr>
            <a:endParaRPr lang="en-US" dirty="0" smtClean="0"/>
          </a:p>
          <a:p>
            <a:pPr marL="0" indent="0">
              <a:buNone/>
            </a:pPr>
            <a:r>
              <a:rPr lang="en-US" dirty="0" smtClean="0"/>
              <a:t>An </a:t>
            </a:r>
            <a:r>
              <a:rPr lang="en-US" dirty="0"/>
              <a:t>application developer or specification author SHOULD NOT require networked retrieval of representations each time they are referenced.</a:t>
            </a:r>
          </a:p>
          <a:p>
            <a:endParaRPr lang="en-US" dirty="0"/>
          </a:p>
        </p:txBody>
      </p:sp>
    </p:spTree>
    <p:extLst>
      <p:ext uri="{BB962C8B-B14F-4D97-AF65-F5344CB8AC3E}">
        <p14:creationId xmlns:p14="http://schemas.microsoft.com/office/powerpoint/2010/main" val="7052276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Consistent </a:t>
            </a:r>
            <a:r>
              <a:rPr lang="en-US" dirty="0"/>
              <a:t>representation</a:t>
            </a:r>
            <a:br>
              <a:rPr lang="en-US" dirty="0"/>
            </a:b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37</a:t>
            </a:fld>
            <a:endParaRPr lang="en-US" dirty="0"/>
          </a:p>
        </p:txBody>
      </p:sp>
      <p:sp>
        <p:nvSpPr>
          <p:cNvPr id="4" name="Content Placeholder 3"/>
          <p:cNvSpPr>
            <a:spLocks noGrp="1"/>
          </p:cNvSpPr>
          <p:nvPr>
            <p:ph idx="1"/>
          </p:nvPr>
        </p:nvSpPr>
        <p:spPr/>
        <p:txBody>
          <a:bodyPr/>
          <a:lstStyle/>
          <a:p>
            <a:pPr marL="0" indent="0">
              <a:buNone/>
            </a:pPr>
            <a:endParaRPr lang="en-US" dirty="0" smtClean="0"/>
          </a:p>
          <a:p>
            <a:pPr marL="0" indent="0">
              <a:buNone/>
            </a:pPr>
            <a:endParaRPr lang="en-US" dirty="0"/>
          </a:p>
          <a:p>
            <a:pPr marL="0" indent="0">
              <a:buNone/>
            </a:pPr>
            <a:r>
              <a:rPr lang="en-US" dirty="0" smtClean="0"/>
              <a:t>A </a:t>
            </a:r>
            <a:r>
              <a:rPr lang="en-US" dirty="0"/>
              <a:t>URI owner SHOULD provide representations of the identified resource consistently and predictably.</a:t>
            </a:r>
          </a:p>
          <a:p>
            <a:endParaRPr lang="en-US" dirty="0"/>
          </a:p>
        </p:txBody>
      </p:sp>
    </p:spTree>
    <p:extLst>
      <p:ext uri="{BB962C8B-B14F-4D97-AF65-F5344CB8AC3E}">
        <p14:creationId xmlns:p14="http://schemas.microsoft.com/office/powerpoint/2010/main" val="22240794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Conclusion</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38</a:t>
            </a:fld>
            <a:endParaRPr lang="en-US" dirty="0"/>
          </a:p>
        </p:txBody>
      </p:sp>
      <p:sp>
        <p:nvSpPr>
          <p:cNvPr id="6" name="Cloud 5"/>
          <p:cNvSpPr/>
          <p:nvPr/>
        </p:nvSpPr>
        <p:spPr bwMode="auto">
          <a:xfrm>
            <a:off x="1332260" y="3196365"/>
            <a:ext cx="2504447" cy="1233003"/>
          </a:xfrm>
          <a:prstGeom prst="cloud">
            <a:avLst/>
          </a:prstGeom>
          <a:solidFill>
            <a:schemeClr val="bg1">
              <a:lumMod val="75000"/>
            </a:schemeClr>
          </a:solid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Lucida Sans" pitchFamily="-106" charset="0"/>
                <a:ea typeface="ＭＳ Ｐゴシック" pitchFamily="-106" charset="-128"/>
                <a:cs typeface="ＭＳ Ｐゴシック" pitchFamily="-106" charset="-128"/>
              </a:rPr>
              <a:t>today’s BBC weather forecast for Southampton</a:t>
            </a:r>
            <a:endParaRPr kumimoji="0" lang="en-US" sz="1200" b="0" i="0" u="none" strike="noStrike" cap="none" normalizeH="0" baseline="0" dirty="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7" name="TextBox 6"/>
          <p:cNvSpPr txBox="1"/>
          <p:nvPr/>
        </p:nvSpPr>
        <p:spPr>
          <a:xfrm>
            <a:off x="1305914" y="2836304"/>
            <a:ext cx="1126142" cy="369332"/>
          </a:xfrm>
          <a:prstGeom prst="rect">
            <a:avLst/>
          </a:prstGeom>
          <a:noFill/>
        </p:spPr>
        <p:txBody>
          <a:bodyPr wrap="none" rtlCol="0">
            <a:spAutoFit/>
          </a:bodyPr>
          <a:lstStyle/>
          <a:p>
            <a:r>
              <a:rPr lang="en-US" dirty="0"/>
              <a:t>R</a:t>
            </a:r>
            <a:r>
              <a:rPr lang="en-US" dirty="0" smtClean="0"/>
              <a:t>esource</a:t>
            </a:r>
            <a:endParaRPr lang="en-US" dirty="0"/>
          </a:p>
        </p:txBody>
      </p:sp>
      <p:sp>
        <p:nvSpPr>
          <p:cNvPr id="2" name="TextBox 1"/>
          <p:cNvSpPr txBox="1"/>
          <p:nvPr/>
        </p:nvSpPr>
        <p:spPr>
          <a:xfrm>
            <a:off x="4967907" y="2093142"/>
            <a:ext cx="2828043" cy="276999"/>
          </a:xfrm>
          <a:prstGeom prst="rect">
            <a:avLst/>
          </a:prstGeom>
          <a:noFill/>
        </p:spPr>
        <p:txBody>
          <a:bodyPr wrap="none" rtlCol="0">
            <a:spAutoFit/>
          </a:bodyPr>
          <a:lstStyle/>
          <a:p>
            <a:r>
              <a:rPr lang="en-US" sz="1200" dirty="0">
                <a:latin typeface="Lucida  "/>
                <a:cs typeface="Lucida  "/>
              </a:rPr>
              <a:t>http://</a:t>
            </a:r>
            <a:r>
              <a:rPr lang="en-US" sz="1200" dirty="0" err="1">
                <a:latin typeface="Lucida  "/>
                <a:cs typeface="Lucida  "/>
              </a:rPr>
              <a:t>www.bbc.co.uk</a:t>
            </a:r>
            <a:r>
              <a:rPr lang="en-US" sz="1200" dirty="0">
                <a:latin typeface="Lucida  "/>
                <a:cs typeface="Lucida  "/>
              </a:rPr>
              <a:t>/weather/2637487</a:t>
            </a:r>
          </a:p>
        </p:txBody>
      </p:sp>
      <p:sp>
        <p:nvSpPr>
          <p:cNvPr id="4" name="TextBox 3"/>
          <p:cNvSpPr txBox="1"/>
          <p:nvPr/>
        </p:nvSpPr>
        <p:spPr>
          <a:xfrm>
            <a:off x="4967907" y="1752032"/>
            <a:ext cx="611165" cy="369332"/>
          </a:xfrm>
          <a:prstGeom prst="rect">
            <a:avLst/>
          </a:prstGeom>
          <a:noFill/>
        </p:spPr>
        <p:txBody>
          <a:bodyPr wrap="none" rtlCol="0">
            <a:spAutoFit/>
          </a:bodyPr>
          <a:lstStyle/>
          <a:p>
            <a:r>
              <a:rPr lang="en-US" dirty="0" smtClean="0"/>
              <a:t>URI</a:t>
            </a:r>
            <a:endParaRPr lang="en-US" dirty="0"/>
          </a:p>
        </p:txBody>
      </p:sp>
      <p:sp>
        <p:nvSpPr>
          <p:cNvPr id="8" name="Left Arrow 7"/>
          <p:cNvSpPr/>
          <p:nvPr/>
        </p:nvSpPr>
        <p:spPr bwMode="auto">
          <a:xfrm rot="19939971">
            <a:off x="3705407" y="2432883"/>
            <a:ext cx="1130977" cy="435723"/>
          </a:xfrm>
          <a:prstGeom prst="leftArrow">
            <a:avLst/>
          </a:prstGeom>
          <a:solidFill>
            <a:schemeClr val="tx2">
              <a:lumMod val="25000"/>
              <a:lumOff val="75000"/>
            </a:schemeClr>
          </a:solidFill>
          <a:ln w="12700" cap="flat" cmpd="sng" algn="ctr">
            <a:solidFill>
              <a:schemeClr val="tx2">
                <a:lumMod val="75000"/>
                <a:lumOff val="25000"/>
              </a:schemeClr>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9" name="TextBox 8"/>
          <p:cNvSpPr txBox="1"/>
          <p:nvPr/>
        </p:nvSpPr>
        <p:spPr>
          <a:xfrm rot="20019355">
            <a:off x="3772687" y="2144848"/>
            <a:ext cx="923149" cy="307777"/>
          </a:xfrm>
          <a:prstGeom prst="rect">
            <a:avLst/>
          </a:prstGeom>
          <a:noFill/>
        </p:spPr>
        <p:txBody>
          <a:bodyPr wrap="none" rtlCol="0">
            <a:spAutoFit/>
          </a:bodyPr>
          <a:lstStyle/>
          <a:p>
            <a:r>
              <a:rPr lang="en-US" sz="1400" dirty="0" smtClean="0"/>
              <a:t>identifies</a:t>
            </a:r>
            <a:endParaRPr lang="en-US" sz="1400" dirty="0"/>
          </a:p>
        </p:txBody>
      </p:sp>
      <p:sp>
        <p:nvSpPr>
          <p:cNvPr id="10" name="Document 9"/>
          <p:cNvSpPr/>
          <p:nvPr/>
        </p:nvSpPr>
        <p:spPr bwMode="auto">
          <a:xfrm>
            <a:off x="5069659" y="4123435"/>
            <a:ext cx="2095089" cy="2061411"/>
          </a:xfrm>
          <a:prstGeom prst="flowChartDocument">
            <a:avLst/>
          </a:prstGeom>
          <a:solidFill>
            <a:schemeClr val="accent1">
              <a:lumMod val="40000"/>
              <a:lumOff val="60000"/>
            </a:schemeClr>
          </a:solidFill>
          <a:ln w="12700" cap="flat" cmpd="sng" algn="ctr">
            <a:solidFill>
              <a:schemeClr val="accent1">
                <a:lumMod val="50000"/>
              </a:schemeClr>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noAutofit/>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Lucida Sans" pitchFamily="-106" charset="0"/>
                <a:ea typeface="ＭＳ Ｐゴシック" pitchFamily="-106" charset="-128"/>
                <a:cs typeface="ＭＳ Ｐゴシック" pitchFamily="-106" charset="-128"/>
              </a:rPr>
              <a:t>Metadata: </a:t>
            </a:r>
          </a:p>
          <a:p>
            <a:pPr marL="0" marR="0" indent="0"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Lucida Sans" pitchFamily="-106" charset="0"/>
                <a:ea typeface="ＭＳ Ｐゴシック" pitchFamily="-106" charset="-128"/>
                <a:cs typeface="ＭＳ Ｐゴシック" pitchFamily="-106" charset="-128"/>
              </a:rPr>
              <a:t>Content-Type: text/html</a:t>
            </a:r>
          </a:p>
          <a:p>
            <a:pPr marL="0" marR="0" indent="0"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Lucida Sans" pitchFamily="-106" charset="0"/>
              <a:ea typeface="ＭＳ Ｐゴシック" pitchFamily="-106" charset="-128"/>
              <a:cs typeface="ＭＳ Ｐゴシック" pitchFamily="-106" charset="-128"/>
            </a:endParaRPr>
          </a:p>
          <a:p>
            <a:pPr marL="0" marR="0" indent="0" defTabSz="914400" rtl="0" eaLnBrk="0" fontAlgn="base" latinLnBrk="0" hangingPunct="0">
              <a:lnSpc>
                <a:spcPct val="100000"/>
              </a:lnSpc>
              <a:spcBef>
                <a:spcPct val="0"/>
              </a:spcBef>
              <a:spcAft>
                <a:spcPct val="0"/>
              </a:spcAft>
              <a:buClrTx/>
              <a:buSzTx/>
              <a:buFontTx/>
              <a:buNone/>
              <a:tabLst/>
            </a:pPr>
            <a:r>
              <a:rPr lang="en-US" sz="1200" b="1" dirty="0" smtClean="0">
                <a:latin typeface="Lucida Sans" pitchFamily="-106" charset="0"/>
                <a:ea typeface="ＭＳ Ｐゴシック" pitchFamily="-106" charset="-128"/>
                <a:cs typeface="ＭＳ Ｐゴシック" pitchFamily="-106" charset="-128"/>
              </a:rPr>
              <a:t>Data:</a:t>
            </a:r>
          </a:p>
          <a:p>
            <a:pPr marL="0" marR="0" indent="0"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Lucida Sans" pitchFamily="-106" charset="0"/>
                <a:ea typeface="ＭＳ Ｐゴシック" pitchFamily="-106" charset="-128"/>
                <a:cs typeface="ＭＳ Ｐゴシック" pitchFamily="-106" charset="-128"/>
              </a:rPr>
              <a:t>&lt;html&gt;</a:t>
            </a:r>
          </a:p>
          <a:p>
            <a:pPr marL="0" marR="0" indent="0" defTabSz="914400" rtl="0" eaLnBrk="0" fontAlgn="base" latinLnBrk="0" hangingPunct="0">
              <a:lnSpc>
                <a:spcPct val="100000"/>
              </a:lnSpc>
              <a:spcBef>
                <a:spcPct val="0"/>
              </a:spcBef>
              <a:spcAft>
                <a:spcPct val="0"/>
              </a:spcAft>
              <a:buClrTx/>
              <a:buSzTx/>
              <a:buFontTx/>
              <a:buNone/>
              <a:tabLst/>
            </a:pPr>
            <a:r>
              <a:rPr lang="en-US" sz="1200" dirty="0" smtClean="0">
                <a:latin typeface="Lucida Sans" pitchFamily="-106" charset="0"/>
                <a:ea typeface="ＭＳ Ｐゴシック" pitchFamily="-106" charset="-128"/>
                <a:cs typeface="ＭＳ Ｐゴシック" pitchFamily="-106" charset="-128"/>
              </a:rPr>
              <a:t>&lt;head&gt;</a:t>
            </a:r>
          </a:p>
          <a:p>
            <a:pPr marL="0" marR="0" indent="0"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Lucida Sans" pitchFamily="-106" charset="0"/>
                <a:ea typeface="ＭＳ Ｐゴシック" pitchFamily="-106" charset="-128"/>
                <a:cs typeface="ＭＳ Ｐゴシック" pitchFamily="-106" charset="-128"/>
              </a:rPr>
              <a:t>&lt;title&gt;BBC Weather – Southampton&lt;/title&gt;</a:t>
            </a:r>
          </a:p>
          <a:p>
            <a:pPr marL="0" marR="0" indent="0" defTabSz="914400" rtl="0" eaLnBrk="0" fontAlgn="base" latinLnBrk="0" hangingPunct="0">
              <a:lnSpc>
                <a:spcPct val="100000"/>
              </a:lnSpc>
              <a:spcBef>
                <a:spcPct val="0"/>
              </a:spcBef>
              <a:spcAft>
                <a:spcPct val="0"/>
              </a:spcAft>
              <a:buClrTx/>
              <a:buSzTx/>
              <a:buFontTx/>
              <a:buNone/>
              <a:tabLst/>
            </a:pPr>
            <a:r>
              <a:rPr lang="en-US" sz="1200" dirty="0" smtClean="0">
                <a:latin typeface="Lucida Sans" pitchFamily="-106" charset="0"/>
                <a:ea typeface="ＭＳ Ｐゴシック" pitchFamily="-106" charset="-128"/>
                <a:cs typeface="ＭＳ Ｐゴシック" pitchFamily="-106" charset="-128"/>
              </a:rPr>
              <a:t>...</a:t>
            </a:r>
          </a:p>
          <a:p>
            <a:pPr marL="0" marR="0" indent="0"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Lucida Sans" pitchFamily="-106" charset="0"/>
                <a:ea typeface="ＭＳ Ｐゴシック" pitchFamily="-106" charset="-128"/>
                <a:cs typeface="ＭＳ Ｐゴシック" pitchFamily="-106" charset="-128"/>
              </a:rPr>
              <a:t>&lt;/html&gt;</a:t>
            </a:r>
            <a:endParaRPr kumimoji="0" lang="en-US" sz="1200" b="0" i="0" u="none" strike="noStrike" cap="none" normalizeH="0" baseline="0" dirty="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11" name="TextBox 10"/>
          <p:cNvSpPr txBox="1"/>
          <p:nvPr/>
        </p:nvSpPr>
        <p:spPr>
          <a:xfrm>
            <a:off x="4967907" y="3696983"/>
            <a:ext cx="1748082" cy="369332"/>
          </a:xfrm>
          <a:prstGeom prst="rect">
            <a:avLst/>
          </a:prstGeom>
          <a:noFill/>
        </p:spPr>
        <p:txBody>
          <a:bodyPr wrap="none" rtlCol="0">
            <a:spAutoFit/>
          </a:bodyPr>
          <a:lstStyle/>
          <a:p>
            <a:r>
              <a:rPr lang="en-US" dirty="0" smtClean="0"/>
              <a:t>Representation</a:t>
            </a:r>
            <a:endParaRPr lang="en-US" dirty="0"/>
          </a:p>
        </p:txBody>
      </p:sp>
      <p:sp>
        <p:nvSpPr>
          <p:cNvPr id="12" name="Left Arrow 11"/>
          <p:cNvSpPr/>
          <p:nvPr/>
        </p:nvSpPr>
        <p:spPr bwMode="auto">
          <a:xfrm rot="1603421">
            <a:off x="3706473" y="4486099"/>
            <a:ext cx="1130977" cy="435723"/>
          </a:xfrm>
          <a:prstGeom prst="leftArrow">
            <a:avLst/>
          </a:prstGeom>
          <a:solidFill>
            <a:schemeClr val="tx2">
              <a:lumMod val="25000"/>
              <a:lumOff val="75000"/>
            </a:schemeClr>
          </a:solidFill>
          <a:ln w="12700" cap="flat" cmpd="sng" algn="ctr">
            <a:solidFill>
              <a:schemeClr val="tx2">
                <a:lumMod val="75000"/>
                <a:lumOff val="25000"/>
              </a:schemeClr>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13" name="TextBox 12"/>
          <p:cNvSpPr txBox="1"/>
          <p:nvPr/>
        </p:nvSpPr>
        <p:spPr>
          <a:xfrm rot="1612783">
            <a:off x="3935405" y="4205102"/>
            <a:ext cx="1017914" cy="307777"/>
          </a:xfrm>
          <a:prstGeom prst="rect">
            <a:avLst/>
          </a:prstGeom>
          <a:noFill/>
        </p:spPr>
        <p:txBody>
          <a:bodyPr wrap="none" rtlCol="0">
            <a:spAutoFit/>
          </a:bodyPr>
          <a:lstStyle/>
          <a:p>
            <a:r>
              <a:rPr lang="en-US" sz="1400" dirty="0" smtClean="0"/>
              <a:t>represents</a:t>
            </a:r>
            <a:endParaRPr lang="en-US" sz="1400" dirty="0"/>
          </a:p>
        </p:txBody>
      </p:sp>
      <p:sp>
        <p:nvSpPr>
          <p:cNvPr id="14" name="Left Arrow 13"/>
          <p:cNvSpPr/>
          <p:nvPr/>
        </p:nvSpPr>
        <p:spPr bwMode="auto">
          <a:xfrm rot="16200000">
            <a:off x="5546069" y="2876550"/>
            <a:ext cx="1130977" cy="435723"/>
          </a:xfrm>
          <a:prstGeom prst="leftArrow">
            <a:avLst/>
          </a:prstGeom>
          <a:solidFill>
            <a:schemeClr val="tx2">
              <a:lumMod val="25000"/>
              <a:lumOff val="75000"/>
            </a:schemeClr>
          </a:solidFill>
          <a:ln w="12700" cap="flat" cmpd="sng" algn="ctr">
            <a:solidFill>
              <a:schemeClr val="tx2">
                <a:lumMod val="75000"/>
                <a:lumOff val="25000"/>
              </a:schemeClr>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16" name="TextBox 15"/>
          <p:cNvSpPr txBox="1"/>
          <p:nvPr/>
        </p:nvSpPr>
        <p:spPr>
          <a:xfrm>
            <a:off x="6252213" y="2888588"/>
            <a:ext cx="1864049" cy="307777"/>
          </a:xfrm>
          <a:prstGeom prst="rect">
            <a:avLst/>
          </a:prstGeom>
          <a:noFill/>
        </p:spPr>
        <p:txBody>
          <a:bodyPr wrap="none" rtlCol="0">
            <a:spAutoFit/>
          </a:bodyPr>
          <a:lstStyle/>
          <a:p>
            <a:r>
              <a:rPr lang="en-US" sz="1400" dirty="0" smtClean="0"/>
              <a:t>yields on dereference</a:t>
            </a:r>
            <a:endParaRPr lang="en-US" sz="1400" dirty="0"/>
          </a:p>
        </p:txBody>
      </p:sp>
    </p:spTree>
    <p:extLst>
      <p:ext uri="{BB962C8B-B14F-4D97-AF65-F5344CB8AC3E}">
        <p14:creationId xmlns:p14="http://schemas.microsoft.com/office/powerpoint/2010/main" val="37400941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39</a:t>
            </a:fld>
            <a:endParaRPr lang="en-US" dirty="0"/>
          </a:p>
        </p:txBody>
      </p:sp>
      <p:sp>
        <p:nvSpPr>
          <p:cNvPr id="4" name="Content Placeholder 3"/>
          <p:cNvSpPr>
            <a:spLocks noGrp="1"/>
          </p:cNvSpPr>
          <p:nvPr>
            <p:ph idx="1"/>
          </p:nvPr>
        </p:nvSpPr>
        <p:spPr/>
        <p:txBody>
          <a:bodyPr/>
          <a:lstStyle/>
          <a:p>
            <a:pPr marL="0" indent="0">
              <a:buNone/>
            </a:pPr>
            <a:r>
              <a:rPr lang="en-US" dirty="0" smtClean="0"/>
              <a:t>The Web Architecture has three parts:</a:t>
            </a:r>
          </a:p>
          <a:p>
            <a:pPr lvl="1"/>
            <a:r>
              <a:rPr lang="en-US" dirty="0" smtClean="0"/>
              <a:t>Identification (URIs)</a:t>
            </a:r>
          </a:p>
          <a:p>
            <a:pPr lvl="1"/>
            <a:r>
              <a:rPr lang="en-US" dirty="0" smtClean="0"/>
              <a:t>Representation (formats: HTML, XML, PNG, </a:t>
            </a:r>
            <a:r>
              <a:rPr lang="en-US" dirty="0" err="1" smtClean="0"/>
              <a:t>etc</a:t>
            </a:r>
            <a:r>
              <a:rPr lang="en-US" dirty="0" smtClean="0"/>
              <a:t>)</a:t>
            </a:r>
          </a:p>
          <a:p>
            <a:pPr lvl="1"/>
            <a:r>
              <a:rPr lang="en-US" dirty="0" smtClean="0"/>
              <a:t>Interaction (protocols: HTTP)</a:t>
            </a:r>
          </a:p>
          <a:p>
            <a:pPr marL="0" indent="0">
              <a:buNone/>
            </a:pPr>
            <a:endParaRPr lang="en-US" dirty="0"/>
          </a:p>
        </p:txBody>
      </p:sp>
    </p:spTree>
    <p:extLst>
      <p:ext uri="{BB962C8B-B14F-4D97-AF65-F5344CB8AC3E}">
        <p14:creationId xmlns:p14="http://schemas.microsoft.com/office/powerpoint/2010/main" val="37988042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Example</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4</a:t>
            </a:fld>
            <a:endParaRPr lang="en-US" dirty="0"/>
          </a:p>
        </p:txBody>
      </p:sp>
      <p:sp>
        <p:nvSpPr>
          <p:cNvPr id="6" name="Cloud 5"/>
          <p:cNvSpPr/>
          <p:nvPr/>
        </p:nvSpPr>
        <p:spPr bwMode="auto">
          <a:xfrm>
            <a:off x="1332260" y="3196365"/>
            <a:ext cx="2504447" cy="1233003"/>
          </a:xfrm>
          <a:prstGeom prst="cloud">
            <a:avLst/>
          </a:prstGeom>
          <a:solidFill>
            <a:schemeClr val="bg1">
              <a:lumMod val="75000"/>
            </a:schemeClr>
          </a:solid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Lucida Sans" pitchFamily="-106" charset="0"/>
                <a:ea typeface="ＭＳ Ｐゴシック" pitchFamily="-106" charset="-128"/>
                <a:cs typeface="ＭＳ Ｐゴシック" pitchFamily="-106" charset="-128"/>
              </a:rPr>
              <a:t>today’s BBC weather forecast for Southampton</a:t>
            </a:r>
            <a:endParaRPr kumimoji="0" lang="en-US" sz="1200" b="0" i="0" u="none" strike="noStrike" cap="none" normalizeH="0" baseline="0" dirty="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7" name="TextBox 6"/>
          <p:cNvSpPr txBox="1"/>
          <p:nvPr/>
        </p:nvSpPr>
        <p:spPr>
          <a:xfrm>
            <a:off x="1305914" y="2836304"/>
            <a:ext cx="1126142" cy="369332"/>
          </a:xfrm>
          <a:prstGeom prst="rect">
            <a:avLst/>
          </a:prstGeom>
          <a:noFill/>
        </p:spPr>
        <p:txBody>
          <a:bodyPr wrap="none" rtlCol="0">
            <a:spAutoFit/>
          </a:bodyPr>
          <a:lstStyle/>
          <a:p>
            <a:r>
              <a:rPr lang="en-US" dirty="0"/>
              <a:t>R</a:t>
            </a:r>
            <a:r>
              <a:rPr lang="en-US" dirty="0" smtClean="0"/>
              <a:t>esource</a:t>
            </a:r>
            <a:endParaRPr lang="en-US" dirty="0"/>
          </a:p>
        </p:txBody>
      </p:sp>
    </p:spTree>
    <p:extLst>
      <p:ext uri="{BB962C8B-B14F-4D97-AF65-F5344CB8AC3E}">
        <p14:creationId xmlns:p14="http://schemas.microsoft.com/office/powerpoint/2010/main" val="40883683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Further Reading</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40</a:t>
            </a:fld>
            <a:endParaRPr lang="en-US" dirty="0"/>
          </a:p>
        </p:txBody>
      </p:sp>
      <p:sp>
        <p:nvSpPr>
          <p:cNvPr id="4" name="Content Placeholder 3"/>
          <p:cNvSpPr>
            <a:spLocks noGrp="1"/>
          </p:cNvSpPr>
          <p:nvPr>
            <p:ph idx="1"/>
          </p:nvPr>
        </p:nvSpPr>
        <p:spPr/>
        <p:txBody>
          <a:bodyPr/>
          <a:lstStyle/>
          <a:p>
            <a:pPr marL="0" indent="0">
              <a:buNone/>
            </a:pPr>
            <a:r>
              <a:rPr lang="en-US" dirty="0" smtClean="0"/>
              <a:t>Architecture of the World Wide Web, Volume One</a:t>
            </a:r>
          </a:p>
          <a:p>
            <a:pPr marL="360000" lvl="1" indent="0">
              <a:buNone/>
            </a:pPr>
            <a:r>
              <a:rPr lang="en-US" dirty="0" smtClean="0"/>
              <a:t>http://www.w3.org/TR/</a:t>
            </a:r>
            <a:r>
              <a:rPr lang="en-US" dirty="0" err="1" smtClean="0"/>
              <a:t>webarch</a:t>
            </a:r>
            <a:r>
              <a:rPr lang="en-US" dirty="0" smtClean="0"/>
              <a:t>/</a:t>
            </a:r>
          </a:p>
          <a:p>
            <a:pPr marL="0" indent="0">
              <a:buNone/>
            </a:pPr>
            <a:r>
              <a:rPr lang="en-US" dirty="0" smtClean="0"/>
              <a:t>Architectural Styles and the Design of Network-based Software Architectures, Chapter 4</a:t>
            </a:r>
          </a:p>
          <a:p>
            <a:pPr marL="360000" lvl="1" indent="0">
              <a:buNone/>
            </a:pPr>
            <a:r>
              <a:rPr lang="en-US" dirty="0"/>
              <a:t>http://</a:t>
            </a:r>
            <a:r>
              <a:rPr lang="en-US" dirty="0" err="1"/>
              <a:t>www.ics.uci.edu</a:t>
            </a:r>
            <a:r>
              <a:rPr lang="en-US" dirty="0"/>
              <a:t>/~fielding/pubs/dissertation/</a:t>
            </a:r>
            <a:r>
              <a:rPr lang="en-US" dirty="0" err="1"/>
              <a:t>top.htm</a:t>
            </a:r>
            <a:endParaRPr lang="en-US" dirty="0"/>
          </a:p>
        </p:txBody>
      </p:sp>
    </p:spTree>
    <p:extLst>
      <p:ext uri="{BB962C8B-B14F-4D97-AF65-F5344CB8AC3E}">
        <p14:creationId xmlns:p14="http://schemas.microsoft.com/office/powerpoint/2010/main" val="3004739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Next Lecture:</a:t>
            </a:r>
            <a:br>
              <a:rPr lang="en-GB" smtClean="0"/>
            </a:br>
            <a:r>
              <a:rPr lang="en-GB" smtClean="0"/>
              <a:t>HTTP</a:t>
            </a:r>
            <a:endParaRPr lang="en-GB" dirty="0"/>
          </a:p>
        </p:txBody>
      </p:sp>
    </p:spTree>
    <p:extLst>
      <p:ext uri="{BB962C8B-B14F-4D97-AF65-F5344CB8AC3E}">
        <p14:creationId xmlns:p14="http://schemas.microsoft.com/office/powerpoint/2010/main" val="1805615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Architectural Bases of the Web</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5</a:t>
            </a:fld>
            <a:endParaRPr lang="en-US" dirty="0"/>
          </a:p>
        </p:txBody>
      </p:sp>
      <p:sp>
        <p:nvSpPr>
          <p:cNvPr id="4" name="Content Placeholder 3"/>
          <p:cNvSpPr>
            <a:spLocks noGrp="1"/>
          </p:cNvSpPr>
          <p:nvPr>
            <p:ph idx="1"/>
          </p:nvPr>
        </p:nvSpPr>
        <p:spPr/>
        <p:txBody>
          <a:bodyPr/>
          <a:lstStyle/>
          <a:p>
            <a:pPr marL="0" indent="0">
              <a:buNone/>
            </a:pPr>
            <a:r>
              <a:rPr lang="en-US" dirty="0" smtClean="0"/>
              <a:t>The notion of a resource is central to the architecture of the Web</a:t>
            </a:r>
          </a:p>
          <a:p>
            <a:pPr marL="0" indent="0">
              <a:buNone/>
            </a:pPr>
            <a:endParaRPr lang="en-US" dirty="0" smtClean="0"/>
          </a:p>
          <a:p>
            <a:pPr marL="0" indent="0">
              <a:buNone/>
            </a:pPr>
            <a:r>
              <a:rPr lang="en-US" dirty="0" smtClean="0"/>
              <a:t>We need to be able to:</a:t>
            </a:r>
          </a:p>
          <a:p>
            <a:pPr lvl="1"/>
            <a:r>
              <a:rPr lang="en-US" dirty="0" smtClean="0"/>
              <a:t>identify them</a:t>
            </a:r>
          </a:p>
          <a:p>
            <a:pPr lvl="1"/>
            <a:r>
              <a:rPr lang="en-US" dirty="0" smtClean="0"/>
              <a:t>represent them</a:t>
            </a:r>
          </a:p>
          <a:p>
            <a:pPr lvl="1"/>
            <a:r>
              <a:rPr lang="en-US" dirty="0" smtClean="0"/>
              <a:t>interact with them</a:t>
            </a:r>
          </a:p>
        </p:txBody>
      </p:sp>
    </p:spTree>
    <p:extLst>
      <p:ext uri="{BB962C8B-B14F-4D97-AF65-F5344CB8AC3E}">
        <p14:creationId xmlns:p14="http://schemas.microsoft.com/office/powerpoint/2010/main" val="2741675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Identification</a:t>
            </a:r>
            <a:endParaRPr lang="en-US" dirty="0"/>
          </a:p>
        </p:txBody>
      </p:sp>
    </p:spTree>
    <p:extLst>
      <p:ext uri="{BB962C8B-B14F-4D97-AF65-F5344CB8AC3E}">
        <p14:creationId xmlns:p14="http://schemas.microsoft.com/office/powerpoint/2010/main" val="15742506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Identifiers should be global</a:t>
            </a:r>
            <a:endParaRPr lang="en-US" dirty="0"/>
          </a:p>
        </p:txBody>
      </p:sp>
      <p:sp>
        <p:nvSpPr>
          <p:cNvPr id="4" name="Content Placeholder 3"/>
          <p:cNvSpPr>
            <a:spLocks noGrp="1"/>
          </p:cNvSpPr>
          <p:nvPr>
            <p:ph idx="1"/>
          </p:nvPr>
        </p:nvSpPr>
        <p:spPr/>
        <p:txBody>
          <a:bodyPr/>
          <a:lstStyle/>
          <a:p>
            <a:pPr marL="0" indent="0">
              <a:buNone/>
            </a:pPr>
            <a:endParaRPr lang="en-US" dirty="0"/>
          </a:p>
          <a:p>
            <a:pPr marL="0" indent="0">
              <a:buNone/>
            </a:pPr>
            <a:endParaRPr lang="en-US" dirty="0" smtClean="0"/>
          </a:p>
          <a:p>
            <a:pPr marL="0" indent="0">
              <a:buNone/>
            </a:pPr>
            <a:r>
              <a:rPr lang="en-US" dirty="0" smtClean="0"/>
              <a:t>Global </a:t>
            </a:r>
            <a:r>
              <a:rPr lang="en-US" dirty="0"/>
              <a:t>naming leads to global network effects.</a:t>
            </a:r>
          </a:p>
        </p:txBody>
      </p:sp>
      <p:sp>
        <p:nvSpPr>
          <p:cNvPr id="2" name="Slide Number Placeholder 1"/>
          <p:cNvSpPr>
            <a:spLocks noGrp="1"/>
          </p:cNvSpPr>
          <p:nvPr>
            <p:ph type="sldNum" sz="quarter" idx="12"/>
          </p:nvPr>
        </p:nvSpPr>
        <p:spPr/>
        <p:txBody>
          <a:bodyPr/>
          <a:lstStyle/>
          <a:p>
            <a:fld id="{03AC6681-E0FD-2C4C-B392-04A572FD2AAE}" type="slidenum">
              <a:rPr lang="en-US" smtClean="0"/>
              <a:pPr/>
              <a:t>7</a:t>
            </a:fld>
            <a:endParaRPr lang="en-US" dirty="0"/>
          </a:p>
        </p:txBody>
      </p:sp>
    </p:spTree>
    <p:extLst>
      <p:ext uri="{BB962C8B-B14F-4D97-AF65-F5344CB8AC3E}">
        <p14:creationId xmlns:p14="http://schemas.microsoft.com/office/powerpoint/2010/main" val="23407203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1"/>
          </p:nvPr>
        </p:nvPicPr>
        <p:blipFill rotWithShape="1">
          <a:blip r:embed="rId2"/>
          <a:srcRect l="-4" r="4" b="14715"/>
          <a:stretch/>
        </p:blipFill>
        <p:spPr>
          <a:xfrm>
            <a:off x="323850" y="1682750"/>
            <a:ext cx="4095750" cy="4489450"/>
          </a:xfrm>
          <a:prstGeom prst="rect">
            <a:avLst/>
          </a:prstGeom>
          <a:noFill/>
          <a:ln>
            <a:noFill/>
          </a:ln>
        </p:spPr>
      </p:pic>
      <p:sp>
        <p:nvSpPr>
          <p:cNvPr id="4" name="Title 3"/>
          <p:cNvSpPr>
            <a:spLocks noGrp="1"/>
          </p:cNvSpPr>
          <p:nvPr>
            <p:ph type="title"/>
          </p:nvPr>
        </p:nvSpPr>
        <p:spPr/>
        <p:txBody>
          <a:bodyPr/>
          <a:lstStyle/>
          <a:p>
            <a:r>
              <a:rPr lang="en-US" dirty="0" smtClean="0"/>
              <a:t>Every </a:t>
            </a:r>
            <a:r>
              <a:rPr lang="en-US" dirty="0"/>
              <a:t>o</a:t>
            </a:r>
            <a:r>
              <a:rPr lang="en-US" dirty="0" smtClean="0"/>
              <a:t>bject should be addressable</a:t>
            </a:r>
            <a:endParaRPr lang="en-US" dirty="0"/>
          </a:p>
        </p:txBody>
      </p:sp>
      <p:sp>
        <p:nvSpPr>
          <p:cNvPr id="5" name="Slide Number Placeholder 4"/>
          <p:cNvSpPr>
            <a:spLocks noGrp="1"/>
          </p:cNvSpPr>
          <p:nvPr>
            <p:ph type="sldNum" sz="quarter" idx="12"/>
          </p:nvPr>
        </p:nvSpPr>
        <p:spPr/>
        <p:txBody>
          <a:bodyPr/>
          <a:lstStyle/>
          <a:p>
            <a:fld id="{03AC6681-E0FD-2C4C-B392-04A572FD2AAE}" type="slidenum">
              <a:rPr lang="en-US" smtClean="0"/>
              <a:pPr/>
              <a:t>8</a:t>
            </a:fld>
            <a:endParaRPr lang="en-US"/>
          </a:p>
        </p:txBody>
      </p:sp>
      <p:sp>
        <p:nvSpPr>
          <p:cNvPr id="7" name="Rounded Rectangular Callout 6"/>
          <p:cNvSpPr/>
          <p:nvPr/>
        </p:nvSpPr>
        <p:spPr bwMode="auto">
          <a:xfrm>
            <a:off x="4739052" y="1682750"/>
            <a:ext cx="3601680" cy="3958771"/>
          </a:xfrm>
          <a:prstGeom prst="wedgeRoundRectCallout">
            <a:avLst>
              <a:gd name="adj1" fmla="val -82125"/>
              <a:gd name="adj2" fmla="val -21706"/>
              <a:gd name="adj3" fmla="val 16667"/>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0" numCol="1" rtlCol="0" anchor="t" anchorCtr="0" compatLnSpc="1">
            <a:prstTxWarp prst="textNoShape">
              <a:avLst/>
            </a:prstTxWarp>
            <a:noAutofit/>
          </a:bodyPr>
          <a:lstStyle/>
          <a:p>
            <a:pPr algn="ctr" defTabSz="914400" eaLnBrk="0" fontAlgn="base" hangingPunct="0">
              <a:spcBef>
                <a:spcPct val="0"/>
              </a:spcBef>
              <a:spcAft>
                <a:spcPct val="0"/>
              </a:spcAft>
            </a:pPr>
            <a:r>
              <a:rPr lang="en-US" sz="2000" dirty="0">
                <a:solidFill>
                  <a:schemeClr val="tx1"/>
                </a:solidFill>
                <a:latin typeface="Georgia"/>
                <a:ea typeface="ＭＳ Ｐゴシック" pitchFamily="-106" charset="-128"/>
                <a:cs typeface="Georgia"/>
              </a:rPr>
              <a:t>I</a:t>
            </a:r>
            <a:r>
              <a:rPr lang="en-US" sz="2000" dirty="0" smtClean="0">
                <a:solidFill>
                  <a:schemeClr val="tx1"/>
                </a:solidFill>
                <a:latin typeface="Georgia"/>
                <a:ea typeface="ＭＳ Ｐゴシック" pitchFamily="-106" charset="-128"/>
                <a:cs typeface="Georgia"/>
              </a:rPr>
              <a:t>n </a:t>
            </a:r>
            <a:r>
              <a:rPr lang="en-US" sz="2000" dirty="0">
                <a:solidFill>
                  <a:schemeClr val="tx1"/>
                </a:solidFill>
                <a:latin typeface="Georgia"/>
                <a:ea typeface="ＭＳ Ｐゴシック" pitchFamily="-106" charset="-128"/>
                <a:cs typeface="Georgia"/>
              </a:rPr>
              <a:t>principle, every object that someone might validly want/need to cite should have an unambiguous address (capable of being portrayed in a manner as to be human readable and interpretable). </a:t>
            </a:r>
            <a:r>
              <a:rPr lang="en-US" sz="2000" dirty="0" smtClean="0">
                <a:solidFill>
                  <a:schemeClr val="tx1"/>
                </a:solidFill>
                <a:latin typeface="Georgia"/>
                <a:ea typeface="ＭＳ Ｐゴシック" pitchFamily="-106" charset="-128"/>
                <a:cs typeface="Georgia"/>
              </a:rPr>
              <a:t>(e.g</a:t>
            </a:r>
            <a:r>
              <a:rPr lang="en-US" sz="2000" dirty="0">
                <a:solidFill>
                  <a:schemeClr val="tx1"/>
                </a:solidFill>
                <a:latin typeface="Georgia"/>
                <a:ea typeface="ＭＳ Ｐゴシック" pitchFamily="-106" charset="-128"/>
                <a:cs typeface="Georgia"/>
              </a:rPr>
              <a:t>., not acceptable to be unable to link to an object within a ‘frame’ or ‘card.’)</a:t>
            </a:r>
            <a:endParaRPr kumimoji="0" lang="en-US" sz="2000" b="0" i="0" u="none" strike="noStrike" cap="none" normalizeH="0" baseline="0" dirty="0">
              <a:ln>
                <a:noFill/>
              </a:ln>
              <a:solidFill>
                <a:schemeClr val="tx1"/>
              </a:solidFill>
              <a:effectLst/>
              <a:latin typeface="Georgia"/>
              <a:ea typeface="ＭＳ Ｐゴシック" pitchFamily="-106" charset="-128"/>
              <a:cs typeface="Georgia"/>
            </a:endParaRPr>
          </a:p>
        </p:txBody>
      </p:sp>
      <p:sp>
        <p:nvSpPr>
          <p:cNvPr id="8" name="TextBox 7"/>
          <p:cNvSpPr txBox="1"/>
          <p:nvPr/>
        </p:nvSpPr>
        <p:spPr>
          <a:xfrm>
            <a:off x="323528" y="6258798"/>
            <a:ext cx="8309335" cy="584776"/>
          </a:xfrm>
          <a:prstGeom prst="rect">
            <a:avLst/>
          </a:prstGeom>
          <a:noFill/>
        </p:spPr>
        <p:txBody>
          <a:bodyPr wrap="none" lIns="0" rIns="0" rtlCol="0">
            <a:spAutoFit/>
          </a:bodyPr>
          <a:lstStyle/>
          <a:p>
            <a:r>
              <a:rPr lang="en-US" sz="1600" dirty="0" err="1" smtClean="0">
                <a:latin typeface="Georgia"/>
                <a:cs typeface="Georgia"/>
              </a:rPr>
              <a:t>Englebart</a:t>
            </a:r>
            <a:r>
              <a:rPr lang="en-US" sz="1600" dirty="0" smtClean="0">
                <a:latin typeface="Georgia"/>
                <a:cs typeface="Georgia"/>
              </a:rPr>
              <a:t>, D.C. (1990) </a:t>
            </a:r>
            <a:r>
              <a:rPr lang="en-US" sz="1600" i="1" dirty="0" smtClean="0"/>
              <a:t>Knowledge-Domain Interoperability and an Open </a:t>
            </a:r>
            <a:r>
              <a:rPr lang="en-US" sz="1600" i="1" dirty="0" err="1" smtClean="0"/>
              <a:t>Hyperdocument</a:t>
            </a:r>
            <a:r>
              <a:rPr lang="en-US" sz="1600" i="1" dirty="0" smtClean="0"/>
              <a:t> </a:t>
            </a:r>
            <a:br>
              <a:rPr lang="en-US" sz="1600" i="1" dirty="0" smtClean="0"/>
            </a:br>
            <a:r>
              <a:rPr lang="en-US" sz="1600" i="1" dirty="0" smtClean="0"/>
              <a:t>System</a:t>
            </a:r>
            <a:r>
              <a:rPr lang="en-US" sz="1600" dirty="0" smtClean="0"/>
              <a:t>. Proceedings of the Conference on Computer-Supported Collaborative Work</a:t>
            </a:r>
            <a:r>
              <a:rPr lang="en-US" sz="1600" dirty="0" smtClean="0">
                <a:latin typeface="Georgia"/>
                <a:cs typeface="Georgia"/>
              </a:rPr>
              <a:t>.</a:t>
            </a:r>
            <a:endParaRPr lang="en-US" sz="1600" dirty="0">
              <a:latin typeface="Georgia"/>
              <a:cs typeface="Georgia"/>
            </a:endParaRPr>
          </a:p>
        </p:txBody>
      </p:sp>
    </p:spTree>
    <p:extLst>
      <p:ext uri="{BB962C8B-B14F-4D97-AF65-F5344CB8AC3E}">
        <p14:creationId xmlns:p14="http://schemas.microsoft.com/office/powerpoint/2010/main" val="14735142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Uniform Resource Identifiers</a:t>
            </a:r>
            <a:endParaRPr lang="en-US" dirty="0"/>
          </a:p>
        </p:txBody>
      </p:sp>
      <p:sp>
        <p:nvSpPr>
          <p:cNvPr id="5" name="Slide Number Placeholder 4"/>
          <p:cNvSpPr>
            <a:spLocks noGrp="1"/>
          </p:cNvSpPr>
          <p:nvPr>
            <p:ph type="sldNum" sz="quarter" idx="12"/>
          </p:nvPr>
        </p:nvSpPr>
        <p:spPr/>
        <p:txBody>
          <a:bodyPr/>
          <a:lstStyle/>
          <a:p>
            <a:fld id="{03AC6681-E0FD-2C4C-B392-04A572FD2AAE}" type="slidenum">
              <a:rPr lang="en-US" smtClean="0"/>
              <a:pPr/>
              <a:t>9</a:t>
            </a:fld>
            <a:endParaRPr lang="en-US"/>
          </a:p>
        </p:txBody>
      </p:sp>
      <p:sp>
        <p:nvSpPr>
          <p:cNvPr id="6" name="Content Placeholder 5"/>
          <p:cNvSpPr>
            <a:spLocks noGrp="1"/>
          </p:cNvSpPr>
          <p:nvPr>
            <p:ph idx="1"/>
          </p:nvPr>
        </p:nvSpPr>
        <p:spPr/>
        <p:txBody>
          <a:bodyPr/>
          <a:lstStyle/>
          <a:p>
            <a:pPr marL="0" indent="0">
              <a:buNone/>
            </a:pPr>
            <a:r>
              <a:rPr lang="en-US" dirty="0" smtClean="0"/>
              <a:t>A “</a:t>
            </a:r>
            <a:r>
              <a:rPr lang="en-US" dirty="0"/>
              <a:t>compact string of characters for identifying an abstract or physical </a:t>
            </a:r>
            <a:r>
              <a:rPr lang="en-US" dirty="0" smtClean="0"/>
              <a:t>resource”</a:t>
            </a:r>
          </a:p>
          <a:p>
            <a:pPr marL="0" indent="0">
              <a:buNone/>
            </a:pPr>
            <a:endParaRPr lang="en-US" dirty="0" smtClean="0"/>
          </a:p>
          <a:p>
            <a:pPr marL="0" indent="0">
              <a:buNone/>
            </a:pPr>
            <a:r>
              <a:rPr lang="en-US" dirty="0" smtClean="0"/>
              <a:t>General syntax:</a:t>
            </a:r>
            <a:br>
              <a:rPr lang="en-US" dirty="0" smtClean="0"/>
            </a:br>
            <a:r>
              <a:rPr lang="en-US" dirty="0" smtClean="0"/>
              <a:t/>
            </a:r>
            <a:br>
              <a:rPr lang="en-US" dirty="0" smtClean="0"/>
            </a:br>
            <a:r>
              <a:rPr lang="en-US" i="1" dirty="0" smtClean="0"/>
              <a:t>&lt;scheme&gt;</a:t>
            </a:r>
            <a:r>
              <a:rPr lang="en-US" dirty="0" smtClean="0"/>
              <a:t>:</a:t>
            </a:r>
            <a:r>
              <a:rPr lang="en-US" i="1" dirty="0" smtClean="0"/>
              <a:t>&lt;hierarchical part&gt;</a:t>
            </a:r>
            <a:r>
              <a:rPr lang="en-US" dirty="0" smtClean="0"/>
              <a:t>?</a:t>
            </a:r>
            <a:r>
              <a:rPr lang="en-US" i="1" dirty="0" smtClean="0"/>
              <a:t>&lt;query&gt;</a:t>
            </a:r>
            <a:r>
              <a:rPr lang="en-US" dirty="0" smtClean="0"/>
              <a:t>#</a:t>
            </a:r>
            <a:r>
              <a:rPr lang="en-US" i="1" dirty="0" smtClean="0"/>
              <a:t>&lt;fragment&gt;</a:t>
            </a:r>
            <a:endParaRPr lang="en-US" i="1" dirty="0"/>
          </a:p>
        </p:txBody>
      </p:sp>
    </p:spTree>
    <p:extLst>
      <p:ext uri="{BB962C8B-B14F-4D97-AF65-F5344CB8AC3E}">
        <p14:creationId xmlns:p14="http://schemas.microsoft.com/office/powerpoint/2010/main" val="2008089209"/>
      </p:ext>
    </p:extLst>
  </p:cSld>
  <p:clrMapOvr>
    <a:masterClrMapping/>
  </p:clrMapOvr>
  <p:timing>
    <p:tnLst>
      <p:par>
        <p:cTn id="1" dur="indefinite" restart="never" nodeType="tmRoot"/>
      </p:par>
    </p:tnLst>
  </p:timing>
</p:sld>
</file>

<file path=ppt/theme/theme1.xml><?xml version="1.0" encoding="utf-8"?>
<a:theme xmlns:a="http://schemas.openxmlformats.org/drawingml/2006/main" name="ECS">
  <a:themeElements>
    <a:clrScheme name="uos_ppt__template_electronics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fontScheme name="uos_ppt__template_electronics">
      <a:majorFont>
        <a:latin typeface="Georgia"/>
        <a:ea typeface="ＭＳ Ｐゴシック"/>
        <a:cs typeface="ＭＳ Ｐゴシック"/>
      </a:majorFont>
      <a:minorFont>
        <a:latin typeface="Georgi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a:ln>
              <a:noFill/>
            </a:ln>
            <a:solidFill>
              <a:schemeClr val="tx1"/>
            </a:solidFill>
            <a:effectLst/>
            <a:latin typeface="Lucida Sans" pitchFamily="-106" charset="0"/>
            <a:ea typeface="ＭＳ Ｐゴシック" pitchFamily="-106" charset="-128"/>
            <a:cs typeface="ＭＳ Ｐゴシック" pitchFamily="-106"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a:ln>
              <a:noFill/>
            </a:ln>
            <a:solidFill>
              <a:schemeClr val="tx1"/>
            </a:solidFill>
            <a:effectLst/>
            <a:latin typeface="Lucida Sans" pitchFamily="-106" charset="0"/>
            <a:ea typeface="ＭＳ Ｐゴシック" pitchFamily="-106" charset="-128"/>
            <a:cs typeface="ＭＳ Ｐゴシック" pitchFamily="-106" charset="-128"/>
          </a:defRPr>
        </a:defPPr>
      </a:lstStyle>
    </a:lnDef>
  </a:objectDefaults>
  <a:extraClrSchemeLst>
    <a:extraClrScheme>
      <a:clrScheme name="uos_ppt__template_electronics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ECS.thmx</Template>
  <TotalTime>6907</TotalTime>
  <Words>1391</Words>
  <Application>Microsoft Macintosh PowerPoint</Application>
  <PresentationFormat>On-screen Show (4:3)</PresentationFormat>
  <Paragraphs>291</Paragraphs>
  <Slides>41</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41</vt:i4>
      </vt:variant>
    </vt:vector>
  </HeadingPairs>
  <TitlesOfParts>
    <vt:vector size="49" baseType="lpstr">
      <vt:lpstr>Calibri</vt:lpstr>
      <vt:lpstr>Georgia</vt:lpstr>
      <vt:lpstr>Lucida  </vt:lpstr>
      <vt:lpstr>Lucida Grande</vt:lpstr>
      <vt:lpstr>Lucida Sans</vt:lpstr>
      <vt:lpstr>ＭＳ Ｐゴシック</vt:lpstr>
      <vt:lpstr>Arial</vt:lpstr>
      <vt:lpstr>ECS</vt:lpstr>
      <vt:lpstr>The Architecture of the World Wide Web</vt:lpstr>
      <vt:lpstr>What is the Web?</vt:lpstr>
      <vt:lpstr>A definition (from RFC3986)</vt:lpstr>
      <vt:lpstr>Example</vt:lpstr>
      <vt:lpstr>Architectural Bases of the Web</vt:lpstr>
      <vt:lpstr>Identification</vt:lpstr>
      <vt:lpstr>Identifiers should be global</vt:lpstr>
      <vt:lpstr>Every object should be addressable</vt:lpstr>
      <vt:lpstr>Uniform Resource Identifiers</vt:lpstr>
      <vt:lpstr>Example</vt:lpstr>
      <vt:lpstr>URI Schemes and Examples</vt:lpstr>
      <vt:lpstr>Assign distinct URIs to distinct resources</vt:lpstr>
      <vt:lpstr>Avoid URI aliases</vt:lpstr>
      <vt:lpstr>The Early Web</vt:lpstr>
      <vt:lpstr>The Classical View</vt:lpstr>
      <vt:lpstr>The Classical View</vt:lpstr>
      <vt:lpstr>The Classical View</vt:lpstr>
      <vt:lpstr>The Modern View</vt:lpstr>
      <vt:lpstr>Representation</vt:lpstr>
      <vt:lpstr>Defining Representation</vt:lpstr>
      <vt:lpstr>Example</vt:lpstr>
      <vt:lpstr>Example</vt:lpstr>
      <vt:lpstr>Internet Media Types</vt:lpstr>
      <vt:lpstr>Separation of content, presentation and interaction </vt:lpstr>
      <vt:lpstr>Link identification </vt:lpstr>
      <vt:lpstr>Web linking </vt:lpstr>
      <vt:lpstr>Generic URIs </vt:lpstr>
      <vt:lpstr>Hypertext links </vt:lpstr>
      <vt:lpstr>Interaction</vt:lpstr>
      <vt:lpstr>Interaction</vt:lpstr>
      <vt:lpstr>Dereferencing URIs</vt:lpstr>
      <vt:lpstr>Example</vt:lpstr>
      <vt:lpstr>Reuse representation formats </vt:lpstr>
      <vt:lpstr>Safe retrieval </vt:lpstr>
      <vt:lpstr>Available representation </vt:lpstr>
      <vt:lpstr>Reference does not imply dereference </vt:lpstr>
      <vt:lpstr>Consistent representation </vt:lpstr>
      <vt:lpstr>Conclusion</vt:lpstr>
      <vt:lpstr>Summary</vt:lpstr>
      <vt:lpstr>Further Reading</vt:lpstr>
      <vt:lpstr>Next Lecture: HTTP</vt:lpstr>
    </vt:vector>
  </TitlesOfParts>
  <Company>University of Southampton</Company>
  <LinksUpToDate>false</LinksUpToDate>
  <SharedDoc>false</SharedDoc>
  <HyperlinksChanged>false</HyperlinksChanged>
  <AppVersion>15.0036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Architecture of the World Wide Web</dc:title>
  <dc:creator>Nicholas Gibbins</dc:creator>
  <cp:lastModifiedBy>Gibbins N.M.</cp:lastModifiedBy>
  <cp:revision>88</cp:revision>
  <dcterms:created xsi:type="dcterms:W3CDTF">2012-10-04T09:47:39Z</dcterms:created>
  <dcterms:modified xsi:type="dcterms:W3CDTF">2017-10-02T20:07:25Z</dcterms:modified>
</cp:coreProperties>
</file>