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79" r:id="rId4"/>
    <p:sldId id="258" r:id="rId5"/>
    <p:sldId id="259" r:id="rId6"/>
    <p:sldId id="260" r:id="rId7"/>
    <p:sldId id="261" r:id="rId8"/>
    <p:sldId id="267" r:id="rId9"/>
    <p:sldId id="275" r:id="rId10"/>
    <p:sldId id="276" r:id="rId11"/>
    <p:sldId id="262" r:id="rId12"/>
    <p:sldId id="272" r:id="rId13"/>
    <p:sldId id="273" r:id="rId14"/>
    <p:sldId id="263" r:id="rId15"/>
    <p:sldId id="264" r:id="rId16"/>
    <p:sldId id="271" r:id="rId17"/>
    <p:sldId id="268" r:id="rId18"/>
    <p:sldId id="269" r:id="rId19"/>
    <p:sldId id="270" r:id="rId20"/>
    <p:sldId id="277" r:id="rId21"/>
    <p:sldId id="278" r:id="rId22"/>
    <p:sldId id="265" r:id="rId23"/>
    <p:sldId id="266"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9" autoAdjust="0"/>
    <p:restoredTop sz="94434" autoAdjust="0"/>
  </p:normalViewPr>
  <p:slideViewPr>
    <p:cSldViewPr snapToGrid="0">
      <p:cViewPr varScale="1">
        <p:scale>
          <a:sx n="75" d="100"/>
          <a:sy n="75" d="100"/>
        </p:scale>
        <p:origin x="708" y="78"/>
      </p:cViewPr>
      <p:guideLst/>
    </p:cSldViewPr>
  </p:slideViewPr>
  <p:notesTextViewPr>
    <p:cViewPr>
      <p:scale>
        <a:sx n="125" d="100"/>
        <a:sy n="125" d="100"/>
      </p:scale>
      <p:origin x="0" y="0"/>
    </p:cViewPr>
  </p:notesTextViewPr>
  <p:sorterViewPr>
    <p:cViewPr>
      <p:scale>
        <a:sx n="100" d="100"/>
        <a:sy n="100" d="100"/>
      </p:scale>
      <p:origin x="0" y="-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B403E-1DA3-4C7C-A29A-B2D451D4415E}" type="datetimeFigureOut">
              <a:rPr lang="en-GB" smtClean="0"/>
              <a:t>02/05/2014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6EF46-52C1-41DF-AA03-8D5BC53C8D61}" type="slidenum">
              <a:rPr lang="en-GB" smtClean="0"/>
              <a:t>‹#›</a:t>
            </a:fld>
            <a:endParaRPr lang="en-GB"/>
          </a:p>
        </p:txBody>
      </p:sp>
    </p:spTree>
    <p:extLst>
      <p:ext uri="{BB962C8B-B14F-4D97-AF65-F5344CB8AC3E}">
        <p14:creationId xmlns:p14="http://schemas.microsoft.com/office/powerpoint/2010/main" val="135077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MMORPG is a massively multiplayer</a:t>
            </a:r>
            <a:r>
              <a:rPr lang="en-GB" baseline="0" dirty="0" smtClean="0"/>
              <a:t> online role-playing game that allows for a large number of players to all occupy the same virtual world. Players take up one of many roles – for example, a warrior or a wizard – and take over that character’s actions within the game. </a:t>
            </a:r>
          </a:p>
          <a:p>
            <a:endParaRPr lang="en-GB" baseline="0" dirty="0" smtClean="0"/>
          </a:p>
          <a:p>
            <a:r>
              <a:rPr lang="en-GB" baseline="0" dirty="0" smtClean="0"/>
              <a:t>The defining feature of an MMO over a single-player game is that players are able to interact with other players in a persistent world – one which is affected by events and actions even when the player is not playing the game. This allows for social interactions and groups to emerge within the game, such as guilds.</a:t>
            </a:r>
          </a:p>
          <a:p>
            <a:endParaRPr lang="en-GB" baseline="0" dirty="0" smtClean="0"/>
          </a:p>
          <a:p>
            <a:r>
              <a:rPr lang="en-GB" baseline="0" dirty="0" smtClean="0"/>
              <a:t>Content can vary greatly between games, but the usual base level of content revolves around doing quests such as bringing specific items to non-player characters or killing specific enemies, combat-focused enemies against either AI-controlled enemies (Player versus Environment, or </a:t>
            </a:r>
            <a:r>
              <a:rPr lang="en-GB" baseline="0" dirty="0" err="1" smtClean="0"/>
              <a:t>PvE</a:t>
            </a:r>
            <a:r>
              <a:rPr lang="en-GB" baseline="0" dirty="0" smtClean="0"/>
              <a:t>) or against other players themselves (Player versus Player, </a:t>
            </a:r>
            <a:r>
              <a:rPr lang="en-GB" baseline="0" dirty="0" err="1" smtClean="0"/>
              <a:t>PvP</a:t>
            </a:r>
            <a:r>
              <a:rPr lang="en-GB" baseline="0" dirty="0" smtClean="0"/>
              <a:t>). These can be done either by players by themselves or in a group. </a:t>
            </a:r>
          </a:p>
          <a:p>
            <a:endParaRPr lang="en-GB" baseline="0" dirty="0" smtClean="0"/>
          </a:p>
          <a:p>
            <a:r>
              <a:rPr lang="en-GB" baseline="0" dirty="0" smtClean="0"/>
              <a:t>At the ‘end’ of the game – when players have spent a long time developing and building their characters – is usually when activities such as becoming an active part of a guild and ‘raiding’ – a level or set of levels designed to be challenging and done in a group of players working together. Raids can last from an hour up to several hours and usually have a very powerful set of rewards for completing one. As such, raids are often seen as the biggest challenges to complete in an MMORPG. ‘Dungeon runs’ are almost identical to raids except in name.</a:t>
            </a:r>
          </a:p>
          <a:p>
            <a:endParaRPr lang="en-GB" baseline="0" dirty="0" smtClean="0"/>
          </a:p>
          <a:p>
            <a:r>
              <a:rPr lang="en-GB" baseline="0" dirty="0" smtClean="0"/>
              <a:t>Primary examples of MMOs where </a:t>
            </a:r>
            <a:r>
              <a:rPr lang="en-GB" baseline="0" dirty="0" err="1" smtClean="0"/>
              <a:t>groupwork</a:t>
            </a:r>
            <a:r>
              <a:rPr lang="en-GB" baseline="0" dirty="0" smtClean="0"/>
              <a:t> and leadership skills are needed are World of Warcraft and EVE Online, where a lot of content requires a coordinated group effort, as opposed to an MMORPG such as </a:t>
            </a:r>
            <a:r>
              <a:rPr lang="en-GB" baseline="0" dirty="0" err="1" smtClean="0"/>
              <a:t>Runescape</a:t>
            </a:r>
            <a:r>
              <a:rPr lang="en-GB" baseline="0" dirty="0" smtClean="0"/>
              <a:t>, designed more for a single-player experience.</a:t>
            </a:r>
            <a:endParaRPr lang="en-GB" dirty="0" smtClean="0"/>
          </a:p>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4</a:t>
            </a:fld>
            <a:endParaRPr lang="en-GB"/>
          </a:p>
        </p:txBody>
      </p:sp>
    </p:spTree>
    <p:extLst>
      <p:ext uri="{BB962C8B-B14F-4D97-AF65-F5344CB8AC3E}">
        <p14:creationId xmlns:p14="http://schemas.microsoft.com/office/powerpoint/2010/main" val="21697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Examples include World of Warcraft (Blizzard), Guild Wars 2 (</a:t>
            </a:r>
            <a:r>
              <a:rPr lang="en-GB" sz="1200" dirty="0" err="1" smtClean="0">
                <a:solidFill>
                  <a:srgbClr val="FF0000"/>
                </a:solidFill>
              </a:rPr>
              <a:t>ArenaNet</a:t>
            </a:r>
            <a:r>
              <a:rPr lang="en-GB" sz="1200" dirty="0" smtClean="0">
                <a:solidFill>
                  <a:srgbClr val="FF0000"/>
                </a:solidFill>
              </a:rPr>
              <a:t>), </a:t>
            </a:r>
            <a:r>
              <a:rPr lang="en-GB" sz="1200" dirty="0" err="1" smtClean="0">
                <a:solidFill>
                  <a:srgbClr val="FF0000"/>
                </a:solidFill>
              </a:rPr>
              <a:t>RuneScape</a:t>
            </a:r>
            <a:r>
              <a:rPr lang="en-GB" sz="1200" dirty="0" smtClean="0">
                <a:solidFill>
                  <a:srgbClr val="FF0000"/>
                </a:solidFill>
              </a:rPr>
              <a:t> (</a:t>
            </a:r>
            <a:r>
              <a:rPr lang="en-GB" sz="1200" dirty="0" err="1" smtClean="0">
                <a:solidFill>
                  <a:srgbClr val="FF0000"/>
                </a:solidFill>
              </a:rPr>
              <a:t>Jagex</a:t>
            </a:r>
            <a:r>
              <a:rPr lang="en-GB" sz="1200" dirty="0" smtClean="0">
                <a:solidFill>
                  <a:srgbClr val="FF0000"/>
                </a:solidFill>
              </a:rPr>
              <a:t>), EVE Online (CCP Games)</a:t>
            </a:r>
          </a:p>
          <a:p>
            <a:endParaRPr lang="en-GB" dirty="0" smtClean="0"/>
          </a:p>
          <a:p>
            <a:r>
              <a:rPr lang="en-GB" dirty="0" smtClean="0"/>
              <a:t>*Audience</a:t>
            </a:r>
            <a:r>
              <a:rPr lang="en-GB" baseline="0" dirty="0" smtClean="0"/>
              <a:t> interaction*</a:t>
            </a:r>
          </a:p>
          <a:p>
            <a:r>
              <a:rPr lang="en-GB" dirty="0" smtClean="0"/>
              <a:t>A</a:t>
            </a:r>
            <a:r>
              <a:rPr lang="en-GB" baseline="0" dirty="0" smtClean="0"/>
              <a:t> show of hands please, who here has played any of these games?</a:t>
            </a:r>
          </a:p>
          <a:p>
            <a:r>
              <a:rPr lang="en-GB" baseline="0" dirty="0" smtClean="0"/>
              <a:t>Please keep your hands up if you are part of a Guild or Gaming community. Well 80% of people are reported to be so.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As</a:t>
            </a:r>
            <a:r>
              <a:rPr lang="en-GB" sz="1200" b="0" i="0" kern="1200" baseline="0" dirty="0" smtClean="0">
                <a:solidFill>
                  <a:schemeClr val="tx1"/>
                </a:solidFill>
                <a:effectLst/>
                <a:latin typeface="+mn-lt"/>
                <a:ea typeface="+mn-ea"/>
                <a:cs typeface="+mn-cs"/>
              </a:rPr>
              <a:t> we can see, g</a:t>
            </a:r>
            <a:r>
              <a:rPr lang="en-GB" sz="1200" b="0" i="0" kern="1200" dirty="0" smtClean="0">
                <a:solidFill>
                  <a:schemeClr val="tx1"/>
                </a:solidFill>
                <a:effectLst/>
                <a:latin typeface="+mn-lt"/>
                <a:ea typeface="+mn-ea"/>
                <a:cs typeface="+mn-cs"/>
              </a:rPr>
              <a:t>aming is no longer a solitary activity</a:t>
            </a:r>
          </a:p>
          <a:p>
            <a:endParaRPr lang="en-GB" baseline="0" dirty="0" smtClean="0"/>
          </a:p>
          <a:p>
            <a:r>
              <a:rPr lang="en-GB" baseline="0" dirty="0" smtClean="0"/>
              <a:t>Out of you remaining people, keep your hand ups…. I need to add more</a:t>
            </a:r>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5</a:t>
            </a:fld>
            <a:endParaRPr lang="en-GB"/>
          </a:p>
        </p:txBody>
      </p:sp>
    </p:spTree>
    <p:extLst>
      <p:ext uri="{BB962C8B-B14F-4D97-AF65-F5344CB8AC3E}">
        <p14:creationId xmlns:p14="http://schemas.microsoft.com/office/powerpoint/2010/main" val="101845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guild is a collection of players</a:t>
            </a:r>
            <a:r>
              <a:rPr lang="en-GB" baseline="0" dirty="0" smtClean="0"/>
              <a:t> similar to a society or a club. They can vary from small, friendship groups of a handful of people up to large organisations of hundreds of people with structures similar to actual organisations in the real world. Guilds often arrange activities for their members, and most raid groups consist of players from the same guild (as a guild or raid leader would know their members’ abilities and strengths).</a:t>
            </a:r>
          </a:p>
          <a:p>
            <a:r>
              <a:rPr lang="en-GB" baseline="0" dirty="0" smtClean="0"/>
              <a:t> </a:t>
            </a:r>
          </a:p>
          <a:p>
            <a:r>
              <a:rPr lang="en-GB" dirty="0" smtClean="0"/>
              <a:t>As there</a:t>
            </a:r>
            <a:r>
              <a:rPr lang="en-GB" baseline="0" dirty="0" smtClean="0"/>
              <a:t> is no monetary reason for players to remain within a guild (it’s entirely voluntary so keeping players motivated to play the game is vital), guild leaders must be able to effectively lead the guild to avoid ‘losing’ players to other guilds where they will consider themselves more appreciated.</a:t>
            </a:r>
          </a:p>
          <a:p>
            <a:endParaRPr lang="en-GB" baseline="0" dirty="0" smtClean="0"/>
          </a:p>
          <a:p>
            <a:r>
              <a:rPr lang="en-GB" baseline="0" dirty="0" smtClean="0"/>
              <a:t>As the guild environment is very informal and relaxed – similar to a social group – most of the required skills are in human management rather than leadership. In contrast, during a raid is a high-pressure situation. A single mistake can lead to over an hour of progress being lost if the party of players dies. Good leadership is needed to make sure these mistakes do not happen, and to be able to keep the raiding group together if a mistake is made.</a:t>
            </a:r>
          </a:p>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6</a:t>
            </a:fld>
            <a:endParaRPr lang="en-GB"/>
          </a:p>
        </p:txBody>
      </p:sp>
    </p:spTree>
    <p:extLst>
      <p:ext uri="{BB962C8B-B14F-4D97-AF65-F5344CB8AC3E}">
        <p14:creationId xmlns:p14="http://schemas.microsoft.com/office/powerpoint/2010/main" val="43177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2011, a group</a:t>
            </a:r>
            <a:r>
              <a:rPr lang="en-GB" baseline="0" dirty="0" smtClean="0"/>
              <a:t> of students based at a Japanese University were the subject of a study on social and linguistic interaction between new players of an MMORPG. The students were aged 23-25 and were all experienced computer users with intermediate English-language skills, however none of them admitted to having played an English-language MMORPG in the past. None of the students knew each other in real life.</a:t>
            </a:r>
          </a:p>
          <a:p>
            <a:r>
              <a:rPr lang="en-GB" baseline="0" dirty="0" smtClean="0"/>
              <a:t>After briefing and being given orientation on how to play, each of the students went online once a week at a certain time to play the game ‘Wonderland’ for approximately 70mins at a time.</a:t>
            </a:r>
          </a:p>
          <a:p>
            <a:r>
              <a:rPr lang="en-GB" baseline="0" dirty="0" smtClean="0"/>
              <a:t>Dialogue between the learners and other players was recorded using screen-capture software</a:t>
            </a:r>
            <a:endParaRPr lang="en-GB" dirty="0" smtClean="0"/>
          </a:p>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11</a:t>
            </a:fld>
            <a:endParaRPr lang="en-GB"/>
          </a:p>
        </p:txBody>
      </p:sp>
    </p:spTree>
    <p:extLst>
      <p:ext uri="{BB962C8B-B14F-4D97-AF65-F5344CB8AC3E}">
        <p14:creationId xmlns:p14="http://schemas.microsoft.com/office/powerpoint/2010/main" val="360938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meeting other players for the first</a:t>
            </a:r>
            <a:r>
              <a:rPr lang="en-GB" baseline="0" dirty="0" smtClean="0"/>
              <a:t> time, the learners tended to greet individual players informally using their usernames, as opposed to generally greeting a group of players.</a:t>
            </a:r>
          </a:p>
          <a:p>
            <a:r>
              <a:rPr lang="en-GB" dirty="0" smtClean="0"/>
              <a:t>To stimulate conversation</a:t>
            </a:r>
            <a:r>
              <a:rPr lang="en-GB" baseline="0" dirty="0" smtClean="0"/>
              <a:t> with other players, the learners would make small talk with other players about their age, location and often their English ability. They often showed an exaggerated interest and would respond to being shown new areas and features with high enthusiasm in order to reduce the social distance from the other players.</a:t>
            </a:r>
          </a:p>
          <a:p>
            <a:r>
              <a:rPr lang="en-GB" baseline="0" dirty="0" smtClean="0"/>
              <a:t>Despite their beginner status and low levels, many of the players where quickly approached by more experienced players to form teams in order to increase their changes of successfully completing quests.</a:t>
            </a:r>
            <a:endParaRPr lang="en-GB" dirty="0" smtClean="0"/>
          </a:p>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12</a:t>
            </a:fld>
            <a:endParaRPr lang="en-GB"/>
          </a:p>
        </p:txBody>
      </p:sp>
    </p:spTree>
    <p:extLst>
      <p:ext uri="{BB962C8B-B14F-4D97-AF65-F5344CB8AC3E}">
        <p14:creationId xmlns:p14="http://schemas.microsoft.com/office/powerpoint/2010/main" val="367067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post-study survey, the learners generally seemed to respond positively. It became apparent that the element of risk when speaking to new people was smaller online, with one student saying "I can be more brave when communicating with others than in real life.“ This could be because the game did not show or divulge any information about the age, location or sex of the players, so this information must be shared by chat if the players wished to get to know each other better. The game also did not show a picture of the player, increasing the detachment from the real world.</a:t>
            </a:r>
            <a:endParaRPr lang="en-GB" dirty="0" smtClean="0"/>
          </a:p>
          <a:p>
            <a:r>
              <a:rPr lang="en-GB" dirty="0" smtClean="0"/>
              <a:t>The study noted that when the learners grew</a:t>
            </a:r>
            <a:r>
              <a:rPr lang="en-GB" baseline="0" dirty="0" smtClean="0"/>
              <a:t> </a:t>
            </a:r>
            <a:r>
              <a:rPr lang="en-GB" dirty="0" smtClean="0"/>
              <a:t>more familiar with the features and culture of the game their comfort seemed to greatly increase</a:t>
            </a:r>
            <a:r>
              <a:rPr lang="en-GB" baseline="0" dirty="0" smtClean="0"/>
              <a:t> and their use of informal chat with other players increased.</a:t>
            </a:r>
          </a:p>
          <a:p>
            <a:r>
              <a:rPr lang="en-GB" baseline="0" dirty="0" smtClean="0"/>
              <a:t>Many of the players noted that the game also greatly increased their English-language skills, particularly in a social context, as they picked up slang phrases and “a different type of English”. </a:t>
            </a:r>
          </a:p>
          <a:p>
            <a:r>
              <a:rPr lang="en-GB" baseline="0" dirty="0" smtClean="0"/>
              <a:t>After the study, many of the players expressed an interest in continuing to play the game.</a:t>
            </a:r>
          </a:p>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13</a:t>
            </a:fld>
            <a:endParaRPr lang="en-GB"/>
          </a:p>
        </p:txBody>
      </p:sp>
    </p:spTree>
    <p:extLst>
      <p:ext uri="{BB962C8B-B14F-4D97-AF65-F5344CB8AC3E}">
        <p14:creationId xmlns:p14="http://schemas.microsoft.com/office/powerpoint/2010/main" val="57296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Leadership and </a:t>
            </a:r>
            <a:r>
              <a:rPr lang="en-GB" dirty="0" err="1" smtClean="0"/>
              <a:t>groupwork</a:t>
            </a:r>
            <a:r>
              <a:rPr lang="en-GB" dirty="0" smtClean="0"/>
              <a:t> skills can be validly developed through the use of MMOs.</a:t>
            </a:r>
          </a:p>
          <a:p>
            <a:endParaRPr lang="en-GB" dirty="0" smtClean="0"/>
          </a:p>
          <a:p>
            <a:r>
              <a:rPr lang="en-GB" dirty="0" smtClean="0"/>
              <a:t>Often times leadership skills in a large online group is comparable to that of a CEO of a company, requiring the managing of motivation and productivity of members while maintaining effectiveness.</a:t>
            </a:r>
          </a:p>
          <a:p>
            <a:endParaRPr lang="en-GB" dirty="0" smtClean="0"/>
          </a:p>
          <a:p>
            <a:r>
              <a:rPr lang="en-GB" dirty="0" smtClean="0"/>
              <a:t>Skills are most effectively learned if you're motivated to learn them, joining a guild often suggests that someone already has a motivation to be a productive member</a:t>
            </a:r>
          </a:p>
          <a:p>
            <a:endParaRPr lang="en-GB" dirty="0" smtClean="0"/>
          </a:p>
          <a:p>
            <a:r>
              <a:rPr lang="en-GB" dirty="0" smtClean="0"/>
              <a:t>Although there has been a lot of negative influence from video games. Certain games can provide positive impact on players lives, provided the game is played in moderation.</a:t>
            </a:r>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23</a:t>
            </a:fld>
            <a:endParaRPr lang="en-GB"/>
          </a:p>
        </p:txBody>
      </p:sp>
    </p:spTree>
    <p:extLst>
      <p:ext uri="{BB962C8B-B14F-4D97-AF65-F5344CB8AC3E}">
        <p14:creationId xmlns:p14="http://schemas.microsoft.com/office/powerpoint/2010/main" val="59244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06EF46-52C1-41DF-AA03-8D5BC53C8D61}" type="slidenum">
              <a:rPr lang="en-GB" smtClean="0"/>
              <a:t>24</a:t>
            </a:fld>
            <a:endParaRPr lang="en-GB"/>
          </a:p>
        </p:txBody>
      </p:sp>
    </p:spTree>
    <p:extLst>
      <p:ext uri="{BB962C8B-B14F-4D97-AF65-F5344CB8AC3E}">
        <p14:creationId xmlns:p14="http://schemas.microsoft.com/office/powerpoint/2010/main" val="153827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rchive.wired.com/wired/archive/14.04/lear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Groupwork</a:t>
            </a:r>
            <a:r>
              <a:rPr lang="en-GB" dirty="0"/>
              <a:t> </a:t>
            </a:r>
            <a:r>
              <a:rPr lang="en-GB" dirty="0" smtClean="0"/>
              <a:t>and leadership skills in MMORPGs</a:t>
            </a:r>
            <a:endParaRPr lang="en-GB" dirty="0"/>
          </a:p>
        </p:txBody>
      </p:sp>
      <p:sp>
        <p:nvSpPr>
          <p:cNvPr id="3" name="Subtitle 2"/>
          <p:cNvSpPr>
            <a:spLocks noGrp="1"/>
          </p:cNvSpPr>
          <p:nvPr>
            <p:ph type="subTitle" idx="1"/>
          </p:nvPr>
        </p:nvSpPr>
        <p:spPr/>
        <p:txBody>
          <a:bodyPr/>
          <a:lstStyle/>
          <a:p>
            <a:r>
              <a:rPr lang="en-GB" dirty="0" smtClean="0">
                <a:solidFill>
                  <a:srgbClr val="0070C0"/>
                </a:solidFill>
              </a:rPr>
              <a:t>Group W</a:t>
            </a:r>
            <a:endParaRPr lang="en-GB" dirty="0">
              <a:solidFill>
                <a:srgbClr val="0070C0"/>
              </a:solidFill>
            </a:endParaRPr>
          </a:p>
        </p:txBody>
      </p:sp>
    </p:spTree>
    <p:extLst>
      <p:ext uri="{BB962C8B-B14F-4D97-AF65-F5344CB8AC3E}">
        <p14:creationId xmlns:p14="http://schemas.microsoft.com/office/powerpoint/2010/main" val="183867585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Analysis Of Test</a:t>
            </a:r>
          </a:p>
        </p:txBody>
      </p:sp>
      <p:sp>
        <p:nvSpPr>
          <p:cNvPr id="3" name="Content Placeholder 2"/>
          <p:cNvSpPr>
            <a:spLocks noGrp="1"/>
          </p:cNvSpPr>
          <p:nvPr>
            <p:ph idx="1"/>
          </p:nvPr>
        </p:nvSpPr>
        <p:spPr/>
        <p:txBody>
          <a:bodyPr>
            <a:normAutofit lnSpcReduction="10000"/>
          </a:bodyPr>
          <a:lstStyle/>
          <a:p>
            <a:r>
              <a:rPr lang="en-GB" dirty="0" smtClean="0"/>
              <a:t>Students </a:t>
            </a:r>
            <a:r>
              <a:rPr lang="en-GB" dirty="0"/>
              <a:t>with different levels of experience going into the training had different outcomes. Although there were no statistically significant results, only a quarter of the participants entered the ‘flow state’, a psychological state where total attention is given to a task, with nearly a third of participants feeling apathetic. This cognitive difference is a reason why improved teamwork skills were not generally found.</a:t>
            </a:r>
          </a:p>
          <a:p>
            <a:r>
              <a:rPr lang="en-GB" dirty="0" smtClean="0"/>
              <a:t>Their </a:t>
            </a:r>
            <a:r>
              <a:rPr lang="en-GB" dirty="0"/>
              <a:t>findings indicate those who gained real life skills such as teamwork or leadership were challenged in line with their gaming ability.</a:t>
            </a:r>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266895774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Japanese Student Study - 2011</a:t>
            </a:r>
          </a:p>
        </p:txBody>
      </p:sp>
      <p:sp>
        <p:nvSpPr>
          <p:cNvPr id="3" name="Content Placeholder 2"/>
          <p:cNvSpPr>
            <a:spLocks noGrp="1"/>
          </p:cNvSpPr>
          <p:nvPr>
            <p:ph idx="1"/>
          </p:nvPr>
        </p:nvSpPr>
        <p:spPr/>
        <p:txBody>
          <a:bodyPr/>
          <a:lstStyle/>
          <a:p>
            <a:r>
              <a:rPr lang="en-GB" dirty="0"/>
              <a:t>Computer literate students with limited English skills</a:t>
            </a:r>
          </a:p>
          <a:p>
            <a:r>
              <a:rPr lang="en-GB" dirty="0"/>
              <a:t>No prior experience playing an English-language MMORPG</a:t>
            </a:r>
          </a:p>
          <a:p>
            <a:r>
              <a:rPr lang="en-GB" dirty="0"/>
              <a:t>Played the MMORPG </a:t>
            </a:r>
            <a:r>
              <a:rPr lang="en-GB" i="1" dirty="0"/>
              <a:t>Wonderland</a:t>
            </a:r>
            <a:r>
              <a:rPr lang="en-GB" dirty="0"/>
              <a:t> once a week for four weeks in approximately 70min slots</a:t>
            </a:r>
            <a:r>
              <a:rPr lang="en-GB" dirty="0" smtClean="0"/>
              <a:t>.</a:t>
            </a:r>
            <a:endParaRPr lang="en-GB" dirty="0"/>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153071132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Japanese Student Study - 2011</a:t>
            </a:r>
          </a:p>
        </p:txBody>
      </p:sp>
      <p:sp>
        <p:nvSpPr>
          <p:cNvPr id="3" name="Content Placeholder 2"/>
          <p:cNvSpPr>
            <a:spLocks noGrp="1"/>
          </p:cNvSpPr>
          <p:nvPr>
            <p:ph idx="1"/>
          </p:nvPr>
        </p:nvSpPr>
        <p:spPr/>
        <p:txBody>
          <a:bodyPr/>
          <a:lstStyle/>
          <a:p>
            <a:r>
              <a:rPr lang="en-GB" dirty="0"/>
              <a:t>Most players tended towards individual greetings</a:t>
            </a:r>
          </a:p>
          <a:p>
            <a:r>
              <a:rPr lang="en-GB" dirty="0"/>
              <a:t>Small-talk and exaggerated interest formed personal relationships</a:t>
            </a:r>
          </a:p>
          <a:p>
            <a:r>
              <a:rPr lang="en-GB" dirty="0"/>
              <a:t>Players formed teams of their own accord in order to increase likelihood of success when undertaking missions</a:t>
            </a:r>
            <a:r>
              <a:rPr lang="en-GB" dirty="0" smtClean="0"/>
              <a:t>.</a:t>
            </a:r>
            <a:endParaRPr lang="en-GB" dirty="0"/>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183426863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Japanese Student Study - 2011</a:t>
            </a:r>
          </a:p>
        </p:txBody>
      </p:sp>
      <p:sp>
        <p:nvSpPr>
          <p:cNvPr id="3" name="Content Placeholder 2"/>
          <p:cNvSpPr>
            <a:spLocks noGrp="1"/>
          </p:cNvSpPr>
          <p:nvPr>
            <p:ph idx="1"/>
          </p:nvPr>
        </p:nvSpPr>
        <p:spPr/>
        <p:txBody>
          <a:bodyPr/>
          <a:lstStyle/>
          <a:p>
            <a:r>
              <a:rPr lang="en-GB" dirty="0"/>
              <a:t>More confidence in-game as opposed to real world</a:t>
            </a:r>
          </a:p>
          <a:p>
            <a:r>
              <a:rPr lang="en-GB" dirty="0"/>
              <a:t>Comfort increased over time</a:t>
            </a:r>
          </a:p>
          <a:p>
            <a:r>
              <a:rPr lang="en-GB" dirty="0"/>
              <a:t>Not only developed teamwork, but also language skills – “a different type of English”</a:t>
            </a:r>
          </a:p>
          <a:p>
            <a:r>
              <a:rPr lang="en-GB" dirty="0"/>
              <a:t>Players wanted to continue playing the game after the study</a:t>
            </a:r>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5465421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Leadership Skills</a:t>
            </a:r>
            <a:endParaRPr lang="en-GB" dirty="0"/>
          </a:p>
        </p:txBody>
      </p:sp>
    </p:spTree>
    <p:extLst>
      <p:ext uri="{BB962C8B-B14F-4D97-AF65-F5344CB8AC3E}">
        <p14:creationId xmlns:p14="http://schemas.microsoft.com/office/powerpoint/2010/main" val="171824440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 Role in MMORPGs</a:t>
            </a:r>
            <a:endParaRPr lang="en-GB" dirty="0"/>
          </a:p>
        </p:txBody>
      </p:sp>
      <p:sp>
        <p:nvSpPr>
          <p:cNvPr id="3" name="Content Placeholder 2"/>
          <p:cNvSpPr>
            <a:spLocks noGrp="1"/>
          </p:cNvSpPr>
          <p:nvPr>
            <p:ph idx="1"/>
          </p:nvPr>
        </p:nvSpPr>
        <p:spPr/>
        <p:txBody>
          <a:bodyPr>
            <a:normAutofit/>
          </a:bodyPr>
          <a:lstStyle/>
          <a:p>
            <a:r>
              <a:rPr lang="en-GB" dirty="0" smtClean="0"/>
              <a:t>Leadership is an essential element in virtual teams</a:t>
            </a:r>
          </a:p>
          <a:p>
            <a:r>
              <a:rPr lang="en-GB" dirty="0" smtClean="0"/>
              <a:t>Leaders must develop their team members to </a:t>
            </a:r>
            <a:r>
              <a:rPr lang="en-GB" dirty="0"/>
              <a:t>function seamlessly and </a:t>
            </a:r>
            <a:r>
              <a:rPr lang="en-GB" dirty="0" smtClean="0"/>
              <a:t>be well-integrated.</a:t>
            </a:r>
          </a:p>
          <a:p>
            <a:r>
              <a:rPr lang="en-GB" dirty="0" smtClean="0"/>
              <a:t>Leaders focus on “the </a:t>
            </a:r>
            <a:r>
              <a:rPr lang="en-GB" dirty="0"/>
              <a:t>enactment of team orientation and coaching to establish team </a:t>
            </a:r>
            <a:r>
              <a:rPr lang="en-GB" dirty="0" smtClean="0"/>
              <a:t>coherence”</a:t>
            </a:r>
            <a:endParaRPr lang="en-GB" dirty="0"/>
          </a:p>
        </p:txBody>
      </p:sp>
      <p:sp>
        <p:nvSpPr>
          <p:cNvPr id="5"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201487420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Sloan Model</a:t>
            </a:r>
            <a:endParaRPr lang="en-GB" dirty="0"/>
          </a:p>
        </p:txBody>
      </p:sp>
      <p:sp>
        <p:nvSpPr>
          <p:cNvPr id="3" name="Content Placeholder 2"/>
          <p:cNvSpPr>
            <a:spLocks noGrp="1"/>
          </p:cNvSpPr>
          <p:nvPr>
            <p:ph idx="1"/>
          </p:nvPr>
        </p:nvSpPr>
        <p:spPr/>
        <p:txBody>
          <a:bodyPr>
            <a:normAutofit/>
          </a:bodyPr>
          <a:lstStyle/>
          <a:p>
            <a:r>
              <a:rPr lang="en-GB" dirty="0" smtClean="0"/>
              <a:t>Visioning </a:t>
            </a:r>
            <a:r>
              <a:rPr lang="en-GB" dirty="0"/>
              <a:t>- Setting a vision for what that organization can be in the future</a:t>
            </a:r>
          </a:p>
          <a:p>
            <a:r>
              <a:rPr lang="en-GB" dirty="0" smtClean="0"/>
              <a:t>Evaluating </a:t>
            </a:r>
            <a:r>
              <a:rPr lang="en-GB" dirty="0"/>
              <a:t>- Gathering information to determine strategic risks for the organization</a:t>
            </a:r>
          </a:p>
          <a:p>
            <a:r>
              <a:rPr lang="en-GB" dirty="0" smtClean="0"/>
              <a:t>Collaborating </a:t>
            </a:r>
            <a:r>
              <a:rPr lang="en-GB" dirty="0"/>
              <a:t>- Leveraging the value of connections and relationships to overcome organizational barriers and accomplish key activities</a:t>
            </a:r>
          </a:p>
          <a:p>
            <a:r>
              <a:rPr lang="en-GB" dirty="0" smtClean="0"/>
              <a:t>Executing </a:t>
            </a:r>
            <a:r>
              <a:rPr lang="en-GB" dirty="0"/>
              <a:t>- Getting the most out of followers and achieving desired results".</a:t>
            </a:r>
          </a:p>
          <a:p>
            <a:endParaRPr lang="en-GB" dirty="0"/>
          </a:p>
        </p:txBody>
      </p:sp>
      <p:sp>
        <p:nvSpPr>
          <p:cNvPr id="5"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26454523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a:t>
            </a:r>
            <a:endParaRPr lang="en-GB" dirty="0"/>
          </a:p>
        </p:txBody>
      </p:sp>
      <p:sp>
        <p:nvSpPr>
          <p:cNvPr id="3" name="Content Placeholder 2"/>
          <p:cNvSpPr>
            <a:spLocks noGrp="1"/>
          </p:cNvSpPr>
          <p:nvPr>
            <p:ph idx="1"/>
          </p:nvPr>
        </p:nvSpPr>
        <p:spPr/>
        <p:txBody>
          <a:bodyPr/>
          <a:lstStyle/>
          <a:p>
            <a:r>
              <a:rPr lang="en-GB" dirty="0" smtClean="0"/>
              <a:t>The </a:t>
            </a:r>
            <a:r>
              <a:rPr lang="en-GB" dirty="0"/>
              <a:t>best gaming leaders build </a:t>
            </a:r>
            <a:r>
              <a:rPr lang="en-GB" dirty="0" smtClean="0"/>
              <a:t>credibility</a:t>
            </a:r>
          </a:p>
          <a:p>
            <a:r>
              <a:rPr lang="en-GB" dirty="0" smtClean="0"/>
              <a:t>They create </a:t>
            </a:r>
            <a:r>
              <a:rPr lang="en-GB" dirty="0"/>
              <a:t>strong personal relationships with their </a:t>
            </a:r>
            <a:r>
              <a:rPr lang="en-GB" dirty="0" smtClean="0"/>
              <a:t>followers.</a:t>
            </a:r>
          </a:p>
          <a:p>
            <a:r>
              <a:rPr lang="en-GB" dirty="0" smtClean="0"/>
              <a:t>Revealing </a:t>
            </a:r>
            <a:r>
              <a:rPr lang="en-GB" dirty="0"/>
              <a:t>the most important skills in these games; the ability to communicate, organize and activate guild members (IBM, 2006; 2007).</a:t>
            </a:r>
          </a:p>
        </p:txBody>
      </p:sp>
      <p:sp>
        <p:nvSpPr>
          <p:cNvPr id="4"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3546640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Guild Leaders Or Corporate Team Leaders</a:t>
            </a:r>
            <a:endParaRPr lang="en-GB" dirty="0"/>
          </a:p>
        </p:txBody>
      </p:sp>
      <p:sp>
        <p:nvSpPr>
          <p:cNvPr id="3" name="Content Placeholder 2"/>
          <p:cNvSpPr>
            <a:spLocks noGrp="1"/>
          </p:cNvSpPr>
          <p:nvPr>
            <p:ph idx="1"/>
          </p:nvPr>
        </p:nvSpPr>
        <p:spPr/>
        <p:txBody>
          <a:bodyPr>
            <a:normAutofit/>
          </a:bodyPr>
          <a:lstStyle/>
          <a:p>
            <a:r>
              <a:rPr lang="en-GB" dirty="0" smtClean="0"/>
              <a:t>Guild </a:t>
            </a:r>
            <a:r>
              <a:rPr lang="en-GB" dirty="0"/>
              <a:t>leaders have/need the same qualities as team leaders in corporate </a:t>
            </a:r>
            <a:r>
              <a:rPr lang="en-GB" dirty="0" smtClean="0"/>
              <a:t>settings</a:t>
            </a:r>
          </a:p>
          <a:p>
            <a:r>
              <a:rPr lang="en-GB" dirty="0" smtClean="0"/>
              <a:t> Both seem </a:t>
            </a:r>
            <a:r>
              <a:rPr lang="en-GB" dirty="0"/>
              <a:t>to recruit, organize, motivate and direct large groups of </a:t>
            </a:r>
            <a:r>
              <a:rPr lang="en-GB" dirty="0" smtClean="0"/>
              <a:t>players/employees toward </a:t>
            </a:r>
            <a:r>
              <a:rPr lang="en-GB" dirty="0"/>
              <a:t>a common </a:t>
            </a:r>
            <a:r>
              <a:rPr lang="en-GB" dirty="0" smtClean="0"/>
              <a:t>goal</a:t>
            </a:r>
          </a:p>
          <a:p>
            <a:r>
              <a:rPr lang="en-GB" dirty="0" smtClean="0"/>
              <a:t>They must </a:t>
            </a:r>
            <a:r>
              <a:rPr lang="en-GB" dirty="0"/>
              <a:t>make decisions quickly, often based on incomplete information. </a:t>
            </a:r>
            <a:r>
              <a:rPr lang="en-GB" dirty="0" smtClean="0"/>
              <a:t/>
            </a:r>
            <a:br>
              <a:rPr lang="en-GB" dirty="0" smtClean="0"/>
            </a:br>
            <a:r>
              <a:rPr lang="en-GB" dirty="0" smtClean="0"/>
              <a:t>Qualities of </a:t>
            </a:r>
            <a:r>
              <a:rPr lang="en-GB" dirty="0"/>
              <a:t>gifted gaming leaders </a:t>
            </a:r>
            <a:r>
              <a:rPr lang="en-GB" dirty="0" smtClean="0"/>
              <a:t>are similar </a:t>
            </a:r>
            <a:r>
              <a:rPr lang="en-GB" dirty="0"/>
              <a:t>to those needed in a corporate setting (IBM, 2006; 2007).</a:t>
            </a:r>
          </a:p>
        </p:txBody>
      </p:sp>
      <p:sp>
        <p:nvSpPr>
          <p:cNvPr id="4"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22531729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Stephen Gillett</a:t>
            </a:r>
          </a:p>
        </p:txBody>
      </p:sp>
      <p:sp>
        <p:nvSpPr>
          <p:cNvPr id="3" name="Content Placeholder 2"/>
          <p:cNvSpPr>
            <a:spLocks noGrp="1"/>
          </p:cNvSpPr>
          <p:nvPr>
            <p:ph idx="1"/>
          </p:nvPr>
        </p:nvSpPr>
        <p:spPr/>
        <p:txBody>
          <a:bodyPr/>
          <a:lstStyle/>
          <a:p>
            <a:pPr lvl="0"/>
            <a:r>
              <a:rPr lang="en-GB" dirty="0"/>
              <a:t>In 2004 Stephen Gillett was </a:t>
            </a:r>
            <a:r>
              <a:rPr lang="en-GB" dirty="0" err="1"/>
              <a:t>appointeted</a:t>
            </a:r>
            <a:r>
              <a:rPr lang="en-GB" dirty="0"/>
              <a:t> a senior manager of engineering in Yahoo!</a:t>
            </a:r>
          </a:p>
          <a:p>
            <a:pPr lvl="0"/>
            <a:r>
              <a:rPr lang="en-GB" dirty="0"/>
              <a:t>Gillett had been responsible for CNET's backend.</a:t>
            </a:r>
          </a:p>
          <a:p>
            <a:pPr lvl="0"/>
            <a:r>
              <a:rPr lang="en-GB" dirty="0"/>
              <a:t>CNET is an American media website that posts reviews, news, articles, blogs podcasts and videos on </a:t>
            </a:r>
            <a:r>
              <a:rPr lang="en-GB" dirty="0" smtClean="0"/>
              <a:t>technology</a:t>
            </a:r>
            <a:endParaRPr lang="en-GB" dirty="0"/>
          </a:p>
        </p:txBody>
      </p:sp>
      <p:sp>
        <p:nvSpPr>
          <p:cNvPr id="4"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4917337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846614" y="476291"/>
            <a:ext cx="1770742" cy="2685344"/>
            <a:chOff x="2846614" y="476291"/>
            <a:chExt cx="1770742" cy="2685344"/>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653" t="5291" r="18959" b="36084"/>
            <a:stretch/>
          </p:blipFill>
          <p:spPr>
            <a:xfrm>
              <a:off x="2846614" y="476291"/>
              <a:ext cx="1770742" cy="2292035"/>
            </a:xfrm>
            <a:prstGeom prst="rect">
              <a:avLst/>
            </a:prstGeom>
          </p:spPr>
        </p:pic>
        <p:sp>
          <p:nvSpPr>
            <p:cNvPr id="9" name="TextBox 8"/>
            <p:cNvSpPr txBox="1"/>
            <p:nvPr/>
          </p:nvSpPr>
          <p:spPr>
            <a:xfrm>
              <a:off x="2875024" y="2792303"/>
              <a:ext cx="1727204" cy="369332"/>
            </a:xfrm>
            <a:prstGeom prst="rect">
              <a:avLst/>
            </a:prstGeom>
            <a:noFill/>
          </p:spPr>
          <p:txBody>
            <a:bodyPr wrap="none" rtlCol="0">
              <a:spAutoFit/>
            </a:bodyPr>
            <a:lstStyle/>
            <a:p>
              <a:r>
                <a:rPr lang="en-GB" dirty="0" smtClean="0"/>
                <a:t>Jeremy Williams</a:t>
              </a:r>
            </a:p>
          </p:txBody>
        </p:sp>
      </p:grpSp>
      <p:grpSp>
        <p:nvGrpSpPr>
          <p:cNvPr id="20" name="Group 19"/>
          <p:cNvGrpSpPr/>
          <p:nvPr/>
        </p:nvGrpSpPr>
        <p:grpSpPr>
          <a:xfrm>
            <a:off x="9687699" y="452315"/>
            <a:ext cx="1838773" cy="2699857"/>
            <a:chOff x="9687699" y="452315"/>
            <a:chExt cx="1838773" cy="2699857"/>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475" t="19048" r="14726" b="18942"/>
            <a:stretch/>
          </p:blipFill>
          <p:spPr>
            <a:xfrm>
              <a:off x="9724571" y="452315"/>
              <a:ext cx="1749002" cy="2339988"/>
            </a:xfrm>
            <a:prstGeom prst="rect">
              <a:avLst/>
            </a:prstGeom>
          </p:spPr>
        </p:pic>
        <p:sp>
          <p:nvSpPr>
            <p:cNvPr id="10" name="TextBox 9"/>
            <p:cNvSpPr txBox="1"/>
            <p:nvPr/>
          </p:nvSpPr>
          <p:spPr>
            <a:xfrm>
              <a:off x="9687699" y="2782840"/>
              <a:ext cx="1838773" cy="369332"/>
            </a:xfrm>
            <a:prstGeom prst="rect">
              <a:avLst/>
            </a:prstGeom>
            <a:noFill/>
          </p:spPr>
          <p:txBody>
            <a:bodyPr wrap="none" rtlCol="0">
              <a:spAutoFit/>
            </a:bodyPr>
            <a:lstStyle/>
            <a:p>
              <a:r>
                <a:rPr lang="en-GB" dirty="0" smtClean="0"/>
                <a:t>Russell </a:t>
              </a:r>
              <a:r>
                <a:rPr lang="en-GB" dirty="0" err="1" smtClean="0"/>
                <a:t>Kingsfield</a:t>
              </a:r>
              <a:endParaRPr lang="en-GB" dirty="0" smtClean="0"/>
            </a:p>
          </p:txBody>
        </p:sp>
      </p:grpSp>
      <p:grpSp>
        <p:nvGrpSpPr>
          <p:cNvPr id="13" name="Group 12"/>
          <p:cNvGrpSpPr/>
          <p:nvPr/>
        </p:nvGrpSpPr>
        <p:grpSpPr>
          <a:xfrm>
            <a:off x="5124745" y="511486"/>
            <a:ext cx="1642053" cy="2650149"/>
            <a:chOff x="5124745" y="511486"/>
            <a:chExt cx="1642053" cy="265014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922" t="422" r="23415" b="36085"/>
            <a:stretch/>
          </p:blipFill>
          <p:spPr>
            <a:xfrm>
              <a:off x="5270499" y="511486"/>
              <a:ext cx="1349829" cy="2280817"/>
            </a:xfrm>
            <a:prstGeom prst="rect">
              <a:avLst/>
            </a:prstGeom>
          </p:spPr>
        </p:pic>
        <p:sp>
          <p:nvSpPr>
            <p:cNvPr id="12" name="Rectangle 11"/>
            <p:cNvSpPr/>
            <p:nvPr/>
          </p:nvSpPr>
          <p:spPr>
            <a:xfrm>
              <a:off x="5124745" y="2792303"/>
              <a:ext cx="1642053" cy="369332"/>
            </a:xfrm>
            <a:prstGeom prst="rect">
              <a:avLst/>
            </a:prstGeom>
          </p:spPr>
          <p:txBody>
            <a:bodyPr wrap="none">
              <a:spAutoFit/>
            </a:bodyPr>
            <a:lstStyle/>
            <a:p>
              <a:r>
                <a:rPr lang="en-GB" dirty="0" err="1"/>
                <a:t>Ivailo</a:t>
              </a:r>
              <a:r>
                <a:rPr lang="en-GB" dirty="0"/>
                <a:t> </a:t>
              </a:r>
              <a:r>
                <a:rPr lang="en-GB" dirty="0" err="1"/>
                <a:t>Varbanov</a:t>
              </a:r>
              <a:endParaRPr lang="en-GB" dirty="0"/>
            </a:p>
          </p:txBody>
        </p:sp>
      </p:grpSp>
      <p:sp>
        <p:nvSpPr>
          <p:cNvPr id="14" name="Rectangle 13"/>
          <p:cNvSpPr/>
          <p:nvPr/>
        </p:nvSpPr>
        <p:spPr>
          <a:xfrm>
            <a:off x="7393616" y="2837079"/>
            <a:ext cx="1456424" cy="369332"/>
          </a:xfrm>
          <a:prstGeom prst="rect">
            <a:avLst/>
          </a:prstGeom>
        </p:spPr>
        <p:txBody>
          <a:bodyPr wrap="none">
            <a:spAutoFit/>
          </a:bodyPr>
          <a:lstStyle/>
          <a:p>
            <a:r>
              <a:rPr lang="en-GB" dirty="0"/>
              <a:t>Mark Garnett</a:t>
            </a:r>
          </a:p>
        </p:txBody>
      </p:sp>
      <p:grpSp>
        <p:nvGrpSpPr>
          <p:cNvPr id="19" name="Group 18"/>
          <p:cNvGrpSpPr/>
          <p:nvPr/>
        </p:nvGrpSpPr>
        <p:grpSpPr>
          <a:xfrm>
            <a:off x="8671711" y="3926625"/>
            <a:ext cx="1741182" cy="2534283"/>
            <a:chOff x="7238348" y="617627"/>
            <a:chExt cx="1741182" cy="2534283"/>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471" y="617627"/>
              <a:ext cx="1670937" cy="2174675"/>
            </a:xfrm>
            <a:prstGeom prst="rect">
              <a:avLst/>
            </a:prstGeom>
          </p:spPr>
        </p:pic>
        <p:sp>
          <p:nvSpPr>
            <p:cNvPr id="15" name="Rectangle 14"/>
            <p:cNvSpPr/>
            <p:nvPr/>
          </p:nvSpPr>
          <p:spPr>
            <a:xfrm>
              <a:off x="7238348" y="2782578"/>
              <a:ext cx="1741182" cy="369332"/>
            </a:xfrm>
            <a:prstGeom prst="rect">
              <a:avLst/>
            </a:prstGeom>
          </p:spPr>
          <p:txBody>
            <a:bodyPr wrap="none">
              <a:spAutoFit/>
            </a:bodyPr>
            <a:lstStyle/>
            <a:p>
              <a:r>
                <a:rPr lang="en-GB" dirty="0"/>
                <a:t>Josh McCormick</a:t>
              </a:r>
            </a:p>
          </p:txBody>
        </p:sp>
      </p:grpSp>
      <p:grpSp>
        <p:nvGrpSpPr>
          <p:cNvPr id="21" name="Group 20"/>
          <p:cNvGrpSpPr/>
          <p:nvPr/>
        </p:nvGrpSpPr>
        <p:grpSpPr>
          <a:xfrm>
            <a:off x="6393064" y="3926625"/>
            <a:ext cx="1467874" cy="2336071"/>
            <a:chOff x="6393064" y="3926625"/>
            <a:chExt cx="1467874" cy="2336071"/>
          </a:xfrm>
        </p:grpSpPr>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8254" t="11607" r="22063" b="48869"/>
            <a:stretch/>
          </p:blipFill>
          <p:spPr>
            <a:xfrm>
              <a:off x="6393064" y="3926625"/>
              <a:ext cx="1467874" cy="1965057"/>
            </a:xfrm>
            <a:prstGeom prst="rect">
              <a:avLst/>
            </a:prstGeom>
          </p:spPr>
        </p:pic>
        <p:sp>
          <p:nvSpPr>
            <p:cNvPr id="16" name="Rectangle 15"/>
            <p:cNvSpPr/>
            <p:nvPr/>
          </p:nvSpPr>
          <p:spPr>
            <a:xfrm>
              <a:off x="6485639" y="5893364"/>
              <a:ext cx="1282723" cy="369332"/>
            </a:xfrm>
            <a:prstGeom prst="rect">
              <a:avLst/>
            </a:prstGeom>
          </p:spPr>
          <p:txBody>
            <a:bodyPr wrap="none">
              <a:spAutoFit/>
            </a:bodyPr>
            <a:lstStyle/>
            <a:p>
              <a:r>
                <a:rPr lang="en-GB" dirty="0"/>
                <a:t>Jon </a:t>
              </a:r>
              <a:r>
                <a:rPr lang="en-GB" dirty="0" err="1"/>
                <a:t>Hancox</a:t>
              </a:r>
              <a:endParaRPr lang="en-GB" dirty="0"/>
            </a:p>
          </p:txBody>
        </p:sp>
      </p:grpSp>
      <p:grpSp>
        <p:nvGrpSpPr>
          <p:cNvPr id="22" name="Group 21"/>
          <p:cNvGrpSpPr/>
          <p:nvPr/>
        </p:nvGrpSpPr>
        <p:grpSpPr>
          <a:xfrm>
            <a:off x="3874835" y="3926625"/>
            <a:ext cx="1512920" cy="2349616"/>
            <a:chOff x="3874835" y="3926625"/>
            <a:chExt cx="1512920" cy="2349616"/>
          </a:xfrm>
        </p:grpSpPr>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9513" t="3505" r="55389" b="53030"/>
            <a:stretch/>
          </p:blipFill>
          <p:spPr>
            <a:xfrm>
              <a:off x="3874835" y="3926625"/>
              <a:ext cx="1512920" cy="1965057"/>
            </a:xfrm>
            <a:prstGeom prst="rect">
              <a:avLst/>
            </a:prstGeom>
          </p:spPr>
        </p:pic>
        <p:sp>
          <p:nvSpPr>
            <p:cNvPr id="18" name="Rectangle 17"/>
            <p:cNvSpPr/>
            <p:nvPr/>
          </p:nvSpPr>
          <p:spPr>
            <a:xfrm>
              <a:off x="3899075" y="5906909"/>
              <a:ext cx="1464440" cy="369332"/>
            </a:xfrm>
            <a:prstGeom prst="rect">
              <a:avLst/>
            </a:prstGeom>
          </p:spPr>
          <p:txBody>
            <a:bodyPr wrap="none">
              <a:spAutoFit/>
            </a:bodyPr>
            <a:lstStyle/>
            <a:p>
              <a:r>
                <a:rPr lang="en-GB" dirty="0"/>
                <a:t>Stefan Collier</a:t>
              </a:r>
            </a:p>
          </p:txBody>
        </p:sp>
      </p:grpSp>
      <p:pic>
        <p:nvPicPr>
          <p:cNvPr id="24" name="Picture 2" descr="https://fbcdn-sphotos-c-a.akamaihd.net/hphotos-ak-ash2/t1.0-9/261787_10150306372125202_6588636_n.jpg"/>
          <p:cNvPicPr>
            <a:picLocks noChangeAspect="1" noChangeArrowheads="1"/>
          </p:cNvPicPr>
          <p:nvPr/>
        </p:nvPicPr>
        <p:blipFill rotWithShape="1">
          <a:blip r:embed="rId8">
            <a:extLst>
              <a:ext uri="{28A0092B-C50C-407E-A947-70E740481C1C}">
                <a14:useLocalDpi xmlns:a14="http://schemas.microsoft.com/office/drawing/2010/main" val="0"/>
              </a:ext>
            </a:extLst>
          </a:blip>
          <a:srcRect l="30926" t="7588" r="28179" b="51616"/>
          <a:stretch/>
        </p:blipFill>
        <p:spPr bwMode="auto">
          <a:xfrm>
            <a:off x="7399899" y="534986"/>
            <a:ext cx="1508228" cy="225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8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Stephen Gillett</a:t>
            </a:r>
          </a:p>
        </p:txBody>
      </p:sp>
      <p:sp>
        <p:nvSpPr>
          <p:cNvPr id="3" name="Content Placeholder 2"/>
          <p:cNvSpPr>
            <a:spLocks noGrp="1"/>
          </p:cNvSpPr>
          <p:nvPr>
            <p:ph idx="1"/>
          </p:nvPr>
        </p:nvSpPr>
        <p:spPr/>
        <p:txBody>
          <a:bodyPr/>
          <a:lstStyle/>
          <a:p>
            <a:pPr lvl="0"/>
            <a:r>
              <a:rPr lang="en-GB" dirty="0"/>
              <a:t>What his employers did not know was he was on of the top guild masters for a popular MMORPG called World of Warcraft.</a:t>
            </a:r>
          </a:p>
          <a:p>
            <a:pPr lvl="0"/>
            <a:r>
              <a:rPr lang="en-GB" dirty="0"/>
              <a:t>World of Warcraft is a game created by a company called Blizzard, the game revolves around a fantasy world called </a:t>
            </a:r>
            <a:r>
              <a:rPr lang="en-GB" dirty="0" err="1"/>
              <a:t>Azeroth</a:t>
            </a:r>
            <a:r>
              <a:rPr lang="en-GB" dirty="0"/>
              <a:t>.</a:t>
            </a:r>
          </a:p>
          <a:p>
            <a:pPr lvl="0"/>
            <a:r>
              <a:rPr lang="en-GB" dirty="0"/>
              <a:t>A guild leader in World of Warcraft is someone who leads a varying amount of players in order to complete in game content that is not achievable without multiple well organized players.</a:t>
            </a:r>
          </a:p>
        </p:txBody>
      </p:sp>
      <p:sp>
        <p:nvSpPr>
          <p:cNvPr id="4"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1108270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Stephen Gillett</a:t>
            </a:r>
          </a:p>
        </p:txBody>
      </p:sp>
      <p:sp>
        <p:nvSpPr>
          <p:cNvPr id="3" name="Content Placeholder 2"/>
          <p:cNvSpPr>
            <a:spLocks noGrp="1"/>
          </p:cNvSpPr>
          <p:nvPr>
            <p:ph idx="1"/>
          </p:nvPr>
        </p:nvSpPr>
        <p:spPr/>
        <p:txBody>
          <a:bodyPr>
            <a:normAutofit fontScale="85000" lnSpcReduction="10000"/>
          </a:bodyPr>
          <a:lstStyle/>
          <a:p>
            <a:pPr lvl="0"/>
            <a:r>
              <a:rPr lang="en-GB" dirty="0"/>
              <a:t>One way to look at it is, a guild is a company a guild leader is the CEO of that company and the employees are like members of that guild</a:t>
            </a:r>
          </a:p>
          <a:p>
            <a:pPr lvl="0"/>
            <a:r>
              <a:rPr lang="en-GB" dirty="0"/>
              <a:t>Stephen had found that his experience as one of the top guild masters in World of Warcraft benefited him while at work</a:t>
            </a:r>
          </a:p>
          <a:p>
            <a:pPr lvl="0"/>
            <a:r>
              <a:rPr lang="en-GB" dirty="0"/>
              <a:t>Because of his time spent on the game he has different perspective on work tasks that other people may not share, Stephen stated “I think of it like a quest; by being willing to improvise, I can usually find the people and resources I need to accomplish the task.."</a:t>
            </a:r>
          </a:p>
          <a:p>
            <a:pPr lvl="0"/>
            <a:r>
              <a:rPr lang="en-GB" dirty="0"/>
              <a:t>Stephen's case demonstrates the positive impact of certain games and the leadership development available to gamers </a:t>
            </a:r>
            <a:r>
              <a:rPr lang="en-GB" dirty="0" smtClean="0"/>
              <a:t>.</a:t>
            </a:r>
            <a:endParaRPr lang="en-GB" dirty="0"/>
          </a:p>
        </p:txBody>
      </p:sp>
      <p:sp>
        <p:nvSpPr>
          <p:cNvPr id="4" name="Title 1"/>
          <p:cNvSpPr txBox="1">
            <a:spLocks/>
          </p:cNvSpPr>
          <p:nvPr/>
        </p:nvSpPr>
        <p:spPr>
          <a:xfrm>
            <a:off x="88793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Leadership Skills</a:t>
            </a:r>
          </a:p>
        </p:txBody>
      </p:sp>
    </p:spTree>
    <p:extLst>
      <p:ext uri="{BB962C8B-B14F-4D97-AF65-F5344CB8AC3E}">
        <p14:creationId xmlns:p14="http://schemas.microsoft.com/office/powerpoint/2010/main" val="16388687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Conclusion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566952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823" y="1692964"/>
            <a:ext cx="10018713" cy="4131366"/>
          </a:xfrm>
        </p:spPr>
        <p:txBody>
          <a:bodyPr>
            <a:normAutofit/>
          </a:bodyPr>
          <a:lstStyle/>
          <a:p>
            <a:r>
              <a:rPr lang="en-GB" dirty="0" smtClean="0"/>
              <a:t> </a:t>
            </a:r>
            <a:r>
              <a:rPr lang="en-GB" dirty="0"/>
              <a:t>Leadership and </a:t>
            </a:r>
            <a:r>
              <a:rPr lang="en-GB" dirty="0" smtClean="0"/>
              <a:t>group work </a:t>
            </a:r>
            <a:r>
              <a:rPr lang="en-GB" dirty="0"/>
              <a:t>skills can be </a:t>
            </a:r>
            <a:r>
              <a:rPr lang="en-GB" dirty="0" smtClean="0"/>
              <a:t>developed </a:t>
            </a:r>
            <a:r>
              <a:rPr lang="en-GB" dirty="0"/>
              <a:t>through the use of MMOs</a:t>
            </a:r>
            <a:r>
              <a:rPr lang="en-GB" dirty="0" smtClean="0"/>
              <a:t>.</a:t>
            </a:r>
          </a:p>
          <a:p>
            <a:r>
              <a:rPr lang="en-GB" dirty="0" smtClean="0"/>
              <a:t>The leadership skills of a CEO are often comparable to a leader of a large online group.</a:t>
            </a:r>
          </a:p>
          <a:p>
            <a:r>
              <a:rPr lang="en-GB" dirty="0" smtClean="0"/>
              <a:t>These skills </a:t>
            </a:r>
            <a:r>
              <a:rPr lang="en-GB" dirty="0"/>
              <a:t>are most effectively learned if you're motivated to learn </a:t>
            </a:r>
            <a:r>
              <a:rPr lang="en-GB" dirty="0" smtClean="0"/>
              <a:t>them.</a:t>
            </a:r>
          </a:p>
          <a:p>
            <a:r>
              <a:rPr lang="en-GB" dirty="0" smtClean="0"/>
              <a:t>However video games can have a negative influence on one’s </a:t>
            </a:r>
            <a:r>
              <a:rPr lang="en-GB" dirty="0" smtClean="0"/>
              <a:t>ability to work in </a:t>
            </a:r>
            <a:r>
              <a:rPr lang="en-GB" smtClean="0"/>
              <a:t>a group.</a:t>
            </a:r>
            <a:endParaRPr lang="en-GB" dirty="0"/>
          </a:p>
        </p:txBody>
      </p:sp>
      <p:sp>
        <p:nvSpPr>
          <p:cNvPr id="4" name="Title 1"/>
          <p:cNvSpPr txBox="1">
            <a:spLocks/>
          </p:cNvSpPr>
          <p:nvPr/>
        </p:nvSpPr>
        <p:spPr>
          <a:xfrm>
            <a:off x="91841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Conclusion</a:t>
            </a:r>
          </a:p>
        </p:txBody>
      </p:sp>
      <p:sp>
        <p:nvSpPr>
          <p:cNvPr id="5" name="Rectangle 4"/>
          <p:cNvSpPr/>
          <p:nvPr/>
        </p:nvSpPr>
        <p:spPr>
          <a:xfrm>
            <a:off x="5016262" y="1339021"/>
            <a:ext cx="2512226" cy="707886"/>
          </a:xfrm>
          <a:prstGeom prst="rect">
            <a:avLst/>
          </a:prstGeom>
        </p:spPr>
        <p:txBody>
          <a:bodyPr wrap="none">
            <a:spAutoFit/>
          </a:bodyPr>
          <a:lstStyle/>
          <a:p>
            <a:r>
              <a:rPr lang="en-GB" sz="4000" dirty="0"/>
              <a:t>Conclusion</a:t>
            </a:r>
          </a:p>
        </p:txBody>
      </p:sp>
    </p:spTree>
    <p:extLst>
      <p:ext uri="{BB962C8B-B14F-4D97-AF65-F5344CB8AC3E}">
        <p14:creationId xmlns:p14="http://schemas.microsoft.com/office/powerpoint/2010/main" val="381012517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idx="1"/>
          </p:nvPr>
        </p:nvSpPr>
        <p:spPr>
          <a:xfrm>
            <a:off x="1484310" y="1967949"/>
            <a:ext cx="10018713" cy="4333460"/>
          </a:xfrm>
        </p:spPr>
        <p:txBody>
          <a:bodyPr>
            <a:normAutofit fontScale="85000" lnSpcReduction="10000"/>
          </a:bodyPr>
          <a:lstStyle/>
          <a:p>
            <a:r>
              <a:rPr lang="en-GB" dirty="0" smtClean="0"/>
              <a:t> </a:t>
            </a:r>
            <a:r>
              <a:rPr lang="en-GB" dirty="0"/>
              <a:t>Peterson, Mark. (2012). Learner interaction in a massively multiplayer online role playing game (MMORPG): A sociocultural discourse analysis. </a:t>
            </a:r>
            <a:r>
              <a:rPr lang="en-GB" dirty="0" err="1"/>
              <a:t>ReCALL</a:t>
            </a:r>
            <a:r>
              <a:rPr lang="en-GB" dirty="0"/>
              <a:t>. 24 (3), p361-380.</a:t>
            </a:r>
          </a:p>
          <a:p>
            <a:r>
              <a:rPr lang="en-GB" dirty="0"/>
              <a:t>Dai-Yi, W. &amp; Ying-An, C., 2013, ‘Training Teamwork Skills Using MMORPGs, paper presented at ‘2012 Fourth IEEE International Conference On Digital Game And Intelligent Toy Enhanced Learning’, Takamatsu, Japan, 27-30 March.</a:t>
            </a:r>
          </a:p>
          <a:p>
            <a:r>
              <a:rPr lang="en-GB" dirty="0"/>
              <a:t>Cole, H  &amp; Griffiths, M  (2007) ‘Social Interactions in Massively Multiplayer Online Role-Playing Gamers’  from ‘CYBERPSYCHOLOGY &amp; BEHAVIOR Volume 10, Number 4’ </a:t>
            </a:r>
          </a:p>
          <a:p>
            <a:r>
              <a:rPr lang="en-GB" dirty="0"/>
              <a:t>Fredrickson, J (2011) ‘</a:t>
            </a:r>
            <a:r>
              <a:rPr lang="en-GB" dirty="0" err="1"/>
              <a:t>Prosocial</a:t>
            </a:r>
            <a:r>
              <a:rPr lang="en-GB" dirty="0"/>
              <a:t> </a:t>
            </a:r>
            <a:r>
              <a:rPr lang="en-GB" dirty="0" err="1"/>
              <a:t>Behavior</a:t>
            </a:r>
            <a:r>
              <a:rPr lang="en-GB" dirty="0"/>
              <a:t> and Teamwork in Online Computer Games’ masters theses at Loyola University Chicago </a:t>
            </a:r>
          </a:p>
          <a:p>
            <a:r>
              <a:rPr lang="en-GB" dirty="0"/>
              <a:t>John </a:t>
            </a:r>
            <a:r>
              <a:rPr lang="en-GB" dirty="0" err="1"/>
              <a:t>Seely</a:t>
            </a:r>
            <a:r>
              <a:rPr lang="en-GB" dirty="0"/>
              <a:t> Brown, (Accessed April 2014) web-page article: “You Play World of Warcraft? You're Hired! ” </a:t>
            </a:r>
            <a:r>
              <a:rPr lang="en-GB" dirty="0">
                <a:hlinkClick r:id="rId3"/>
              </a:rPr>
              <a:t>http://</a:t>
            </a:r>
            <a:r>
              <a:rPr lang="en-GB" dirty="0" smtClean="0">
                <a:hlinkClick r:id="rId3"/>
              </a:rPr>
              <a:t>archive.wired.com/wired/archive/14.04/learn.html</a:t>
            </a:r>
            <a:endParaRPr lang="en-GB" dirty="0" smtClean="0"/>
          </a:p>
          <a:p>
            <a:r>
              <a:rPr lang="en-GB" dirty="0" err="1" smtClean="0"/>
              <a:t>Prax</a:t>
            </a:r>
            <a:r>
              <a:rPr lang="en-GB" dirty="0" smtClean="0"/>
              <a:t> P, (2010</a:t>
            </a:r>
            <a:r>
              <a:rPr lang="en-GB" dirty="0"/>
              <a:t>) ‘Leadership Style in World of Warcraft Raid </a:t>
            </a:r>
            <a:r>
              <a:rPr lang="en-GB" dirty="0" smtClean="0"/>
              <a:t>Guilds’ </a:t>
            </a:r>
          </a:p>
          <a:p>
            <a:endParaRPr lang="en-GB" dirty="0"/>
          </a:p>
        </p:txBody>
      </p:sp>
    </p:spTree>
    <p:extLst>
      <p:ext uri="{BB962C8B-B14F-4D97-AF65-F5344CB8AC3E}">
        <p14:creationId xmlns:p14="http://schemas.microsoft.com/office/powerpoint/2010/main" val="226149932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For The Lecture</a:t>
            </a:r>
            <a:endParaRPr lang="en-GB" dirty="0"/>
          </a:p>
        </p:txBody>
      </p:sp>
      <p:sp>
        <p:nvSpPr>
          <p:cNvPr id="3" name="Content Placeholder 2"/>
          <p:cNvSpPr>
            <a:spLocks noGrp="1"/>
          </p:cNvSpPr>
          <p:nvPr>
            <p:ph idx="1"/>
          </p:nvPr>
        </p:nvSpPr>
        <p:spPr>
          <a:xfrm>
            <a:off x="3081099" y="2238233"/>
            <a:ext cx="7782520" cy="3552967"/>
          </a:xfrm>
        </p:spPr>
        <p:txBody>
          <a:bodyPr>
            <a:normAutofit/>
          </a:bodyPr>
          <a:lstStyle/>
          <a:p>
            <a:pPr marL="0" indent="0">
              <a:buNone/>
            </a:pPr>
            <a:r>
              <a:rPr lang="en-GB" sz="2800" dirty="0" smtClean="0"/>
              <a:t>In this presentation we shall discuss:</a:t>
            </a:r>
            <a:br>
              <a:rPr lang="en-GB" sz="2800" dirty="0" smtClean="0"/>
            </a:br>
            <a:endParaRPr lang="en-GB" sz="2800" dirty="0" smtClean="0"/>
          </a:p>
          <a:p>
            <a:r>
              <a:rPr lang="en-GB" sz="2800" dirty="0" smtClean="0"/>
              <a:t>What is an MMORPGs</a:t>
            </a:r>
          </a:p>
          <a:p>
            <a:r>
              <a:rPr lang="en-GB" sz="2800" dirty="0"/>
              <a:t>Effective Groupwork </a:t>
            </a:r>
            <a:r>
              <a:rPr lang="en-GB" sz="2800" dirty="0" smtClean="0"/>
              <a:t>Practices</a:t>
            </a:r>
          </a:p>
          <a:p>
            <a:r>
              <a:rPr lang="en-GB" sz="2800" dirty="0"/>
              <a:t>Leadership Skills</a:t>
            </a:r>
          </a:p>
        </p:txBody>
      </p:sp>
    </p:spTree>
    <p:extLst>
      <p:ext uri="{BB962C8B-B14F-4D97-AF65-F5344CB8AC3E}">
        <p14:creationId xmlns:p14="http://schemas.microsoft.com/office/powerpoint/2010/main" val="18184574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 MMORPG</a:t>
            </a:r>
            <a:r>
              <a:rPr lang="en-GB" dirty="0" smtClean="0"/>
              <a:t>?</a:t>
            </a:r>
            <a:endParaRPr lang="en-GB" dirty="0"/>
          </a:p>
        </p:txBody>
      </p:sp>
      <p:sp>
        <p:nvSpPr>
          <p:cNvPr id="3" name="Content Placeholder 2"/>
          <p:cNvSpPr>
            <a:spLocks noGrp="1"/>
          </p:cNvSpPr>
          <p:nvPr>
            <p:ph idx="1"/>
          </p:nvPr>
        </p:nvSpPr>
        <p:spPr/>
        <p:txBody>
          <a:bodyPr>
            <a:normAutofit/>
          </a:bodyPr>
          <a:lstStyle/>
          <a:p>
            <a:r>
              <a:rPr lang="en-GB" sz="2500" dirty="0" smtClean="0"/>
              <a:t>Massively </a:t>
            </a:r>
            <a:r>
              <a:rPr lang="en-GB" sz="2500" dirty="0"/>
              <a:t>Multiplayer Online Role-Playing Game</a:t>
            </a:r>
          </a:p>
          <a:p>
            <a:r>
              <a:rPr lang="en-GB" sz="2500" dirty="0"/>
              <a:t>Take roles of fictional characters in a virtual world with many other people (hundreds to millions)</a:t>
            </a:r>
          </a:p>
          <a:p>
            <a:r>
              <a:rPr lang="en-GB" sz="2500" dirty="0"/>
              <a:t>Players undertake many activities such as questing, combat (both </a:t>
            </a:r>
            <a:r>
              <a:rPr lang="en-GB" sz="2500" dirty="0" err="1"/>
              <a:t>PvE</a:t>
            </a:r>
            <a:r>
              <a:rPr lang="en-GB" sz="2500" dirty="0"/>
              <a:t> and </a:t>
            </a:r>
            <a:r>
              <a:rPr lang="en-GB" sz="2500" dirty="0" err="1"/>
              <a:t>PvP</a:t>
            </a:r>
            <a:r>
              <a:rPr lang="en-GB" sz="2500" dirty="0"/>
              <a:t>), role-playing, joining guilds, and raiding/dungeon </a:t>
            </a:r>
            <a:r>
              <a:rPr lang="en-GB" sz="2500" dirty="0" smtClean="0"/>
              <a:t>runs</a:t>
            </a:r>
            <a:endParaRPr lang="en-GB" sz="2500" dirty="0"/>
          </a:p>
        </p:txBody>
      </p:sp>
      <p:sp>
        <p:nvSpPr>
          <p:cNvPr id="4" name="Title 1"/>
          <p:cNvSpPr txBox="1">
            <a:spLocks/>
          </p:cNvSpPr>
          <p:nvPr/>
        </p:nvSpPr>
        <p:spPr>
          <a:xfrm>
            <a:off x="91841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Introduction</a:t>
            </a:r>
          </a:p>
        </p:txBody>
      </p:sp>
    </p:spTree>
    <p:extLst>
      <p:ext uri="{BB962C8B-B14F-4D97-AF65-F5344CB8AC3E}">
        <p14:creationId xmlns:p14="http://schemas.microsoft.com/office/powerpoint/2010/main" val="232071882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1079" y="2402448"/>
            <a:ext cx="38100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725" y="2402448"/>
            <a:ext cx="4684615" cy="1585842"/>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690" y="-133381"/>
            <a:ext cx="4286250" cy="28575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970" y="5006975"/>
            <a:ext cx="3987800" cy="1379779"/>
          </a:xfrm>
          <a:prstGeom prst="rect">
            <a:avLst/>
          </a:prstGeom>
        </p:spPr>
      </p:pic>
      <p:sp>
        <p:nvSpPr>
          <p:cNvPr id="7" name="Title 1"/>
          <p:cNvSpPr txBox="1">
            <a:spLocks/>
          </p:cNvSpPr>
          <p:nvPr/>
        </p:nvSpPr>
        <p:spPr>
          <a:xfrm>
            <a:off x="91841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Introduction</a:t>
            </a:r>
          </a:p>
        </p:txBody>
      </p:sp>
    </p:spTree>
    <p:extLst>
      <p:ext uri="{BB962C8B-B14F-4D97-AF65-F5344CB8AC3E}">
        <p14:creationId xmlns:p14="http://schemas.microsoft.com/office/powerpoint/2010/main" val="381183556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Overview of Leadership Activities in </a:t>
            </a:r>
            <a:r>
              <a:rPr lang="en-GB" dirty="0" smtClean="0"/>
              <a:t>MMORPGs</a:t>
            </a:r>
            <a:endParaRPr lang="en-GB" dirty="0"/>
          </a:p>
        </p:txBody>
      </p:sp>
      <p:sp>
        <p:nvSpPr>
          <p:cNvPr id="3" name="Content Placeholder 2"/>
          <p:cNvSpPr>
            <a:spLocks noGrp="1"/>
          </p:cNvSpPr>
          <p:nvPr>
            <p:ph idx="1"/>
          </p:nvPr>
        </p:nvSpPr>
        <p:spPr/>
        <p:txBody>
          <a:bodyPr>
            <a:normAutofit lnSpcReduction="10000"/>
          </a:bodyPr>
          <a:lstStyle/>
          <a:p>
            <a:r>
              <a:rPr lang="en-GB" dirty="0"/>
              <a:t>The role of guild leader requires strong leadership ability as well as human management</a:t>
            </a:r>
          </a:p>
          <a:p>
            <a:r>
              <a:rPr lang="en-GB" dirty="0"/>
              <a:t>Managing (potentially hundreds) of people within an organisation</a:t>
            </a:r>
          </a:p>
          <a:p>
            <a:r>
              <a:rPr lang="en-GB" dirty="0"/>
              <a:t>Often double up as raiding/dungeon leaders – managing a smaller team of people in a high pressure environment</a:t>
            </a:r>
          </a:p>
          <a:p>
            <a:r>
              <a:rPr lang="en-GB" dirty="0"/>
              <a:t>Poor leadership leads to failure in results (i.e. non-successful guild events or failed raids), loss of morale, loss of players in the guild</a:t>
            </a:r>
          </a:p>
          <a:p>
            <a:endParaRPr lang="en-GB" dirty="0"/>
          </a:p>
        </p:txBody>
      </p:sp>
      <p:sp>
        <p:nvSpPr>
          <p:cNvPr id="4" name="Title 1"/>
          <p:cNvSpPr txBox="1">
            <a:spLocks/>
          </p:cNvSpPr>
          <p:nvPr/>
        </p:nvSpPr>
        <p:spPr>
          <a:xfrm>
            <a:off x="9184139" y="-48985"/>
            <a:ext cx="3490685" cy="101237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rgbClr val="0070C0"/>
                </a:solidFill>
              </a:rPr>
              <a:t>Introduction</a:t>
            </a:r>
          </a:p>
        </p:txBody>
      </p:sp>
    </p:spTree>
    <p:extLst>
      <p:ext uri="{BB962C8B-B14F-4D97-AF65-F5344CB8AC3E}">
        <p14:creationId xmlns:p14="http://schemas.microsoft.com/office/powerpoint/2010/main" val="5179057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Groupwork Practices</a:t>
            </a:r>
            <a:endParaRPr lang="en-GB" dirty="0"/>
          </a:p>
        </p:txBody>
      </p:sp>
    </p:spTree>
    <p:extLst>
      <p:ext uri="{BB962C8B-B14F-4D97-AF65-F5344CB8AC3E}">
        <p14:creationId xmlns:p14="http://schemas.microsoft.com/office/powerpoint/2010/main" val="301106612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Observing A Team</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An MMORPG was used to train teamwork in students</a:t>
            </a:r>
          </a:p>
          <a:p>
            <a:r>
              <a:rPr lang="en-GB" dirty="0" smtClean="0"/>
              <a:t>5 roles of a team:</a:t>
            </a:r>
          </a:p>
          <a:p>
            <a:pPr lvl="1"/>
            <a:r>
              <a:rPr lang="en-GB" dirty="0" smtClean="0"/>
              <a:t>Leader</a:t>
            </a:r>
            <a:endParaRPr lang="en-GB" dirty="0"/>
          </a:p>
          <a:p>
            <a:pPr lvl="1"/>
            <a:r>
              <a:rPr lang="en-GB" dirty="0" smtClean="0"/>
              <a:t>Skills </a:t>
            </a:r>
            <a:r>
              <a:rPr lang="en-GB" dirty="0"/>
              <a:t>Provider</a:t>
            </a:r>
          </a:p>
          <a:p>
            <a:pPr lvl="1"/>
            <a:r>
              <a:rPr lang="en-GB" dirty="0" smtClean="0"/>
              <a:t>Problem </a:t>
            </a:r>
            <a:r>
              <a:rPr lang="en-GB" dirty="0"/>
              <a:t>Solver</a:t>
            </a:r>
          </a:p>
          <a:p>
            <a:pPr lvl="1"/>
            <a:r>
              <a:rPr lang="en-GB" dirty="0" smtClean="0"/>
              <a:t>Task </a:t>
            </a:r>
            <a:r>
              <a:rPr lang="en-GB" dirty="0"/>
              <a:t>Maintainer</a:t>
            </a:r>
          </a:p>
          <a:p>
            <a:pPr lvl="1"/>
            <a:r>
              <a:rPr lang="en-GB" dirty="0" smtClean="0"/>
              <a:t>Team Maintainer</a:t>
            </a:r>
          </a:p>
          <a:p>
            <a:r>
              <a:rPr lang="en-GB" dirty="0" smtClean="0"/>
              <a:t>Out of game team work skills did not improve however…</a:t>
            </a:r>
            <a:endParaRPr lang="en-GB" dirty="0"/>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22155222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Analysis </a:t>
            </a:r>
            <a:r>
              <a:rPr lang="en-GB" dirty="0"/>
              <a:t>O</a:t>
            </a:r>
            <a:r>
              <a:rPr lang="en-GB" dirty="0" smtClean="0"/>
              <a:t>f Test</a:t>
            </a:r>
            <a:endParaRPr lang="en-GB" dirty="0"/>
          </a:p>
        </p:txBody>
      </p:sp>
      <p:sp>
        <p:nvSpPr>
          <p:cNvPr id="3" name="Content Placeholder 2"/>
          <p:cNvSpPr>
            <a:spLocks noGrp="1"/>
          </p:cNvSpPr>
          <p:nvPr>
            <p:ph idx="1"/>
          </p:nvPr>
        </p:nvSpPr>
        <p:spPr/>
        <p:txBody>
          <a:bodyPr>
            <a:normAutofit lnSpcReduction="10000"/>
          </a:bodyPr>
          <a:lstStyle/>
          <a:p>
            <a:r>
              <a:rPr lang="en-GB" dirty="0" smtClean="0"/>
              <a:t>Leaders </a:t>
            </a:r>
            <a:r>
              <a:rPr lang="en-GB" dirty="0"/>
              <a:t>had largely improved discussion skills, whereas other roles had this skill decrease, which is attributed to them having full concentration in the game.</a:t>
            </a:r>
          </a:p>
          <a:p>
            <a:r>
              <a:rPr lang="en-GB" dirty="0" smtClean="0"/>
              <a:t>Task </a:t>
            </a:r>
            <a:r>
              <a:rPr lang="en-GB" dirty="0"/>
              <a:t>maintainers, whose job it is to pay attention to the needs of their teammates and are central to the team’s success had improved teamwork skills and respect.</a:t>
            </a:r>
          </a:p>
          <a:p>
            <a:r>
              <a:rPr lang="en-GB" dirty="0" smtClean="0"/>
              <a:t>Resource </a:t>
            </a:r>
            <a:r>
              <a:rPr lang="en-GB" dirty="0"/>
              <a:t>providers had to negotiate with teammates, so their respect increased compared to others.</a:t>
            </a:r>
          </a:p>
          <a:p>
            <a:endParaRPr lang="en-GB" dirty="0"/>
          </a:p>
        </p:txBody>
      </p:sp>
      <p:sp>
        <p:nvSpPr>
          <p:cNvPr id="4" name="Title 1"/>
          <p:cNvSpPr txBox="1">
            <a:spLocks/>
          </p:cNvSpPr>
          <p:nvPr/>
        </p:nvSpPr>
        <p:spPr>
          <a:xfrm>
            <a:off x="8536439" y="122465"/>
            <a:ext cx="3490685" cy="1012370"/>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sz="3200" dirty="0" smtClean="0">
                <a:solidFill>
                  <a:srgbClr val="0070C0"/>
                </a:solidFill>
              </a:rPr>
              <a:t>Effective </a:t>
            </a:r>
            <a:r>
              <a:rPr lang="en-GB" sz="3200" dirty="0">
                <a:solidFill>
                  <a:srgbClr val="0070C0"/>
                </a:solidFill>
              </a:rPr>
              <a:t>Groupwork Practices</a:t>
            </a:r>
          </a:p>
        </p:txBody>
      </p:sp>
    </p:spTree>
    <p:extLst>
      <p:ext uri="{BB962C8B-B14F-4D97-AF65-F5344CB8AC3E}">
        <p14:creationId xmlns:p14="http://schemas.microsoft.com/office/powerpoint/2010/main" val="283279847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423</TotalTime>
  <Words>2396</Words>
  <Application>Microsoft Office PowerPoint</Application>
  <PresentationFormat>Widescreen</PresentationFormat>
  <Paragraphs>161</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Parallax</vt:lpstr>
      <vt:lpstr>Groupwork and leadership skills in MMORPGs</vt:lpstr>
      <vt:lpstr>PowerPoint Presentation</vt:lpstr>
      <vt:lpstr>Outline For The Lecture</vt:lpstr>
      <vt:lpstr>What is an MMORPG?</vt:lpstr>
      <vt:lpstr>PowerPoint Presentation</vt:lpstr>
      <vt:lpstr>Overview of Leadership Activities in MMORPGs</vt:lpstr>
      <vt:lpstr>Effective Groupwork Practices</vt:lpstr>
      <vt:lpstr>Observing A Team</vt:lpstr>
      <vt:lpstr>Further Analysis Of Test</vt:lpstr>
      <vt:lpstr>Further Analysis Of Test</vt:lpstr>
      <vt:lpstr>Japanese Student Study - 2011</vt:lpstr>
      <vt:lpstr>Japanese Student Study - 2011</vt:lpstr>
      <vt:lpstr>Japanese Student Study - 2011</vt:lpstr>
      <vt:lpstr>Leadership Skills</vt:lpstr>
      <vt:lpstr>Leader’s Role in MMORPGs</vt:lpstr>
      <vt:lpstr>Sloan Model</vt:lpstr>
      <vt:lpstr>Best Practices</vt:lpstr>
      <vt:lpstr>Guild Leaders Or Corporate Team Leaders</vt:lpstr>
      <vt:lpstr>Stephen Gillett</vt:lpstr>
      <vt:lpstr>Stephen Gillett</vt:lpstr>
      <vt:lpstr>Stephen Gillett</vt:lpstr>
      <vt:lpstr>Conclusion</vt:lpstr>
      <vt:lpstr>PowerPoint Presentation</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Collier</dc:creator>
  <cp:lastModifiedBy>Stefan Collier</cp:lastModifiedBy>
  <cp:revision>68</cp:revision>
  <dcterms:created xsi:type="dcterms:W3CDTF">2014-04-30T12:45:47Z</dcterms:created>
  <dcterms:modified xsi:type="dcterms:W3CDTF">2014-05-02T13:17:10Z</dcterms:modified>
</cp:coreProperties>
</file>